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31"/>
  </p:notesMasterIdLst>
  <p:sldIdLst>
    <p:sldId id="265" r:id="rId5"/>
    <p:sldId id="267" r:id="rId6"/>
    <p:sldId id="367" r:id="rId7"/>
    <p:sldId id="2145706777" r:id="rId8"/>
    <p:sldId id="277" r:id="rId9"/>
    <p:sldId id="382" r:id="rId10"/>
    <p:sldId id="2145706796" r:id="rId11"/>
    <p:sldId id="2145706789" r:id="rId12"/>
    <p:sldId id="2145706768" r:id="rId13"/>
    <p:sldId id="2145706778" r:id="rId14"/>
    <p:sldId id="2145706792" r:id="rId15"/>
    <p:sldId id="2145706794" r:id="rId16"/>
    <p:sldId id="2145706785" r:id="rId17"/>
    <p:sldId id="2145706791" r:id="rId18"/>
    <p:sldId id="2145706780" r:id="rId19"/>
    <p:sldId id="256" r:id="rId20"/>
    <p:sldId id="2145706770" r:id="rId21"/>
    <p:sldId id="2145706781" r:id="rId22"/>
    <p:sldId id="2145706774" r:id="rId23"/>
    <p:sldId id="2145706782" r:id="rId24"/>
    <p:sldId id="2145706784" r:id="rId25"/>
    <p:sldId id="2145706787" r:id="rId26"/>
    <p:sldId id="2145706788" r:id="rId27"/>
    <p:sldId id="2145706793" r:id="rId28"/>
    <p:sldId id="2145706795" r:id="rId29"/>
    <p:sldId id="268" r:id="rId30"/>
  </p:sldIdLst>
  <p:sldSz cx="12192000" cy="6858000"/>
  <p:notesSz cx="6858000" cy="9144000"/>
  <p:embeddedFontLst>
    <p:embeddedFont>
      <p:font typeface="Lato" panose="020F0502020204030203" pitchFamily="34" charset="0"/>
      <p:regular r:id="rId32"/>
      <p:bold r:id="rId33"/>
      <p:italic r:id="rId34"/>
      <p:boldItalic r:id="rId35"/>
    </p:embeddedFont>
    <p:embeddedFont>
      <p:font typeface="Lato Light" panose="020F0502020204030203" pitchFamily="34" charset="0"/>
      <p:regular r:id="rId36"/>
      <p:italic r:id="rId37"/>
    </p:embeddedFont>
    <p:embeddedFont>
      <p:font typeface="Open Sans" panose="020B0606030504020204" pitchFamily="34" charset="0"/>
      <p:regular r:id="rId38"/>
      <p:bold r:id="rId39"/>
      <p:italic r:id="rId40"/>
      <p:boldItalic r:id="rId41"/>
    </p:embeddedFont>
    <p:embeddedFont>
      <p:font typeface="Vrinda" panose="020B0502040204020203" pitchFamily="34" charset="0"/>
      <p:regular r:id="rId42"/>
      <p:bold r:id="rId4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8" userDrawn="1">
          <p15:clr>
            <a:srgbClr val="A4A3A4"/>
          </p15:clr>
        </p15:guide>
        <p15:guide id="2" pos="3840" userDrawn="1">
          <p15:clr>
            <a:srgbClr val="A4A3A4"/>
          </p15:clr>
        </p15:guide>
        <p15:guide id="3" orient="horz" pos="3888" userDrawn="1">
          <p15:clr>
            <a:srgbClr val="A4A3A4"/>
          </p15:clr>
        </p15:guide>
        <p15:guide id="5" pos="7296" userDrawn="1">
          <p15:clr>
            <a:srgbClr val="A4A3A4"/>
          </p15:clr>
        </p15:guide>
        <p15:guide id="6" pos="38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9724C24-2A86-9E0A-2E90-045EC1C89EF1}" name="Shivkumar Mulay" initials="SM" userId="S::shivkumar.m@athenainfonomics.com::e4ab0db7-68e4-411a-9d02-5002ee4a78b5" providerId="AD"/>
  <p188:author id="{B558AB4D-C897-0480-EC81-DA6E7B87E90A}" name="Sakshi Khare" initials="SK" userId="S::sakshi.k@athenainfonomics.com::7e951db7-4b50-4d9f-813a-51993be5d98c" providerId="AD"/>
  <p188:author id="{4282F74F-6657-0ACC-CB97-32E981160B97}" name="Ashraful Islam" initials="AI" userId="S::ashraful.i@athenainfonomics.com::d54b1865-6a13-41d3-ae0c-890579356a1b" providerId="AD"/>
  <p188:author id="{4ABED064-1ECB-8977-A338-550E752A95AE}" name="Drishti Rastogi" initials="DR" userId="Drishti Rastogi" providerId="None"/>
  <p188:author id="{9AF9686C-F98D-97AA-F3F3-63BB3D0C3E92}" name="Sonia Shahid" initials="" userId="S::sonia.s@athenainfonomics.com::6e70494b-9bae-4d9b-b796-3c2a8846659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BEBE"/>
    <a:srgbClr val="F7FAFB"/>
    <a:srgbClr val="EEF3F6"/>
    <a:srgbClr val="B7B9E3"/>
    <a:srgbClr val="FFFFFF"/>
    <a:srgbClr val="0E2841"/>
    <a:srgbClr val="E44526"/>
    <a:srgbClr val="196B24"/>
    <a:srgbClr val="2B2F71"/>
    <a:srgbClr val="DC3C5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E2B491-E503-4CF3-9375-890BB999F6DE}" v="2" dt="2026-07-24T14:56:22.483"/>
  </p1510:revLst>
</p1510:revInfo>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68"/>
      </p:cViewPr>
      <p:guideLst>
        <p:guide orient="horz" pos="2208"/>
        <p:guide pos="3840"/>
        <p:guide orient="horz" pos="3888"/>
        <p:guide pos="7296"/>
        <p:guide pos="38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8.fntdata"/><Relationship Id="rId21" Type="http://schemas.openxmlformats.org/officeDocument/2006/relationships/slide" Target="slides/slide17.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5.fntdata"/><Relationship Id="rId49"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4.fntdata"/><Relationship Id="rId43" Type="http://schemas.openxmlformats.org/officeDocument/2006/relationships/font" Target="fonts/font12.fntdata"/><Relationship Id="rId48"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font" Target="fonts/font10.fntdata"/><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9582ED-A547-46F6-B33D-607775E75E5A}" type="datetimeFigureOut">
              <a:rPr lang="en-US" smtClean="0"/>
              <a:t>9/3/2026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F0C307-42EA-40E3-B959-201B277D2CF6}" type="slidenum">
              <a:rPr lang="en-US" smtClean="0"/>
              <a:t>‹#›</a:t>
            </a:fld>
            <a:endParaRPr lang="en-US"/>
          </a:p>
        </p:txBody>
      </p:sp>
    </p:spTree>
    <p:extLst>
      <p:ext uri="{BB962C8B-B14F-4D97-AF65-F5344CB8AC3E}">
        <p14:creationId xmlns:p14="http://schemas.microsoft.com/office/powerpoint/2010/main" val="20137680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BB6BCC-BE64-1C26-C238-EEE642C746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E470EB-B618-6306-C307-25A34C2A73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6D5BF0-CAAE-2413-C1DF-677B74BD2F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19AA3D1-03EB-343E-5162-CCE3AF9F1D77}"/>
              </a:ext>
            </a:extLst>
          </p:cNvPr>
          <p:cNvSpPr>
            <a:spLocks noGrp="1"/>
          </p:cNvSpPr>
          <p:nvPr>
            <p:ph type="sldNum" sz="quarter" idx="5"/>
          </p:nvPr>
        </p:nvSpPr>
        <p:spPr/>
        <p:txBody>
          <a:bodyPr/>
          <a:lstStyle/>
          <a:p>
            <a:fld id="{8EF0C307-42EA-40E3-B959-201B277D2CF6}" type="slidenum">
              <a:rPr lang="en-US" smtClean="0"/>
              <a:t>8</a:t>
            </a:fld>
            <a:endParaRPr lang="en-US"/>
          </a:p>
        </p:txBody>
      </p:sp>
    </p:spTree>
    <p:extLst>
      <p:ext uri="{BB962C8B-B14F-4D97-AF65-F5344CB8AC3E}">
        <p14:creationId xmlns:p14="http://schemas.microsoft.com/office/powerpoint/2010/main" val="29748160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67F06-0712-D965-EF00-6D5B6CB07C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778DD9-D4FC-1F5A-727C-3104FA6F45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80EA66-CA55-894D-29C3-59E5C1BF913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F6CE01E-1DE0-41BE-380E-F2188E20DC80}"/>
              </a:ext>
            </a:extLst>
          </p:cNvPr>
          <p:cNvSpPr>
            <a:spLocks noGrp="1"/>
          </p:cNvSpPr>
          <p:nvPr>
            <p:ph type="sldNum" sz="quarter" idx="5"/>
          </p:nvPr>
        </p:nvSpPr>
        <p:spPr/>
        <p:txBody>
          <a:bodyPr/>
          <a:lstStyle/>
          <a:p>
            <a:fld id="{8EF0C307-42EA-40E3-B959-201B277D2CF6}" type="slidenum">
              <a:rPr lang="en-US" smtClean="0"/>
              <a:t>17</a:t>
            </a:fld>
            <a:endParaRPr lang="en-US"/>
          </a:p>
        </p:txBody>
      </p:sp>
    </p:spTree>
    <p:extLst>
      <p:ext uri="{BB962C8B-B14F-4D97-AF65-F5344CB8AC3E}">
        <p14:creationId xmlns:p14="http://schemas.microsoft.com/office/powerpoint/2010/main" val="29308319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D0268-374C-A600-4C32-20319C3F38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2509D5-F55B-EE8C-84AB-095F5D5E21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EA08A9-E3FB-AA83-64D6-55B576F7AFF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C4729A5-9D1A-39ED-092D-3D00464C1EBC}"/>
              </a:ext>
            </a:extLst>
          </p:cNvPr>
          <p:cNvSpPr>
            <a:spLocks noGrp="1"/>
          </p:cNvSpPr>
          <p:nvPr>
            <p:ph type="sldNum" sz="quarter" idx="5"/>
          </p:nvPr>
        </p:nvSpPr>
        <p:spPr/>
        <p:txBody>
          <a:bodyPr/>
          <a:lstStyle/>
          <a:p>
            <a:fld id="{8EF0C307-42EA-40E3-B959-201B277D2CF6}" type="slidenum">
              <a:rPr lang="en-US" smtClean="0"/>
              <a:t>18</a:t>
            </a:fld>
            <a:endParaRPr lang="en-US"/>
          </a:p>
        </p:txBody>
      </p:sp>
    </p:spTree>
    <p:extLst>
      <p:ext uri="{BB962C8B-B14F-4D97-AF65-F5344CB8AC3E}">
        <p14:creationId xmlns:p14="http://schemas.microsoft.com/office/powerpoint/2010/main" val="1540707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652C57-47EB-54BC-100A-045FE816D3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1DB453-B578-6F5F-2ABF-B7A9BC4E25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CFD7B3-479C-968B-C6A2-C5A4AEEACA0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E77E076-6BAC-C662-8B86-9B5C6C17212D}"/>
              </a:ext>
            </a:extLst>
          </p:cNvPr>
          <p:cNvSpPr>
            <a:spLocks noGrp="1"/>
          </p:cNvSpPr>
          <p:nvPr>
            <p:ph type="sldNum" sz="quarter" idx="5"/>
          </p:nvPr>
        </p:nvSpPr>
        <p:spPr/>
        <p:txBody>
          <a:bodyPr/>
          <a:lstStyle/>
          <a:p>
            <a:fld id="{8EF0C307-42EA-40E3-B959-201B277D2CF6}" type="slidenum">
              <a:rPr lang="en-US" smtClean="0"/>
              <a:t>19</a:t>
            </a:fld>
            <a:endParaRPr lang="en-US"/>
          </a:p>
        </p:txBody>
      </p:sp>
    </p:spTree>
    <p:extLst>
      <p:ext uri="{BB962C8B-B14F-4D97-AF65-F5344CB8AC3E}">
        <p14:creationId xmlns:p14="http://schemas.microsoft.com/office/powerpoint/2010/main" val="3238849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23C80-C9E0-BFEA-47C1-1D1C41849B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B8C74C-BFC3-4B70-9E9D-D81D732290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9719B3-02A4-9EBB-573A-3EE4DFCFBBC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C1E5203-DDCA-CDE0-CEEA-7F43C87CE5A3}"/>
              </a:ext>
            </a:extLst>
          </p:cNvPr>
          <p:cNvSpPr>
            <a:spLocks noGrp="1"/>
          </p:cNvSpPr>
          <p:nvPr>
            <p:ph type="sldNum" sz="quarter" idx="5"/>
          </p:nvPr>
        </p:nvSpPr>
        <p:spPr/>
        <p:txBody>
          <a:bodyPr/>
          <a:lstStyle/>
          <a:p>
            <a:fld id="{8EF0C307-42EA-40E3-B959-201B277D2CF6}" type="slidenum">
              <a:rPr lang="en-US" smtClean="0"/>
              <a:t>20</a:t>
            </a:fld>
            <a:endParaRPr lang="en-US"/>
          </a:p>
        </p:txBody>
      </p:sp>
    </p:spTree>
    <p:extLst>
      <p:ext uri="{BB962C8B-B14F-4D97-AF65-F5344CB8AC3E}">
        <p14:creationId xmlns:p14="http://schemas.microsoft.com/office/powerpoint/2010/main" val="13365864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EF0C307-42EA-40E3-B959-201B277D2CF6}" type="slidenum">
              <a:rPr lang="en-US" smtClean="0"/>
              <a:t>26</a:t>
            </a:fld>
            <a:endParaRPr lang="en-US"/>
          </a:p>
        </p:txBody>
      </p:sp>
    </p:spTree>
    <p:extLst>
      <p:ext uri="{BB962C8B-B14F-4D97-AF65-F5344CB8AC3E}">
        <p14:creationId xmlns:p14="http://schemas.microsoft.com/office/powerpoint/2010/main" val="38848381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4F13FA-3132-DE20-388D-A8E1FCB384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048979-832A-56F0-CFC3-B98C03BCD8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D5E9EB-D83B-F471-4E08-1E092BF4E8F0}"/>
              </a:ext>
            </a:extLst>
          </p:cNvPr>
          <p:cNvSpPr>
            <a:spLocks noGrp="1"/>
          </p:cNvSpPr>
          <p:nvPr>
            <p:ph type="body" idx="1"/>
          </p:nvPr>
        </p:nvSpPr>
        <p:spPr/>
        <p:txBody>
          <a:bodyPr/>
          <a:lstStyle/>
          <a:p>
            <a:r>
              <a:rPr lang="en-IN"/>
              <a:t>the capacity is lodged in permanent district structures rather than a project unit</a:t>
            </a:r>
            <a:endParaRPr lang="en-US"/>
          </a:p>
        </p:txBody>
      </p:sp>
      <p:sp>
        <p:nvSpPr>
          <p:cNvPr id="4" name="Slide Number Placeholder 3">
            <a:extLst>
              <a:ext uri="{FF2B5EF4-FFF2-40B4-BE49-F238E27FC236}">
                <a16:creationId xmlns:a16="http://schemas.microsoft.com/office/drawing/2014/main" id="{BBB5BB24-557D-FFE3-CCB8-8B2D02F0623B}"/>
              </a:ext>
            </a:extLst>
          </p:cNvPr>
          <p:cNvSpPr>
            <a:spLocks noGrp="1"/>
          </p:cNvSpPr>
          <p:nvPr>
            <p:ph type="sldNum" sz="quarter" idx="5"/>
          </p:nvPr>
        </p:nvSpPr>
        <p:spPr/>
        <p:txBody>
          <a:bodyPr/>
          <a:lstStyle/>
          <a:p>
            <a:fld id="{8EF0C307-42EA-40E3-B959-201B277D2CF6}" type="slidenum">
              <a:rPr lang="en-US" smtClean="0"/>
              <a:t>9</a:t>
            </a:fld>
            <a:endParaRPr lang="en-US"/>
          </a:p>
        </p:txBody>
      </p:sp>
    </p:spTree>
    <p:extLst>
      <p:ext uri="{BB962C8B-B14F-4D97-AF65-F5344CB8AC3E}">
        <p14:creationId xmlns:p14="http://schemas.microsoft.com/office/powerpoint/2010/main" val="13104807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42B86-7555-E2E6-D736-C1F4D580AF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7ABCC2-6E37-454F-54DE-42B0434D4F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37A8DE-7241-589D-1F2F-AC88CCF860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346FC92-ADE9-76E2-4E8B-D871B4AB0502}"/>
              </a:ext>
            </a:extLst>
          </p:cNvPr>
          <p:cNvSpPr>
            <a:spLocks noGrp="1"/>
          </p:cNvSpPr>
          <p:nvPr>
            <p:ph type="sldNum" sz="quarter" idx="5"/>
          </p:nvPr>
        </p:nvSpPr>
        <p:spPr/>
        <p:txBody>
          <a:bodyPr/>
          <a:lstStyle/>
          <a:p>
            <a:fld id="{8EF0C307-42EA-40E3-B959-201B277D2CF6}" type="slidenum">
              <a:rPr lang="en-US" smtClean="0"/>
              <a:t>10</a:t>
            </a:fld>
            <a:endParaRPr lang="en-US"/>
          </a:p>
        </p:txBody>
      </p:sp>
    </p:spTree>
    <p:extLst>
      <p:ext uri="{BB962C8B-B14F-4D97-AF65-F5344CB8AC3E}">
        <p14:creationId xmlns:p14="http://schemas.microsoft.com/office/powerpoint/2010/main" val="13046788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2B7557-3F66-1560-35DA-50CBC8813F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2F38B7-E16E-677D-09A6-8735BD1CF2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72CA21-E38B-638A-AC4C-980DF4DD662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9770829-80EE-41CD-BD8D-0F1DBD872BFF}"/>
              </a:ext>
            </a:extLst>
          </p:cNvPr>
          <p:cNvSpPr>
            <a:spLocks noGrp="1"/>
          </p:cNvSpPr>
          <p:nvPr>
            <p:ph type="sldNum" sz="quarter" idx="5"/>
          </p:nvPr>
        </p:nvSpPr>
        <p:spPr/>
        <p:txBody>
          <a:bodyPr/>
          <a:lstStyle/>
          <a:p>
            <a:fld id="{8EF0C307-42EA-40E3-B959-201B277D2CF6}" type="slidenum">
              <a:rPr lang="en-US" smtClean="0"/>
              <a:t>11</a:t>
            </a:fld>
            <a:endParaRPr lang="en-US"/>
          </a:p>
        </p:txBody>
      </p:sp>
    </p:spTree>
    <p:extLst>
      <p:ext uri="{BB962C8B-B14F-4D97-AF65-F5344CB8AC3E}">
        <p14:creationId xmlns:p14="http://schemas.microsoft.com/office/powerpoint/2010/main" val="30924115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5281B-3E4F-8FAA-922E-AA3B4F3F88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D5C57D-F912-E903-7EA4-C84E850149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999620-19C9-F636-2563-C70B5A2ED382}"/>
              </a:ext>
            </a:extLst>
          </p:cNvPr>
          <p:cNvSpPr>
            <a:spLocks noGrp="1"/>
          </p:cNvSpPr>
          <p:nvPr>
            <p:ph type="body" idx="1"/>
          </p:nvPr>
        </p:nvSpPr>
        <p:spPr/>
        <p:txBody>
          <a:bodyPr/>
          <a:lstStyle/>
          <a:p>
            <a:pPr algn="l"/>
            <a:r>
              <a:rPr lang="en-US" b="1" dirty="0">
                <a:solidFill>
                  <a:srgbClr val="196B24"/>
                </a:solidFill>
                <a:highlight>
                  <a:srgbClr val="FFFF00"/>
                </a:highlight>
                <a:latin typeface="Lato" panose="020F0502020204030203" pitchFamily="34" charset="0"/>
                <a:ea typeface="Lato" panose="020F0502020204030203" pitchFamily="34" charset="0"/>
                <a:cs typeface="Lato" panose="020F0502020204030203" pitchFamily="34" charset="0"/>
              </a:rPr>
              <a:t>65% to 23%</a:t>
            </a:r>
            <a:r>
              <a:rPr lang="en-US" b="1" baseline="30000" dirty="0">
                <a:solidFill>
                  <a:srgbClr val="196B24"/>
                </a:solidFill>
                <a:highlight>
                  <a:srgbClr val="FFFF00"/>
                </a:highlight>
                <a:latin typeface="Lato" panose="020F0502020204030203" pitchFamily="34" charset="0"/>
                <a:ea typeface="Lato" panose="020F0502020204030203" pitchFamily="34" charset="0"/>
                <a:cs typeface="Lato" panose="020F0502020204030203" pitchFamily="34" charset="0"/>
              </a:rPr>
              <a:t>#</a:t>
            </a:r>
          </a:p>
          <a:p>
            <a:pPr algn="l"/>
            <a:r>
              <a:rPr lang="en-US" sz="1200" dirty="0">
                <a:solidFill>
                  <a:srgbClr val="0E2841"/>
                </a:solidFill>
                <a:highlight>
                  <a:srgbClr val="FFFF00"/>
                </a:highlight>
                <a:latin typeface="Lato" panose="020F0502020204030203" pitchFamily="34" charset="0"/>
                <a:ea typeface="Lato" panose="020F0502020204030203" pitchFamily="34" charset="0"/>
                <a:cs typeface="Lato" panose="020F0502020204030203" pitchFamily="34" charset="0"/>
              </a:rPr>
              <a:t>non-revenue water reduced by project end</a:t>
            </a:r>
          </a:p>
          <a:p>
            <a:pPr algn="l">
              <a:spcBef>
                <a:spcPts val="900"/>
              </a:spcBef>
            </a:pPr>
            <a:r>
              <a:rPr lang="en-US" sz="1200" dirty="0">
                <a:solidFill>
                  <a:srgbClr val="0E2841"/>
                </a:solidFill>
                <a:highlight>
                  <a:srgbClr val="FFFF00"/>
                </a:highlight>
                <a:latin typeface="Lato" panose="020F0502020204030203" pitchFamily="34" charset="0"/>
                <a:ea typeface="Lato" panose="020F0502020204030203" pitchFamily="34" charset="0"/>
                <a:cs typeface="Lato" panose="020F0502020204030203" pitchFamily="34" charset="0"/>
              </a:rPr>
              <a:t>One operator (MKM) scaled the fix across the whole district with no extra project funding — and self-financed pump replacement in two areas.</a:t>
            </a:r>
            <a:br>
              <a:rPr lang="en-US" sz="1200" dirty="0">
                <a:solidFill>
                  <a:srgbClr val="0E2841"/>
                </a:solidFill>
                <a:highlight>
                  <a:srgbClr val="FFFF00"/>
                </a:highlight>
                <a:latin typeface="Lato" panose="020F0502020204030203" pitchFamily="34" charset="0"/>
                <a:ea typeface="Lato" panose="020F0502020204030203" pitchFamily="34" charset="0"/>
                <a:cs typeface="Lato" panose="020F0502020204030203" pitchFamily="34" charset="0"/>
              </a:rPr>
            </a:br>
            <a:br>
              <a:rPr lang="en-US" sz="1200" dirty="0">
                <a:solidFill>
                  <a:srgbClr val="0E2841"/>
                </a:solidFill>
                <a:highlight>
                  <a:srgbClr val="FFFF00"/>
                </a:highlight>
                <a:latin typeface="Lato" panose="020F0502020204030203" pitchFamily="34" charset="0"/>
                <a:ea typeface="Lato" panose="020F0502020204030203" pitchFamily="34" charset="0"/>
                <a:cs typeface="Lato" panose="020F0502020204030203" pitchFamily="34" charset="0"/>
              </a:rPr>
            </a:br>
            <a:endParaRPr lang="en-US" dirty="0"/>
          </a:p>
        </p:txBody>
      </p:sp>
      <p:sp>
        <p:nvSpPr>
          <p:cNvPr id="4" name="Slide Number Placeholder 3">
            <a:extLst>
              <a:ext uri="{FF2B5EF4-FFF2-40B4-BE49-F238E27FC236}">
                <a16:creationId xmlns:a16="http://schemas.microsoft.com/office/drawing/2014/main" id="{8B3DF000-8519-6B0D-3575-EFBEF918D41C}"/>
              </a:ext>
            </a:extLst>
          </p:cNvPr>
          <p:cNvSpPr>
            <a:spLocks noGrp="1"/>
          </p:cNvSpPr>
          <p:nvPr>
            <p:ph type="sldNum" sz="quarter" idx="5"/>
          </p:nvPr>
        </p:nvSpPr>
        <p:spPr/>
        <p:txBody>
          <a:bodyPr/>
          <a:lstStyle/>
          <a:p>
            <a:fld id="{8EF0C307-42EA-40E3-B959-201B277D2CF6}" type="slidenum">
              <a:rPr lang="en-US" smtClean="0"/>
              <a:t>12</a:t>
            </a:fld>
            <a:endParaRPr lang="en-US"/>
          </a:p>
        </p:txBody>
      </p:sp>
    </p:spTree>
    <p:extLst>
      <p:ext uri="{BB962C8B-B14F-4D97-AF65-F5344CB8AC3E}">
        <p14:creationId xmlns:p14="http://schemas.microsoft.com/office/powerpoint/2010/main" val="1342171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A78D8-AE3A-38EF-3429-C547C3325A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3ADE6E-F5CE-AA63-43D8-04AE3311CC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7A6332-3367-8497-6634-E696510753B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EFB9644-7D02-F6DB-3B10-F03A8B10EDBC}"/>
              </a:ext>
            </a:extLst>
          </p:cNvPr>
          <p:cNvSpPr>
            <a:spLocks noGrp="1"/>
          </p:cNvSpPr>
          <p:nvPr>
            <p:ph type="sldNum" sz="quarter" idx="5"/>
          </p:nvPr>
        </p:nvSpPr>
        <p:spPr/>
        <p:txBody>
          <a:bodyPr/>
          <a:lstStyle/>
          <a:p>
            <a:fld id="{8EF0C307-42EA-40E3-B959-201B277D2CF6}" type="slidenum">
              <a:rPr lang="en-US" smtClean="0"/>
              <a:t>13</a:t>
            </a:fld>
            <a:endParaRPr lang="en-US"/>
          </a:p>
        </p:txBody>
      </p:sp>
    </p:spTree>
    <p:extLst>
      <p:ext uri="{BB962C8B-B14F-4D97-AF65-F5344CB8AC3E}">
        <p14:creationId xmlns:p14="http://schemas.microsoft.com/office/powerpoint/2010/main" val="33225593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CEC04A-146C-F97F-B349-999D3BCB14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DD4891-8243-2D76-A173-8F59EAACFE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88D16D-D112-5B9E-E554-48F8BC3BC9AA}"/>
              </a:ext>
            </a:extLst>
          </p:cNvPr>
          <p:cNvSpPr>
            <a:spLocks noGrp="1"/>
          </p:cNvSpPr>
          <p:nvPr>
            <p:ph type="body" idx="1"/>
          </p:nvPr>
        </p:nvSpPr>
        <p:spPr/>
        <p:txBody>
          <a:bodyPr/>
          <a:lstStyle/>
          <a:p>
            <a:r>
              <a:rPr lang="en-IN" sz="1200" b="0" i="0" kern="1200" dirty="0">
                <a:solidFill>
                  <a:schemeClr val="tx1"/>
                </a:solidFill>
                <a:effectLst/>
                <a:latin typeface="+mn-lt"/>
                <a:ea typeface="+mn-ea"/>
                <a:cs typeface="+mn-cs"/>
              </a:rPr>
              <a:t>This shift to professionalized demand activation was considered a "game changer," leading to a </a:t>
            </a:r>
            <a:r>
              <a:rPr lang="en-IN" sz="1200" b="1" i="0" kern="1200" dirty="0">
                <a:solidFill>
                  <a:schemeClr val="tx1"/>
                </a:solidFill>
                <a:effectLst/>
                <a:latin typeface="+mn-lt"/>
                <a:ea typeface="+mn-ea"/>
                <a:cs typeface="+mn-cs"/>
              </a:rPr>
              <a:t>tenfold increase in sales</a:t>
            </a:r>
            <a:r>
              <a:rPr lang="en-IN" sz="1200" b="0" i="0" kern="1200" dirty="0">
                <a:solidFill>
                  <a:schemeClr val="tx1"/>
                </a:solidFill>
                <a:effectLst/>
                <a:latin typeface="+mn-lt"/>
                <a:ea typeface="+mn-ea"/>
                <a:cs typeface="+mn-cs"/>
              </a:rPr>
              <a:t> in FY2024 alone. By project close, agents had conducted tens of thousands of household presentations, resulting in over </a:t>
            </a:r>
            <a:r>
              <a:rPr lang="en-IN" sz="1200" b="1" i="0" kern="1200" dirty="0">
                <a:solidFill>
                  <a:schemeClr val="tx1"/>
                </a:solidFill>
                <a:effectLst/>
                <a:latin typeface="+mn-lt"/>
                <a:ea typeface="+mn-ea"/>
                <a:cs typeface="+mn-cs"/>
              </a:rPr>
              <a:t>26,000 SATO units sold</a:t>
            </a:r>
            <a:endParaRPr lang="en-US" dirty="0"/>
          </a:p>
        </p:txBody>
      </p:sp>
      <p:sp>
        <p:nvSpPr>
          <p:cNvPr id="4" name="Slide Number Placeholder 3">
            <a:extLst>
              <a:ext uri="{FF2B5EF4-FFF2-40B4-BE49-F238E27FC236}">
                <a16:creationId xmlns:a16="http://schemas.microsoft.com/office/drawing/2014/main" id="{2935F44E-5C2D-F77D-8A7C-5429947B3761}"/>
              </a:ext>
            </a:extLst>
          </p:cNvPr>
          <p:cNvSpPr>
            <a:spLocks noGrp="1"/>
          </p:cNvSpPr>
          <p:nvPr>
            <p:ph type="sldNum" sz="quarter" idx="5"/>
          </p:nvPr>
        </p:nvSpPr>
        <p:spPr/>
        <p:txBody>
          <a:bodyPr/>
          <a:lstStyle/>
          <a:p>
            <a:fld id="{8EF0C307-42EA-40E3-B959-201B277D2CF6}" type="slidenum">
              <a:rPr lang="en-US" smtClean="0"/>
              <a:t>14</a:t>
            </a:fld>
            <a:endParaRPr lang="en-US"/>
          </a:p>
        </p:txBody>
      </p:sp>
    </p:spTree>
    <p:extLst>
      <p:ext uri="{BB962C8B-B14F-4D97-AF65-F5344CB8AC3E}">
        <p14:creationId xmlns:p14="http://schemas.microsoft.com/office/powerpoint/2010/main" val="30608875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276E9-A8A0-C0E9-8F30-1E71D6B850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7B60B9-43EB-94AE-20EC-59C4D77257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8C8BC1-5907-ADF9-9D2B-6F2A6C691D8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0F8D6CD-7F73-BF94-CA3A-A9BDBBA6DF48}"/>
              </a:ext>
            </a:extLst>
          </p:cNvPr>
          <p:cNvSpPr>
            <a:spLocks noGrp="1"/>
          </p:cNvSpPr>
          <p:nvPr>
            <p:ph type="sldNum" sz="quarter" idx="5"/>
          </p:nvPr>
        </p:nvSpPr>
        <p:spPr/>
        <p:txBody>
          <a:bodyPr/>
          <a:lstStyle/>
          <a:p>
            <a:fld id="{8EF0C307-42EA-40E3-B959-201B277D2CF6}" type="slidenum">
              <a:rPr lang="en-US" smtClean="0"/>
              <a:t>15</a:t>
            </a:fld>
            <a:endParaRPr lang="en-US"/>
          </a:p>
        </p:txBody>
      </p:sp>
    </p:spTree>
    <p:extLst>
      <p:ext uri="{BB962C8B-B14F-4D97-AF65-F5344CB8AC3E}">
        <p14:creationId xmlns:p14="http://schemas.microsoft.com/office/powerpoint/2010/main" val="25026839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Framing note: this chain is deliberately not presented as a clean success cascade. Steps 1-4 are well evidenced; step 5 is where the chain attenuates. The sanitation endline (71%) sits below the 79% LOP target and below the FY23 figure, so the honest verdict is that SO1 governance work reliably produced market-system capacity, but market capacity alone does not close the household sanitation gap. Two constraints explain the gap and should be stated if asked: household affordability under product price inflation, and the unfinished faecal sludge management service chain (Bugesera FSTP still at design stage; sanitation coordination assessed as weak; no sewerage tariff). Contribution framing: parallel GoR investment through CBEHPP and district Imihigo also drove sanitation outcomes.</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2733C-10E6-68CA-96F3-D977E357FEE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DEAD13E4-6084-7131-8F1E-AC5EB80692A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0A7EAF6E-7CA1-8EA5-92B4-C47EFBB48EC8}"/>
              </a:ext>
            </a:extLst>
          </p:cNvPr>
          <p:cNvSpPr>
            <a:spLocks noGrp="1"/>
          </p:cNvSpPr>
          <p:nvPr>
            <p:ph type="dt" sz="half" idx="10"/>
          </p:nvPr>
        </p:nvSpPr>
        <p:spPr/>
        <p:txBody>
          <a:bodyPr/>
          <a:lstStyle/>
          <a:p>
            <a:fld id="{3B9927FC-08D2-4FCF-AA15-A463628E9D62}" type="datetimeFigureOut">
              <a:rPr lang="en-IN" smtClean="0"/>
              <a:t>03-09-2026</a:t>
            </a:fld>
            <a:endParaRPr lang="en-IN"/>
          </a:p>
        </p:txBody>
      </p:sp>
      <p:sp>
        <p:nvSpPr>
          <p:cNvPr id="5" name="Footer Placeholder 4">
            <a:extLst>
              <a:ext uri="{FF2B5EF4-FFF2-40B4-BE49-F238E27FC236}">
                <a16:creationId xmlns:a16="http://schemas.microsoft.com/office/drawing/2014/main" id="{2440A711-6F6E-5597-7A4B-D704BD8D947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4924AFD-D59D-FB92-4AAD-91CCB8751641}"/>
              </a:ext>
            </a:extLst>
          </p:cNvPr>
          <p:cNvSpPr>
            <a:spLocks noGrp="1"/>
          </p:cNvSpPr>
          <p:nvPr>
            <p:ph type="sldNum" sz="quarter" idx="12"/>
          </p:nvPr>
        </p:nvSpPr>
        <p:spPr/>
        <p:txBody>
          <a:bodyPr/>
          <a:lstStyle/>
          <a:p>
            <a:fld id="{7AE8DB7F-AE8E-4B83-8730-C450D5C5774F}" type="slidenum">
              <a:rPr lang="en-IN" smtClean="0"/>
              <a:t>‹#›</a:t>
            </a:fld>
            <a:endParaRPr lang="en-IN"/>
          </a:p>
        </p:txBody>
      </p:sp>
    </p:spTree>
    <p:extLst>
      <p:ext uri="{BB962C8B-B14F-4D97-AF65-F5344CB8AC3E}">
        <p14:creationId xmlns:p14="http://schemas.microsoft.com/office/powerpoint/2010/main" val="38627550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87A18-BA54-D03D-0DAE-48729F67B7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2B4AF882-E96F-680B-1020-A7EC81B8AEC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EE80EAE2-4217-88E4-AA31-344255F3D1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700254-A4D2-0897-FC81-76CD6C6AB74D}"/>
              </a:ext>
            </a:extLst>
          </p:cNvPr>
          <p:cNvSpPr>
            <a:spLocks noGrp="1"/>
          </p:cNvSpPr>
          <p:nvPr>
            <p:ph type="dt" sz="half" idx="10"/>
          </p:nvPr>
        </p:nvSpPr>
        <p:spPr/>
        <p:txBody>
          <a:bodyPr/>
          <a:lstStyle/>
          <a:p>
            <a:fld id="{3B9927FC-08D2-4FCF-AA15-A463628E9D62}" type="datetimeFigureOut">
              <a:rPr lang="en-IN" smtClean="0"/>
              <a:t>03-09-2026</a:t>
            </a:fld>
            <a:endParaRPr lang="en-IN"/>
          </a:p>
        </p:txBody>
      </p:sp>
      <p:sp>
        <p:nvSpPr>
          <p:cNvPr id="6" name="Footer Placeholder 5">
            <a:extLst>
              <a:ext uri="{FF2B5EF4-FFF2-40B4-BE49-F238E27FC236}">
                <a16:creationId xmlns:a16="http://schemas.microsoft.com/office/drawing/2014/main" id="{3B8693ED-B48C-BDFF-5F05-8CF11F5996C9}"/>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6303E38F-363F-5072-A8F4-4AFB7DF9A4E2}"/>
              </a:ext>
            </a:extLst>
          </p:cNvPr>
          <p:cNvSpPr>
            <a:spLocks noGrp="1"/>
          </p:cNvSpPr>
          <p:nvPr>
            <p:ph type="sldNum" sz="quarter" idx="12"/>
          </p:nvPr>
        </p:nvSpPr>
        <p:spPr/>
        <p:txBody>
          <a:bodyPr/>
          <a:lstStyle/>
          <a:p>
            <a:fld id="{7AE8DB7F-AE8E-4B83-8730-C450D5C5774F}" type="slidenum">
              <a:rPr lang="en-IN" smtClean="0"/>
              <a:t>‹#›</a:t>
            </a:fld>
            <a:endParaRPr lang="en-IN"/>
          </a:p>
        </p:txBody>
      </p:sp>
    </p:spTree>
    <p:extLst>
      <p:ext uri="{BB962C8B-B14F-4D97-AF65-F5344CB8AC3E}">
        <p14:creationId xmlns:p14="http://schemas.microsoft.com/office/powerpoint/2010/main" val="2874724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2D23E-91D6-FF3E-662E-1587E939CCCF}"/>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BF772646-DFB8-444B-88B4-50BE1C39646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F5B162F-D06D-6F22-FD0F-533972A50DF3}"/>
              </a:ext>
            </a:extLst>
          </p:cNvPr>
          <p:cNvSpPr>
            <a:spLocks noGrp="1"/>
          </p:cNvSpPr>
          <p:nvPr>
            <p:ph type="dt" sz="half" idx="10"/>
          </p:nvPr>
        </p:nvSpPr>
        <p:spPr/>
        <p:txBody>
          <a:bodyPr/>
          <a:lstStyle/>
          <a:p>
            <a:fld id="{3B9927FC-08D2-4FCF-AA15-A463628E9D62}" type="datetimeFigureOut">
              <a:rPr lang="en-IN" smtClean="0"/>
              <a:t>03-09-2026</a:t>
            </a:fld>
            <a:endParaRPr lang="en-IN"/>
          </a:p>
        </p:txBody>
      </p:sp>
      <p:sp>
        <p:nvSpPr>
          <p:cNvPr id="5" name="Footer Placeholder 4">
            <a:extLst>
              <a:ext uri="{FF2B5EF4-FFF2-40B4-BE49-F238E27FC236}">
                <a16:creationId xmlns:a16="http://schemas.microsoft.com/office/drawing/2014/main" id="{3055A565-C4C8-4501-301E-765455EB131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0E57A43-4A7E-B13C-3850-906A56868910}"/>
              </a:ext>
            </a:extLst>
          </p:cNvPr>
          <p:cNvSpPr>
            <a:spLocks noGrp="1"/>
          </p:cNvSpPr>
          <p:nvPr>
            <p:ph type="sldNum" sz="quarter" idx="12"/>
          </p:nvPr>
        </p:nvSpPr>
        <p:spPr/>
        <p:txBody>
          <a:bodyPr/>
          <a:lstStyle/>
          <a:p>
            <a:fld id="{7AE8DB7F-AE8E-4B83-8730-C450D5C5774F}" type="slidenum">
              <a:rPr lang="en-IN" smtClean="0"/>
              <a:t>‹#›</a:t>
            </a:fld>
            <a:endParaRPr lang="en-IN"/>
          </a:p>
        </p:txBody>
      </p:sp>
    </p:spTree>
    <p:extLst>
      <p:ext uri="{BB962C8B-B14F-4D97-AF65-F5344CB8AC3E}">
        <p14:creationId xmlns:p14="http://schemas.microsoft.com/office/powerpoint/2010/main" val="39033925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218F71B-2567-45EF-DFD8-2378EA7C7CC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4A44F4B-4B73-BF53-49E7-99310689413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AC2F1B5-5F3B-4D0B-2D1E-AF50E93260D9}"/>
              </a:ext>
            </a:extLst>
          </p:cNvPr>
          <p:cNvSpPr>
            <a:spLocks noGrp="1"/>
          </p:cNvSpPr>
          <p:nvPr>
            <p:ph type="dt" sz="half" idx="10"/>
          </p:nvPr>
        </p:nvSpPr>
        <p:spPr/>
        <p:txBody>
          <a:bodyPr/>
          <a:lstStyle/>
          <a:p>
            <a:fld id="{3B9927FC-08D2-4FCF-AA15-A463628E9D62}" type="datetimeFigureOut">
              <a:rPr lang="en-IN" smtClean="0"/>
              <a:t>03-09-2026</a:t>
            </a:fld>
            <a:endParaRPr lang="en-IN"/>
          </a:p>
        </p:txBody>
      </p:sp>
      <p:sp>
        <p:nvSpPr>
          <p:cNvPr id="5" name="Footer Placeholder 4">
            <a:extLst>
              <a:ext uri="{FF2B5EF4-FFF2-40B4-BE49-F238E27FC236}">
                <a16:creationId xmlns:a16="http://schemas.microsoft.com/office/drawing/2014/main" id="{0FD5A909-D256-6EBA-3B83-A0242C7297C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2861F74-9522-BAA9-0A4C-B93D30D1D80C}"/>
              </a:ext>
            </a:extLst>
          </p:cNvPr>
          <p:cNvSpPr>
            <a:spLocks noGrp="1"/>
          </p:cNvSpPr>
          <p:nvPr>
            <p:ph type="sldNum" sz="quarter" idx="12"/>
          </p:nvPr>
        </p:nvSpPr>
        <p:spPr/>
        <p:txBody>
          <a:bodyPr/>
          <a:lstStyle/>
          <a:p>
            <a:fld id="{7AE8DB7F-AE8E-4B83-8730-C450D5C5774F}" type="slidenum">
              <a:rPr lang="en-IN" smtClean="0"/>
              <a:t>‹#›</a:t>
            </a:fld>
            <a:endParaRPr lang="en-IN"/>
          </a:p>
        </p:txBody>
      </p:sp>
    </p:spTree>
    <p:extLst>
      <p:ext uri="{BB962C8B-B14F-4D97-AF65-F5344CB8AC3E}">
        <p14:creationId xmlns:p14="http://schemas.microsoft.com/office/powerpoint/2010/main" val="21725433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90557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Basic Layout">
    <p:bg>
      <p:bgPr>
        <a:solidFill>
          <a:srgbClr val="2B2F7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52147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11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764D7-3CF9-66C0-0F6A-61997657C39D}"/>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F49AB180-DD9D-04CD-360D-605CCBD27A08}"/>
              </a:ext>
            </a:extLst>
          </p:cNvPr>
          <p:cNvSpPr>
            <a:spLocks noGrp="1"/>
          </p:cNvSpPr>
          <p:nvPr>
            <p:ph idx="1"/>
          </p:nvPr>
        </p:nvSpPr>
        <p:spPr>
          <a:xfrm>
            <a:off x="838200" y="1845503"/>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1DF3DDC-E6FD-E478-F845-97A2D25DD87F}"/>
              </a:ext>
            </a:extLst>
          </p:cNvPr>
          <p:cNvSpPr>
            <a:spLocks noGrp="1"/>
          </p:cNvSpPr>
          <p:nvPr>
            <p:ph type="dt" sz="half" idx="10"/>
          </p:nvPr>
        </p:nvSpPr>
        <p:spPr/>
        <p:txBody>
          <a:bodyPr/>
          <a:lstStyle/>
          <a:p>
            <a:fld id="{3B9927FC-08D2-4FCF-AA15-A463628E9D62}" type="datetimeFigureOut">
              <a:rPr lang="en-IN" smtClean="0"/>
              <a:t>03-09-2026</a:t>
            </a:fld>
            <a:endParaRPr lang="en-IN"/>
          </a:p>
        </p:txBody>
      </p:sp>
      <p:sp>
        <p:nvSpPr>
          <p:cNvPr id="5" name="Footer Placeholder 4">
            <a:extLst>
              <a:ext uri="{FF2B5EF4-FFF2-40B4-BE49-F238E27FC236}">
                <a16:creationId xmlns:a16="http://schemas.microsoft.com/office/drawing/2014/main" id="{6A095B0E-2FFD-256C-21BE-DF4721FA55E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0BEA240-9BE7-55EB-ED4A-5F09870EA114}"/>
              </a:ext>
            </a:extLst>
          </p:cNvPr>
          <p:cNvSpPr>
            <a:spLocks noGrp="1"/>
          </p:cNvSpPr>
          <p:nvPr>
            <p:ph type="sldNum" sz="quarter" idx="12"/>
          </p:nvPr>
        </p:nvSpPr>
        <p:spPr>
          <a:xfrm>
            <a:off x="6394174" y="5352498"/>
            <a:ext cx="2743200" cy="365125"/>
          </a:xfrm>
        </p:spPr>
        <p:txBody>
          <a:bodyPr/>
          <a:lstStyle/>
          <a:p>
            <a:fld id="{7AE8DB7F-AE8E-4B83-8730-C450D5C5774F}" type="slidenum">
              <a:rPr lang="en-IN" smtClean="0"/>
              <a:t>‹#›</a:t>
            </a:fld>
            <a:endParaRPr lang="en-IN"/>
          </a:p>
        </p:txBody>
      </p:sp>
    </p:spTree>
    <p:extLst>
      <p:ext uri="{BB962C8B-B14F-4D97-AF65-F5344CB8AC3E}">
        <p14:creationId xmlns:p14="http://schemas.microsoft.com/office/powerpoint/2010/main" val="3294000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D5A59-3932-7656-1788-67CE5D9A4B2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DBC0BDC3-9B0C-21AB-CD8D-3DEA91183A4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6505029-3A1C-E695-0463-67B95C75E129}"/>
              </a:ext>
            </a:extLst>
          </p:cNvPr>
          <p:cNvSpPr>
            <a:spLocks noGrp="1"/>
          </p:cNvSpPr>
          <p:nvPr>
            <p:ph type="dt" sz="half" idx="10"/>
          </p:nvPr>
        </p:nvSpPr>
        <p:spPr/>
        <p:txBody>
          <a:bodyPr/>
          <a:lstStyle/>
          <a:p>
            <a:fld id="{3B9927FC-08D2-4FCF-AA15-A463628E9D62}" type="datetimeFigureOut">
              <a:rPr lang="en-IN" smtClean="0"/>
              <a:t>03-09-2026</a:t>
            </a:fld>
            <a:endParaRPr lang="en-IN"/>
          </a:p>
        </p:txBody>
      </p:sp>
      <p:sp>
        <p:nvSpPr>
          <p:cNvPr id="5" name="Footer Placeholder 4">
            <a:extLst>
              <a:ext uri="{FF2B5EF4-FFF2-40B4-BE49-F238E27FC236}">
                <a16:creationId xmlns:a16="http://schemas.microsoft.com/office/drawing/2014/main" id="{D9F7D9B8-8075-70AD-9ED5-5CA7B474562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1096605-1DDB-8047-46C0-788612F798BF}"/>
              </a:ext>
            </a:extLst>
          </p:cNvPr>
          <p:cNvSpPr>
            <a:spLocks noGrp="1"/>
          </p:cNvSpPr>
          <p:nvPr>
            <p:ph type="sldNum" sz="quarter" idx="12"/>
          </p:nvPr>
        </p:nvSpPr>
        <p:spPr/>
        <p:txBody>
          <a:bodyPr/>
          <a:lstStyle/>
          <a:p>
            <a:fld id="{7AE8DB7F-AE8E-4B83-8730-C450D5C5774F}" type="slidenum">
              <a:rPr lang="en-IN" smtClean="0"/>
              <a:t>‹#›</a:t>
            </a:fld>
            <a:endParaRPr lang="en-IN"/>
          </a:p>
        </p:txBody>
      </p:sp>
    </p:spTree>
    <p:extLst>
      <p:ext uri="{BB962C8B-B14F-4D97-AF65-F5344CB8AC3E}">
        <p14:creationId xmlns:p14="http://schemas.microsoft.com/office/powerpoint/2010/main" val="3358147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10F1B-9261-F753-07CE-B20B54273981}"/>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5D2E9B2-4945-3BB9-1B71-A84208BDCF2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588F3848-5BF0-26B2-96C6-4581CC80366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41F1D45A-63D0-2923-5EA4-CB07E894A5B6}"/>
              </a:ext>
            </a:extLst>
          </p:cNvPr>
          <p:cNvSpPr>
            <a:spLocks noGrp="1"/>
          </p:cNvSpPr>
          <p:nvPr>
            <p:ph type="dt" sz="half" idx="10"/>
          </p:nvPr>
        </p:nvSpPr>
        <p:spPr/>
        <p:txBody>
          <a:bodyPr/>
          <a:lstStyle/>
          <a:p>
            <a:fld id="{3B9927FC-08D2-4FCF-AA15-A463628E9D62}" type="datetimeFigureOut">
              <a:rPr lang="en-IN" smtClean="0"/>
              <a:t>03-09-2026</a:t>
            </a:fld>
            <a:endParaRPr lang="en-IN"/>
          </a:p>
        </p:txBody>
      </p:sp>
      <p:sp>
        <p:nvSpPr>
          <p:cNvPr id="6" name="Footer Placeholder 5">
            <a:extLst>
              <a:ext uri="{FF2B5EF4-FFF2-40B4-BE49-F238E27FC236}">
                <a16:creationId xmlns:a16="http://schemas.microsoft.com/office/drawing/2014/main" id="{B03A275B-B5AC-A62A-D25F-C591A274ED28}"/>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32D5C82E-10F4-41E5-E53A-87E375143D86}"/>
              </a:ext>
            </a:extLst>
          </p:cNvPr>
          <p:cNvSpPr>
            <a:spLocks noGrp="1"/>
          </p:cNvSpPr>
          <p:nvPr>
            <p:ph type="sldNum" sz="quarter" idx="12"/>
          </p:nvPr>
        </p:nvSpPr>
        <p:spPr/>
        <p:txBody>
          <a:bodyPr/>
          <a:lstStyle/>
          <a:p>
            <a:fld id="{7AE8DB7F-AE8E-4B83-8730-C450D5C5774F}" type="slidenum">
              <a:rPr lang="en-IN" smtClean="0"/>
              <a:t>‹#›</a:t>
            </a:fld>
            <a:endParaRPr lang="en-IN"/>
          </a:p>
        </p:txBody>
      </p:sp>
    </p:spTree>
    <p:extLst>
      <p:ext uri="{BB962C8B-B14F-4D97-AF65-F5344CB8AC3E}">
        <p14:creationId xmlns:p14="http://schemas.microsoft.com/office/powerpoint/2010/main" val="2113733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2CF5B-AED1-4688-6075-E8E525D8531B}"/>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2219F74-C49B-FB0D-F1CF-48F87AB381F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B517BF7-A0DB-F5AE-8992-A2AED345A21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0EAE770D-6012-54E7-0BAB-38E1816F34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5058DC0-1858-4628-1E2C-04604E1A7A5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F010EA72-AD7E-4729-A0B0-698CFCCDBBE2}"/>
              </a:ext>
            </a:extLst>
          </p:cNvPr>
          <p:cNvSpPr>
            <a:spLocks noGrp="1"/>
          </p:cNvSpPr>
          <p:nvPr>
            <p:ph type="dt" sz="half" idx="10"/>
          </p:nvPr>
        </p:nvSpPr>
        <p:spPr/>
        <p:txBody>
          <a:bodyPr/>
          <a:lstStyle/>
          <a:p>
            <a:fld id="{3B9927FC-08D2-4FCF-AA15-A463628E9D62}" type="datetimeFigureOut">
              <a:rPr lang="en-IN" smtClean="0"/>
              <a:t>03-09-2026</a:t>
            </a:fld>
            <a:endParaRPr lang="en-IN"/>
          </a:p>
        </p:txBody>
      </p:sp>
      <p:sp>
        <p:nvSpPr>
          <p:cNvPr id="8" name="Footer Placeholder 7">
            <a:extLst>
              <a:ext uri="{FF2B5EF4-FFF2-40B4-BE49-F238E27FC236}">
                <a16:creationId xmlns:a16="http://schemas.microsoft.com/office/drawing/2014/main" id="{18E6343E-2DDF-C296-7FA1-8FBD1CFB342A}"/>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0E5FF796-75E9-503A-9186-BCD1C928E127}"/>
              </a:ext>
            </a:extLst>
          </p:cNvPr>
          <p:cNvSpPr>
            <a:spLocks noGrp="1"/>
          </p:cNvSpPr>
          <p:nvPr>
            <p:ph type="sldNum" sz="quarter" idx="12"/>
          </p:nvPr>
        </p:nvSpPr>
        <p:spPr/>
        <p:txBody>
          <a:bodyPr/>
          <a:lstStyle/>
          <a:p>
            <a:fld id="{7AE8DB7F-AE8E-4B83-8730-C450D5C5774F}" type="slidenum">
              <a:rPr lang="en-IN" smtClean="0"/>
              <a:t>‹#›</a:t>
            </a:fld>
            <a:endParaRPr lang="en-IN"/>
          </a:p>
        </p:txBody>
      </p:sp>
    </p:spTree>
    <p:extLst>
      <p:ext uri="{BB962C8B-B14F-4D97-AF65-F5344CB8AC3E}">
        <p14:creationId xmlns:p14="http://schemas.microsoft.com/office/powerpoint/2010/main" val="40904108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ADA91-7752-5012-DBD0-76824283374E}"/>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EA67E151-FBF6-CD39-6FAB-A783117F2562}"/>
              </a:ext>
            </a:extLst>
          </p:cNvPr>
          <p:cNvSpPr>
            <a:spLocks noGrp="1"/>
          </p:cNvSpPr>
          <p:nvPr>
            <p:ph type="dt" sz="half" idx="10"/>
          </p:nvPr>
        </p:nvSpPr>
        <p:spPr/>
        <p:txBody>
          <a:bodyPr/>
          <a:lstStyle/>
          <a:p>
            <a:fld id="{3B9927FC-08D2-4FCF-AA15-A463628E9D62}" type="datetimeFigureOut">
              <a:rPr lang="en-IN" smtClean="0"/>
              <a:t>03-09-2026</a:t>
            </a:fld>
            <a:endParaRPr lang="en-IN"/>
          </a:p>
        </p:txBody>
      </p:sp>
      <p:sp>
        <p:nvSpPr>
          <p:cNvPr id="4" name="Footer Placeholder 3">
            <a:extLst>
              <a:ext uri="{FF2B5EF4-FFF2-40B4-BE49-F238E27FC236}">
                <a16:creationId xmlns:a16="http://schemas.microsoft.com/office/drawing/2014/main" id="{10258EFB-DED0-C2F6-817C-DE4BA607F5F2}"/>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B3660C83-2F43-6499-5D56-0125C9159A9B}"/>
              </a:ext>
            </a:extLst>
          </p:cNvPr>
          <p:cNvSpPr>
            <a:spLocks noGrp="1"/>
          </p:cNvSpPr>
          <p:nvPr>
            <p:ph type="sldNum" sz="quarter" idx="12"/>
          </p:nvPr>
        </p:nvSpPr>
        <p:spPr/>
        <p:txBody>
          <a:bodyPr/>
          <a:lstStyle/>
          <a:p>
            <a:fld id="{7AE8DB7F-AE8E-4B83-8730-C450D5C5774F}" type="slidenum">
              <a:rPr lang="en-IN" smtClean="0"/>
              <a:t>‹#›</a:t>
            </a:fld>
            <a:endParaRPr lang="en-IN"/>
          </a:p>
        </p:txBody>
      </p:sp>
    </p:spTree>
    <p:extLst>
      <p:ext uri="{BB962C8B-B14F-4D97-AF65-F5344CB8AC3E}">
        <p14:creationId xmlns:p14="http://schemas.microsoft.com/office/powerpoint/2010/main" val="3027288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1BE92B2-7339-2641-724A-96674257223C}"/>
              </a:ext>
            </a:extLst>
          </p:cNvPr>
          <p:cNvSpPr>
            <a:spLocks noGrp="1"/>
          </p:cNvSpPr>
          <p:nvPr>
            <p:ph type="dt" sz="half" idx="10"/>
          </p:nvPr>
        </p:nvSpPr>
        <p:spPr/>
        <p:txBody>
          <a:bodyPr/>
          <a:lstStyle/>
          <a:p>
            <a:fld id="{3B9927FC-08D2-4FCF-AA15-A463628E9D62}" type="datetimeFigureOut">
              <a:rPr lang="en-IN" smtClean="0"/>
              <a:t>03-09-2026</a:t>
            </a:fld>
            <a:endParaRPr lang="en-IN"/>
          </a:p>
        </p:txBody>
      </p:sp>
      <p:sp>
        <p:nvSpPr>
          <p:cNvPr id="3" name="Footer Placeholder 2">
            <a:extLst>
              <a:ext uri="{FF2B5EF4-FFF2-40B4-BE49-F238E27FC236}">
                <a16:creationId xmlns:a16="http://schemas.microsoft.com/office/drawing/2014/main" id="{E5402E53-BBE0-0882-DD57-17F5798B850C}"/>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D4D6E4EB-51FC-6868-99A8-C6EE9D22D856}"/>
              </a:ext>
            </a:extLst>
          </p:cNvPr>
          <p:cNvSpPr>
            <a:spLocks noGrp="1"/>
          </p:cNvSpPr>
          <p:nvPr>
            <p:ph type="sldNum" sz="quarter" idx="12"/>
          </p:nvPr>
        </p:nvSpPr>
        <p:spPr/>
        <p:txBody>
          <a:bodyPr/>
          <a:lstStyle/>
          <a:p>
            <a:fld id="{7AE8DB7F-AE8E-4B83-8730-C450D5C5774F}" type="slidenum">
              <a:rPr lang="en-IN" smtClean="0"/>
              <a:t>‹#›</a:t>
            </a:fld>
            <a:endParaRPr lang="en-IN"/>
          </a:p>
        </p:txBody>
      </p:sp>
    </p:spTree>
    <p:extLst>
      <p:ext uri="{BB962C8B-B14F-4D97-AF65-F5344CB8AC3E}">
        <p14:creationId xmlns:p14="http://schemas.microsoft.com/office/powerpoint/2010/main" val="961165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A38B4-A62F-5131-0D6A-1D44A473C93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DA52CAA-0F46-967A-C4E9-9FA913B08343}"/>
              </a:ext>
            </a:extLst>
          </p:cNvPr>
          <p:cNvSpPr>
            <a:spLocks noGrp="1"/>
          </p:cNvSpPr>
          <p:nvPr>
            <p:ph type="dt" sz="half" idx="10"/>
          </p:nvPr>
        </p:nvSpPr>
        <p:spPr/>
        <p:txBody>
          <a:bodyPr/>
          <a:lstStyle/>
          <a:p>
            <a:fld id="{3B9927FC-08D2-4FCF-AA15-A463628E9D62}" type="datetimeFigureOut">
              <a:rPr lang="en-IN" smtClean="0"/>
              <a:t>03-09-2026</a:t>
            </a:fld>
            <a:endParaRPr lang="en-IN"/>
          </a:p>
        </p:txBody>
      </p:sp>
      <p:sp>
        <p:nvSpPr>
          <p:cNvPr id="4" name="Footer Placeholder 3">
            <a:extLst>
              <a:ext uri="{FF2B5EF4-FFF2-40B4-BE49-F238E27FC236}">
                <a16:creationId xmlns:a16="http://schemas.microsoft.com/office/drawing/2014/main" id="{83F19640-F902-49F2-314A-54D07D624CEC}"/>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2001D487-95BE-6BCF-4909-186B443ACA81}"/>
              </a:ext>
            </a:extLst>
          </p:cNvPr>
          <p:cNvSpPr>
            <a:spLocks noGrp="1"/>
          </p:cNvSpPr>
          <p:nvPr>
            <p:ph type="sldNum" sz="quarter" idx="12"/>
          </p:nvPr>
        </p:nvSpPr>
        <p:spPr/>
        <p:txBody>
          <a:bodyPr/>
          <a:lstStyle/>
          <a:p>
            <a:fld id="{7AE8DB7F-AE8E-4B83-8730-C450D5C5774F}" type="slidenum">
              <a:rPr lang="en-IN" smtClean="0"/>
              <a:t>‹#›</a:t>
            </a:fld>
            <a:endParaRPr lang="en-IN"/>
          </a:p>
        </p:txBody>
      </p:sp>
    </p:spTree>
    <p:extLst>
      <p:ext uri="{BB962C8B-B14F-4D97-AF65-F5344CB8AC3E}">
        <p14:creationId xmlns:p14="http://schemas.microsoft.com/office/powerpoint/2010/main" val="661977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FCECF-79A6-38FD-67F3-C876C00876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A595BB45-DB9B-273D-0BF5-41C444B472D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51C4D951-26AE-A87A-6CB5-5C16C54B79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F7B701-BD24-3B15-9B8A-708D93C220A3}"/>
              </a:ext>
            </a:extLst>
          </p:cNvPr>
          <p:cNvSpPr>
            <a:spLocks noGrp="1"/>
          </p:cNvSpPr>
          <p:nvPr>
            <p:ph type="dt" sz="half" idx="10"/>
          </p:nvPr>
        </p:nvSpPr>
        <p:spPr/>
        <p:txBody>
          <a:bodyPr/>
          <a:lstStyle/>
          <a:p>
            <a:fld id="{3B9927FC-08D2-4FCF-AA15-A463628E9D62}" type="datetimeFigureOut">
              <a:rPr lang="en-IN" smtClean="0"/>
              <a:t>03-09-2026</a:t>
            </a:fld>
            <a:endParaRPr lang="en-IN"/>
          </a:p>
        </p:txBody>
      </p:sp>
      <p:sp>
        <p:nvSpPr>
          <p:cNvPr id="6" name="Footer Placeholder 5">
            <a:extLst>
              <a:ext uri="{FF2B5EF4-FFF2-40B4-BE49-F238E27FC236}">
                <a16:creationId xmlns:a16="http://schemas.microsoft.com/office/drawing/2014/main" id="{849F5BBD-5CE7-7512-7BC7-192D159BB2A9}"/>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A9B547EA-0837-B44E-94F5-1E2E409687D1}"/>
              </a:ext>
            </a:extLst>
          </p:cNvPr>
          <p:cNvSpPr>
            <a:spLocks noGrp="1"/>
          </p:cNvSpPr>
          <p:nvPr>
            <p:ph type="sldNum" sz="quarter" idx="12"/>
          </p:nvPr>
        </p:nvSpPr>
        <p:spPr/>
        <p:txBody>
          <a:bodyPr/>
          <a:lstStyle/>
          <a:p>
            <a:fld id="{7AE8DB7F-AE8E-4B83-8730-C450D5C5774F}" type="slidenum">
              <a:rPr lang="en-IN" smtClean="0"/>
              <a:t>‹#›</a:t>
            </a:fld>
            <a:endParaRPr lang="en-IN"/>
          </a:p>
        </p:txBody>
      </p:sp>
    </p:spTree>
    <p:extLst>
      <p:ext uri="{BB962C8B-B14F-4D97-AF65-F5344CB8AC3E}">
        <p14:creationId xmlns:p14="http://schemas.microsoft.com/office/powerpoint/2010/main" val="3060416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sv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3B0D9F-19A7-43BA-E373-1E40A2C885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496DDF7-16E9-DA5C-7AB5-86EBD5154F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AFD814C-088E-C22A-4D6C-ADDC89B752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9927FC-08D2-4FCF-AA15-A463628E9D62}" type="datetimeFigureOut">
              <a:rPr lang="en-IN" smtClean="0"/>
              <a:t>03-09-2026</a:t>
            </a:fld>
            <a:endParaRPr lang="en-IN"/>
          </a:p>
        </p:txBody>
      </p:sp>
      <p:sp>
        <p:nvSpPr>
          <p:cNvPr id="5" name="Footer Placeholder 4">
            <a:extLst>
              <a:ext uri="{FF2B5EF4-FFF2-40B4-BE49-F238E27FC236}">
                <a16:creationId xmlns:a16="http://schemas.microsoft.com/office/drawing/2014/main" id="{78DD418B-CCDD-E3B8-A8A7-E46CAA48B5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27B9C6BB-1CB7-2FEB-BEF9-4250A3756E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E8DB7F-AE8E-4B83-8730-C450D5C5774F}" type="slidenum">
              <a:rPr lang="en-IN" smtClean="0"/>
              <a:t>‹#›</a:t>
            </a:fld>
            <a:endParaRPr lang="en-IN"/>
          </a:p>
        </p:txBody>
      </p:sp>
      <p:grpSp>
        <p:nvGrpSpPr>
          <p:cNvPr id="9" name="Group 8">
            <a:extLst>
              <a:ext uri="{FF2B5EF4-FFF2-40B4-BE49-F238E27FC236}">
                <a16:creationId xmlns:a16="http://schemas.microsoft.com/office/drawing/2014/main" id="{1D7B1552-C4D8-5FBD-9D37-32A9D9049390}"/>
              </a:ext>
            </a:extLst>
          </p:cNvPr>
          <p:cNvGrpSpPr/>
          <p:nvPr userDrawn="1"/>
        </p:nvGrpSpPr>
        <p:grpSpPr>
          <a:xfrm>
            <a:off x="10090298" y="6242453"/>
            <a:ext cx="1685976" cy="370289"/>
            <a:chOff x="9268300" y="6061919"/>
            <a:chExt cx="2507974" cy="550824"/>
          </a:xfrm>
        </p:grpSpPr>
        <p:pic>
          <p:nvPicPr>
            <p:cNvPr id="7" name="Graphic 6">
              <a:extLst>
                <a:ext uri="{FF2B5EF4-FFF2-40B4-BE49-F238E27FC236}">
                  <a16:creationId xmlns:a16="http://schemas.microsoft.com/office/drawing/2014/main" id="{109776A5-AAA0-F4A5-57B7-A80657B2E842}"/>
                </a:ext>
              </a:extLst>
            </p:cNvPr>
            <p:cNvPicPr>
              <a:picLocks noChangeAspect="1"/>
            </p:cNvPicPr>
            <p:nvPr userDrawn="1"/>
          </p:nvPicPr>
          <p:blipFill>
            <a:blip>
              <a:extLst>
                <a:ext uri="{96DAC541-7B7A-43D3-8B79-37D633B846F1}">
                  <asvg:svgBlip xmlns:asvg="http://schemas.microsoft.com/office/drawing/2016/SVG/main" r:embed="rId17"/>
                </a:ext>
              </a:extLst>
            </a:blip>
            <a:stretch>
              <a:fillRect/>
            </a:stretch>
          </p:blipFill>
          <p:spPr>
            <a:xfrm>
              <a:off x="9268300" y="6176963"/>
              <a:ext cx="1177726" cy="417112"/>
            </a:xfrm>
            <a:prstGeom prst="rect">
              <a:avLst/>
            </a:prstGeom>
          </p:spPr>
        </p:pic>
        <p:pic>
          <p:nvPicPr>
            <p:cNvPr id="8" name="Picture 7">
              <a:extLst>
                <a:ext uri="{FF2B5EF4-FFF2-40B4-BE49-F238E27FC236}">
                  <a16:creationId xmlns:a16="http://schemas.microsoft.com/office/drawing/2014/main" id="{D252E03C-0A95-20A3-C9D4-19BB4F116F97}"/>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10674626" y="6061919"/>
              <a:ext cx="1101648" cy="550824"/>
            </a:xfrm>
            <a:prstGeom prst="rect">
              <a:avLst/>
            </a:prstGeom>
          </p:spPr>
        </p:pic>
      </p:grpSp>
    </p:spTree>
    <p:extLst>
      <p:ext uri="{BB962C8B-B14F-4D97-AF65-F5344CB8AC3E}">
        <p14:creationId xmlns:p14="http://schemas.microsoft.com/office/powerpoint/2010/main" val="37040557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2" r:id="rId8"/>
    <p:sldLayoutId id="2147483656" r:id="rId9"/>
    <p:sldLayoutId id="2147483657" r:id="rId10"/>
    <p:sldLayoutId id="2147483658" r:id="rId11"/>
    <p:sldLayoutId id="2147483659" r:id="rId12"/>
    <p:sldLayoutId id="2147483660" r:id="rId13"/>
    <p:sldLayoutId id="2147483664" r:id="rId14"/>
    <p:sldLayoutId id="2147483665"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sv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image" Target="../media/image3.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B2F7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4ACFC6E-72B7-7084-0A9E-68B7911E7A28}"/>
              </a:ext>
            </a:extLst>
          </p:cNvPr>
          <p:cNvSpPr txBox="1"/>
          <p:nvPr/>
        </p:nvSpPr>
        <p:spPr>
          <a:xfrm>
            <a:off x="639725" y="2191038"/>
            <a:ext cx="7383046" cy="1494255"/>
          </a:xfrm>
          <a:prstGeom prst="rect">
            <a:avLst/>
          </a:prstGeom>
          <a:noFill/>
        </p:spPr>
        <p:txBody>
          <a:bodyPr wrap="square" rtlCol="0">
            <a:spAutoFit/>
          </a:bodyPr>
          <a:lstStyle/>
          <a:p>
            <a:pPr>
              <a:lnSpc>
                <a:spcPct val="120000"/>
              </a:lnSpc>
              <a:spcAft>
                <a:spcPts val="2400"/>
              </a:spcAft>
            </a:pPr>
            <a:r>
              <a:rPr lang="en-US" sz="4000" b="1">
                <a:solidFill>
                  <a:schemeClr val="tx2"/>
                </a:solidFill>
                <a:ea typeface="Lato Light" panose="020F0502020204030203" pitchFamily="34" charset="0"/>
                <a:cs typeface="Lato Light" panose="020F0502020204030203" pitchFamily="34" charset="0"/>
              </a:rPr>
              <a:t>End of Project Evaluation for Isoko </a:t>
            </a:r>
            <a:r>
              <a:rPr lang="en-US" sz="4000" b="1" err="1">
                <a:solidFill>
                  <a:schemeClr val="tx2"/>
                </a:solidFill>
                <a:ea typeface="Lato Light" panose="020F0502020204030203" pitchFamily="34" charset="0"/>
                <a:cs typeface="Lato Light" panose="020F0502020204030203" pitchFamily="34" charset="0"/>
              </a:rPr>
              <a:t>y’Ubuzima</a:t>
            </a:r>
            <a:r>
              <a:rPr lang="en-US" sz="4000" b="1">
                <a:solidFill>
                  <a:schemeClr val="tx2"/>
                </a:solidFill>
                <a:ea typeface="Lato Light" panose="020F0502020204030203" pitchFamily="34" charset="0"/>
                <a:cs typeface="Lato Light" panose="020F0502020204030203" pitchFamily="34" charset="0"/>
              </a:rPr>
              <a:t>: Final Report</a:t>
            </a:r>
          </a:p>
        </p:txBody>
      </p:sp>
      <p:pic>
        <p:nvPicPr>
          <p:cNvPr id="10" name="Graphic 9">
            <a:extLst>
              <a:ext uri="{FF2B5EF4-FFF2-40B4-BE49-F238E27FC236}">
                <a16:creationId xmlns:a16="http://schemas.microsoft.com/office/drawing/2014/main" id="{FBA0AE74-C579-A0DB-77C3-2D07A5D5C04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20278" y="5915245"/>
            <a:ext cx="1528353" cy="522857"/>
          </a:xfrm>
          <a:prstGeom prst="rect">
            <a:avLst/>
          </a:prstGeom>
        </p:spPr>
      </p:pic>
      <p:pic>
        <p:nvPicPr>
          <p:cNvPr id="3" name="Picture 2">
            <a:extLst>
              <a:ext uri="{FF2B5EF4-FFF2-40B4-BE49-F238E27FC236}">
                <a16:creationId xmlns:a16="http://schemas.microsoft.com/office/drawing/2014/main" id="{4D1F2241-3D1D-0348-2363-E2BCC4505E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3907" y="5866852"/>
            <a:ext cx="1325880" cy="662940"/>
          </a:xfrm>
          <a:prstGeom prst="rect">
            <a:avLst/>
          </a:prstGeom>
        </p:spPr>
      </p:pic>
      <p:sp>
        <p:nvSpPr>
          <p:cNvPr id="2" name="Rectangle 1">
            <a:extLst>
              <a:ext uri="{FF2B5EF4-FFF2-40B4-BE49-F238E27FC236}">
                <a16:creationId xmlns:a16="http://schemas.microsoft.com/office/drawing/2014/main" id="{50966F9A-0CB0-7155-9C08-C969BC9916B5}"/>
              </a:ext>
            </a:extLst>
          </p:cNvPr>
          <p:cNvSpPr/>
          <p:nvPr/>
        </p:nvSpPr>
        <p:spPr>
          <a:xfrm>
            <a:off x="6804262" y="4754880"/>
            <a:ext cx="5387738" cy="2103120"/>
          </a:xfrm>
          <a:prstGeom prst="rect">
            <a:avLst/>
          </a:prstGeom>
          <a:solidFill>
            <a:srgbClr val="2B2F71"/>
          </a:solidFill>
          <a:ln>
            <a:solidFill>
              <a:srgbClr val="2B2F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a:extLst>
              <a:ext uri="{FF2B5EF4-FFF2-40B4-BE49-F238E27FC236}">
                <a16:creationId xmlns:a16="http://schemas.microsoft.com/office/drawing/2014/main" id="{647A211F-D446-925E-9453-86B172EA772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804262" y="-557457"/>
            <a:ext cx="7745116" cy="7972913"/>
          </a:xfrm>
          <a:prstGeom prst="rect">
            <a:avLst/>
          </a:prstGeom>
        </p:spPr>
      </p:pic>
      <p:sp>
        <p:nvSpPr>
          <p:cNvPr id="6" name="TextBox 5">
            <a:extLst>
              <a:ext uri="{FF2B5EF4-FFF2-40B4-BE49-F238E27FC236}">
                <a16:creationId xmlns:a16="http://schemas.microsoft.com/office/drawing/2014/main" id="{F2EEA3EF-D6B7-B939-5460-1737A1B7FC8C}"/>
              </a:ext>
            </a:extLst>
          </p:cNvPr>
          <p:cNvSpPr txBox="1"/>
          <p:nvPr/>
        </p:nvSpPr>
        <p:spPr>
          <a:xfrm>
            <a:off x="639725" y="4109961"/>
            <a:ext cx="6860532" cy="1200329"/>
          </a:xfrm>
          <a:prstGeom prst="rect">
            <a:avLst/>
          </a:prstGeom>
          <a:noFill/>
        </p:spPr>
        <p:txBody>
          <a:bodyPr wrap="square" rtlCol="0">
            <a:spAutoFit/>
          </a:bodyPr>
          <a:lstStyle/>
          <a:p>
            <a:r>
              <a:rPr lang="en-IN" dirty="0">
                <a:solidFill>
                  <a:schemeClr val="bg1"/>
                </a:solidFill>
              </a:rPr>
              <a:t>Prepared and presented by Athena </a:t>
            </a:r>
            <a:r>
              <a:rPr lang="en-IN" dirty="0" err="1">
                <a:solidFill>
                  <a:schemeClr val="bg1"/>
                </a:solidFill>
              </a:rPr>
              <a:t>Infonomics</a:t>
            </a:r>
            <a:r>
              <a:rPr lang="en-IN" dirty="0">
                <a:solidFill>
                  <a:schemeClr val="bg1"/>
                </a:solidFill>
              </a:rPr>
              <a:t> and </a:t>
            </a:r>
            <a:r>
              <a:rPr lang="en-IN" dirty="0" err="1">
                <a:solidFill>
                  <a:schemeClr val="bg1"/>
                </a:solidFill>
              </a:rPr>
              <a:t>Greenwise</a:t>
            </a:r>
            <a:r>
              <a:rPr lang="en-IN" dirty="0">
                <a:solidFill>
                  <a:schemeClr val="bg1"/>
                </a:solidFill>
              </a:rPr>
              <a:t> Consult Ltd</a:t>
            </a:r>
          </a:p>
          <a:p>
            <a:endParaRPr lang="en-IN" i="1" dirty="0">
              <a:solidFill>
                <a:schemeClr val="bg1"/>
              </a:solidFill>
            </a:endParaRPr>
          </a:p>
          <a:p>
            <a:r>
              <a:rPr lang="en-IN" i="1" dirty="0">
                <a:solidFill>
                  <a:schemeClr val="bg1"/>
                </a:solidFill>
              </a:rPr>
              <a:t>21</a:t>
            </a:r>
            <a:r>
              <a:rPr lang="en-IN" i="1" baseline="30000" dirty="0">
                <a:solidFill>
                  <a:schemeClr val="bg1"/>
                </a:solidFill>
              </a:rPr>
              <a:t>st</a:t>
            </a:r>
            <a:r>
              <a:rPr lang="en-IN" i="1" dirty="0">
                <a:solidFill>
                  <a:schemeClr val="bg1"/>
                </a:solidFill>
              </a:rPr>
              <a:t> July 2026</a:t>
            </a:r>
          </a:p>
        </p:txBody>
      </p:sp>
      <p:pic>
        <p:nvPicPr>
          <p:cNvPr id="9" name="Picture 8">
            <a:extLst>
              <a:ext uri="{FF2B5EF4-FFF2-40B4-BE49-F238E27FC236}">
                <a16:creationId xmlns:a16="http://schemas.microsoft.com/office/drawing/2014/main" id="{6BA30D45-B853-6710-3CF4-3F192FF580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0278" y="504289"/>
            <a:ext cx="1252393" cy="1578647"/>
          </a:xfrm>
          <a:prstGeom prst="rect">
            <a:avLst/>
          </a:prstGeom>
        </p:spPr>
      </p:pic>
    </p:spTree>
    <p:extLst>
      <p:ext uri="{BB962C8B-B14F-4D97-AF65-F5344CB8AC3E}">
        <p14:creationId xmlns:p14="http://schemas.microsoft.com/office/powerpoint/2010/main" val="7613978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933CC1-E2CE-2EF8-692C-92803FE55277}"/>
            </a:ext>
          </a:extLst>
        </p:cNvPr>
        <p:cNvGrpSpPr/>
        <p:nvPr/>
      </p:nvGrpSpPr>
      <p:grpSpPr>
        <a:xfrm>
          <a:off x="0" y="0"/>
          <a:ext cx="0" cy="0"/>
          <a:chOff x="0" y="0"/>
          <a:chExt cx="0" cy="0"/>
        </a:xfrm>
      </p:grpSpPr>
      <p:sp>
        <p:nvSpPr>
          <p:cNvPr id="53" name="Rectangle 53">
            <a:extLst>
              <a:ext uri="{FF2B5EF4-FFF2-40B4-BE49-F238E27FC236}">
                <a16:creationId xmlns:a16="http://schemas.microsoft.com/office/drawing/2014/main" id="{E39323EF-F916-F25A-3E18-ED53390F8E4B}"/>
              </a:ext>
            </a:extLst>
          </p:cNvPr>
          <p:cNvSpPr>
            <a:spLocks noChangeArrowheads="1"/>
          </p:cNvSpPr>
          <p:nvPr/>
        </p:nvSpPr>
        <p:spPr bwMode="auto">
          <a:xfrm>
            <a:off x="0" y="0"/>
            <a:ext cx="12192000" cy="553998"/>
          </a:xfrm>
          <a:prstGeom prst="rect">
            <a:avLst/>
          </a:prstGeom>
          <a:solidFill>
            <a:srgbClr val="2B2F71"/>
          </a:solidFill>
          <a:ln w="9525">
            <a:noFill/>
            <a:miter lim="800000"/>
            <a:headEnd/>
            <a:tailEnd/>
          </a:ln>
        </p:spPr>
        <p:txBody>
          <a:bodyPr vert="horz" wrap="square" lIns="0" tIns="0" rIns="0" bIns="0" numCol="1" anchor="t" anchorCtr="0" compatLnSpc="1">
            <a:prstTxWarp prst="textNoShape">
              <a:avLst/>
            </a:prstTxWarp>
            <a:spAutoFit/>
          </a:bodyPr>
          <a:lstStyle/>
          <a:p>
            <a:pPr lvl="0" algn="ctr" fontAlgn="base">
              <a:spcBef>
                <a:spcPct val="0"/>
              </a:spcBef>
              <a:spcAft>
                <a:spcPct val="0"/>
              </a:spcAft>
            </a:pPr>
            <a:r>
              <a:rPr kumimoji="0" lang="en-US" sz="3600" b="1" i="0" u="none" strike="noStrike" cap="none" normalizeH="0" baseline="0">
                <a:ln>
                  <a:noFill/>
                </a:ln>
                <a:solidFill>
                  <a:schemeClr val="bg1"/>
                </a:solidFill>
                <a:effectLst/>
                <a:ea typeface="Open Sans" panose="020B0606030504020204" pitchFamily="34" charset="0"/>
                <a:cs typeface="Open Sans" panose="020B0606030504020204" pitchFamily="34" charset="0"/>
              </a:rPr>
              <a:t>SO2 Key Findings: </a:t>
            </a:r>
            <a:r>
              <a:rPr kumimoji="0" lang="en-GB" sz="2000" b="1" i="0" u="none" strike="noStrike" cap="none" normalizeH="0" baseline="0">
                <a:ln>
                  <a:noFill/>
                </a:ln>
                <a:solidFill>
                  <a:schemeClr val="bg1"/>
                </a:solidFill>
                <a:effectLst/>
                <a:ea typeface="Open Sans" panose="020B0606030504020204" pitchFamily="34" charset="0"/>
                <a:cs typeface="Open Sans" panose="020B0606030504020204" pitchFamily="34" charset="0"/>
              </a:rPr>
              <a:t>Rural Water Access and Coverage</a:t>
            </a:r>
            <a:endParaRPr kumimoji="0" lang="en-US" sz="3600" b="1" i="0" u="none" strike="noStrike" cap="none" normalizeH="0" baseline="0">
              <a:ln>
                <a:noFill/>
              </a:ln>
              <a:solidFill>
                <a:schemeClr val="bg1"/>
              </a:solidFill>
              <a:effectLst/>
              <a:ea typeface="Open Sans" panose="020B0606030504020204" pitchFamily="34" charset="0"/>
              <a:cs typeface="Open Sans" panose="020B0606030504020204" pitchFamily="34" charset="0"/>
            </a:endParaRPr>
          </a:p>
        </p:txBody>
      </p:sp>
      <p:grpSp>
        <p:nvGrpSpPr>
          <p:cNvPr id="4" name="Group 3">
            <a:extLst>
              <a:ext uri="{FF2B5EF4-FFF2-40B4-BE49-F238E27FC236}">
                <a16:creationId xmlns:a16="http://schemas.microsoft.com/office/drawing/2014/main" id="{29E77308-92AF-2439-7152-7C528534DA08}"/>
              </a:ext>
            </a:extLst>
          </p:cNvPr>
          <p:cNvGrpSpPr/>
          <p:nvPr/>
        </p:nvGrpSpPr>
        <p:grpSpPr>
          <a:xfrm>
            <a:off x="357327" y="875931"/>
            <a:ext cx="11430000" cy="1371600"/>
            <a:chOff x="365760" y="1005840"/>
            <a:chExt cx="11430000" cy="1371600"/>
          </a:xfrm>
        </p:grpSpPr>
        <p:sp>
          <p:nvSpPr>
            <p:cNvPr id="14" name="Rounded Rectangle 6">
              <a:extLst>
                <a:ext uri="{FF2B5EF4-FFF2-40B4-BE49-F238E27FC236}">
                  <a16:creationId xmlns:a16="http://schemas.microsoft.com/office/drawing/2014/main" id="{C944DB59-A442-BAC9-EA22-439EE79BD385}"/>
                </a:ext>
              </a:extLst>
            </p:cNvPr>
            <p:cNvSpPr/>
            <p:nvPr/>
          </p:nvSpPr>
          <p:spPr>
            <a:xfrm>
              <a:off x="365760" y="1005840"/>
              <a:ext cx="2788920" cy="1371600"/>
            </a:xfrm>
            <a:prstGeom prst="roundRect">
              <a:avLst/>
            </a:prstGeom>
            <a:solidFill>
              <a:schemeClr val="tx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8" name="TextBox 17">
              <a:extLst>
                <a:ext uri="{FF2B5EF4-FFF2-40B4-BE49-F238E27FC236}">
                  <a16:creationId xmlns:a16="http://schemas.microsoft.com/office/drawing/2014/main" id="{42898880-6CC9-0234-F35E-37540FF00AC1}"/>
                </a:ext>
              </a:extLst>
            </p:cNvPr>
            <p:cNvSpPr txBox="1"/>
            <p:nvPr/>
          </p:nvSpPr>
          <p:spPr>
            <a:xfrm>
              <a:off x="365760" y="1085650"/>
              <a:ext cx="2788920" cy="547842"/>
            </a:xfrm>
            <a:prstGeom prst="rect">
              <a:avLst/>
            </a:prstGeom>
            <a:noFill/>
          </p:spPr>
          <p:txBody>
            <a:bodyPr wrap="square" lIns="45720" tIns="27432" rIns="45720" bIns="27432" anchor="ctr">
              <a:spAutoFit/>
            </a:bodyPr>
            <a:lstStyle/>
            <a:p>
              <a:pPr algn="ctr"/>
              <a:r>
                <a:rPr sz="3200" b="1" i="0"/>
                <a:t>143,329</a:t>
              </a:r>
              <a:r>
                <a:rPr lang="en-US" sz="3200" b="1" baseline="30000"/>
                <a:t>#</a:t>
              </a:r>
              <a:endParaRPr sz="3200" b="1" i="0"/>
            </a:p>
          </p:txBody>
        </p:sp>
        <p:sp>
          <p:nvSpPr>
            <p:cNvPr id="22" name="TextBox 21">
              <a:extLst>
                <a:ext uri="{FF2B5EF4-FFF2-40B4-BE49-F238E27FC236}">
                  <a16:creationId xmlns:a16="http://schemas.microsoft.com/office/drawing/2014/main" id="{2DAF5993-3939-4D65-9A17-9C1FF356567E}"/>
                </a:ext>
              </a:extLst>
            </p:cNvPr>
            <p:cNvSpPr txBox="1"/>
            <p:nvPr/>
          </p:nvSpPr>
          <p:spPr>
            <a:xfrm>
              <a:off x="457200" y="1603066"/>
              <a:ext cx="2606040" cy="701731"/>
            </a:xfrm>
            <a:prstGeom prst="rect">
              <a:avLst/>
            </a:prstGeom>
            <a:noFill/>
          </p:spPr>
          <p:txBody>
            <a:bodyPr wrap="square" lIns="45720" tIns="27432" rIns="45720" bIns="27432" anchor="ctr">
              <a:spAutoFit/>
            </a:bodyPr>
            <a:lstStyle/>
            <a:p>
              <a:pPr algn="ctr"/>
              <a:r>
                <a:rPr sz="1400" b="0" i="0"/>
                <a:t>People gaining new basic water access </a:t>
              </a:r>
              <a:endParaRPr lang="en-IN" sz="1400" b="0" i="0"/>
            </a:p>
            <a:p>
              <a:pPr algn="ctr"/>
              <a:r>
                <a:rPr sz="1400" b="0" i="0"/>
                <a:t>(119% of 120,000 target)</a:t>
              </a:r>
            </a:p>
          </p:txBody>
        </p:sp>
        <p:sp>
          <p:nvSpPr>
            <p:cNvPr id="26" name="Rounded Rectangle 9">
              <a:extLst>
                <a:ext uri="{FF2B5EF4-FFF2-40B4-BE49-F238E27FC236}">
                  <a16:creationId xmlns:a16="http://schemas.microsoft.com/office/drawing/2014/main" id="{B030DBA5-540D-2727-9DB9-20189ED43D57}"/>
                </a:ext>
              </a:extLst>
            </p:cNvPr>
            <p:cNvSpPr/>
            <p:nvPr/>
          </p:nvSpPr>
          <p:spPr>
            <a:xfrm>
              <a:off x="3246120" y="1005840"/>
              <a:ext cx="2788920" cy="1371600"/>
            </a:xfrm>
            <a:prstGeom prst="roundRect">
              <a:avLst/>
            </a:prstGeom>
            <a:solidFill>
              <a:schemeClr val="tx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30" name="TextBox 29">
              <a:extLst>
                <a:ext uri="{FF2B5EF4-FFF2-40B4-BE49-F238E27FC236}">
                  <a16:creationId xmlns:a16="http://schemas.microsoft.com/office/drawing/2014/main" id="{425233F3-79C3-D022-2E24-CDAC7942F0BE}"/>
                </a:ext>
              </a:extLst>
            </p:cNvPr>
            <p:cNvSpPr txBox="1"/>
            <p:nvPr/>
          </p:nvSpPr>
          <p:spPr>
            <a:xfrm>
              <a:off x="3246120" y="1085650"/>
              <a:ext cx="2788920" cy="547842"/>
            </a:xfrm>
            <a:prstGeom prst="rect">
              <a:avLst/>
            </a:prstGeom>
            <a:noFill/>
          </p:spPr>
          <p:txBody>
            <a:bodyPr wrap="square" lIns="45720" tIns="27432" rIns="45720" bIns="27432" anchor="ctr">
              <a:spAutoFit/>
            </a:bodyPr>
            <a:lstStyle/>
            <a:p>
              <a:pPr algn="ctr"/>
              <a:r>
                <a:rPr sz="3200" b="1" i="0"/>
                <a:t>225,916</a:t>
              </a:r>
              <a:r>
                <a:rPr lang="en-US" sz="3200" b="1" i="0" baseline="30000"/>
                <a:t>#</a:t>
              </a:r>
              <a:endParaRPr sz="3200" b="1" i="0" baseline="30000"/>
            </a:p>
          </p:txBody>
        </p:sp>
        <p:sp>
          <p:nvSpPr>
            <p:cNvPr id="34" name="TextBox 33">
              <a:extLst>
                <a:ext uri="{FF2B5EF4-FFF2-40B4-BE49-F238E27FC236}">
                  <a16:creationId xmlns:a16="http://schemas.microsoft.com/office/drawing/2014/main" id="{DFEB115F-6E39-ABC6-F91F-EF9781F82155}"/>
                </a:ext>
              </a:extLst>
            </p:cNvPr>
            <p:cNvSpPr txBox="1"/>
            <p:nvPr/>
          </p:nvSpPr>
          <p:spPr>
            <a:xfrm>
              <a:off x="3337560" y="1603066"/>
              <a:ext cx="2606040" cy="701731"/>
            </a:xfrm>
            <a:prstGeom prst="rect">
              <a:avLst/>
            </a:prstGeom>
            <a:noFill/>
          </p:spPr>
          <p:txBody>
            <a:bodyPr wrap="square" lIns="45720" tIns="27432" rIns="45720" bIns="27432" anchor="ctr">
              <a:spAutoFit/>
            </a:bodyPr>
            <a:lstStyle/>
            <a:p>
              <a:pPr algn="ctr"/>
              <a:r>
                <a:rPr sz="1400" b="0" i="0"/>
                <a:t>People receiving improved service quality </a:t>
              </a:r>
              <a:endParaRPr lang="en-IN" sz="1400" b="0" i="0"/>
            </a:p>
            <a:p>
              <a:pPr algn="ctr"/>
              <a:r>
                <a:rPr sz="1400" b="0" i="0"/>
                <a:t>(235% of 96,000 target)</a:t>
              </a:r>
            </a:p>
          </p:txBody>
        </p:sp>
        <p:sp>
          <p:nvSpPr>
            <p:cNvPr id="38" name="Rounded Rectangle 12">
              <a:extLst>
                <a:ext uri="{FF2B5EF4-FFF2-40B4-BE49-F238E27FC236}">
                  <a16:creationId xmlns:a16="http://schemas.microsoft.com/office/drawing/2014/main" id="{4C3C1D15-C2E6-EA84-B368-74D9DDF7006C}"/>
                </a:ext>
              </a:extLst>
            </p:cNvPr>
            <p:cNvSpPr/>
            <p:nvPr/>
          </p:nvSpPr>
          <p:spPr>
            <a:xfrm>
              <a:off x="6126480" y="1005840"/>
              <a:ext cx="2788920" cy="1371600"/>
            </a:xfrm>
            <a:prstGeom prst="roundRect">
              <a:avLst/>
            </a:prstGeom>
            <a:solidFill>
              <a:schemeClr val="tx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42" name="TextBox 41">
              <a:extLst>
                <a:ext uri="{FF2B5EF4-FFF2-40B4-BE49-F238E27FC236}">
                  <a16:creationId xmlns:a16="http://schemas.microsoft.com/office/drawing/2014/main" id="{47A83CE4-5AC7-6593-D82B-83F84A0E7A81}"/>
                </a:ext>
              </a:extLst>
            </p:cNvPr>
            <p:cNvSpPr txBox="1"/>
            <p:nvPr/>
          </p:nvSpPr>
          <p:spPr>
            <a:xfrm>
              <a:off x="6126480" y="1085650"/>
              <a:ext cx="2788920" cy="547842"/>
            </a:xfrm>
            <a:prstGeom prst="rect">
              <a:avLst/>
            </a:prstGeom>
            <a:noFill/>
          </p:spPr>
          <p:txBody>
            <a:bodyPr wrap="square" lIns="45720" tIns="27432" rIns="45720" bIns="27432" anchor="ctr">
              <a:spAutoFit/>
            </a:bodyPr>
            <a:lstStyle/>
            <a:p>
              <a:pPr algn="ctr"/>
              <a:r>
                <a:rPr lang="en-IN" sz="3200" b="1" i="0"/>
                <a:t>60.5%*</a:t>
              </a:r>
              <a:endParaRPr sz="3200" b="1" i="0"/>
            </a:p>
          </p:txBody>
        </p:sp>
        <p:sp>
          <p:nvSpPr>
            <p:cNvPr id="46" name="TextBox 45">
              <a:extLst>
                <a:ext uri="{FF2B5EF4-FFF2-40B4-BE49-F238E27FC236}">
                  <a16:creationId xmlns:a16="http://schemas.microsoft.com/office/drawing/2014/main" id="{D5C39BDE-1FD5-38F1-B5D1-15ABEE608902}"/>
                </a:ext>
              </a:extLst>
            </p:cNvPr>
            <p:cNvSpPr txBox="1"/>
            <p:nvPr/>
          </p:nvSpPr>
          <p:spPr>
            <a:xfrm>
              <a:off x="6217920" y="1603066"/>
              <a:ext cx="2606040" cy="701731"/>
            </a:xfrm>
            <a:prstGeom prst="rect">
              <a:avLst/>
            </a:prstGeom>
            <a:noFill/>
          </p:spPr>
          <p:txBody>
            <a:bodyPr wrap="square" lIns="45720" tIns="27432" rIns="45720" bIns="27432" anchor="ctr">
              <a:spAutoFit/>
            </a:bodyPr>
            <a:lstStyle/>
            <a:p>
              <a:pPr algn="ctr"/>
              <a:r>
                <a:rPr lang="en-GB" sz="1400" b="0" i="0"/>
                <a:t>Household had access to basic or safely managed water from 35.2% (2022)</a:t>
              </a:r>
              <a:endParaRPr sz="1400" b="0" i="0"/>
            </a:p>
          </p:txBody>
        </p:sp>
        <p:sp>
          <p:nvSpPr>
            <p:cNvPr id="50" name="Rounded Rectangle 15">
              <a:extLst>
                <a:ext uri="{FF2B5EF4-FFF2-40B4-BE49-F238E27FC236}">
                  <a16:creationId xmlns:a16="http://schemas.microsoft.com/office/drawing/2014/main" id="{5B5EFC4C-5D39-837A-CCAC-990DCB9307A0}"/>
                </a:ext>
              </a:extLst>
            </p:cNvPr>
            <p:cNvSpPr/>
            <p:nvPr/>
          </p:nvSpPr>
          <p:spPr>
            <a:xfrm>
              <a:off x="9006840" y="1005840"/>
              <a:ext cx="2788920" cy="1371600"/>
            </a:xfrm>
            <a:prstGeom prst="roundRect">
              <a:avLst/>
            </a:prstGeom>
            <a:solidFill>
              <a:schemeClr val="tx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52" name="TextBox 51">
              <a:extLst>
                <a:ext uri="{FF2B5EF4-FFF2-40B4-BE49-F238E27FC236}">
                  <a16:creationId xmlns:a16="http://schemas.microsoft.com/office/drawing/2014/main" id="{DE1E6A68-FDFD-05C0-18BD-E9B5D7D9472B}"/>
                </a:ext>
              </a:extLst>
            </p:cNvPr>
            <p:cNvSpPr txBox="1"/>
            <p:nvPr/>
          </p:nvSpPr>
          <p:spPr>
            <a:xfrm>
              <a:off x="9006840" y="1085650"/>
              <a:ext cx="2788920" cy="547842"/>
            </a:xfrm>
            <a:prstGeom prst="rect">
              <a:avLst/>
            </a:prstGeom>
            <a:noFill/>
          </p:spPr>
          <p:txBody>
            <a:bodyPr wrap="square" lIns="45720" tIns="27432" rIns="45720" bIns="27432" anchor="ctr">
              <a:spAutoFit/>
            </a:bodyPr>
            <a:lstStyle/>
            <a:p>
              <a:pPr algn="ctr"/>
              <a:r>
                <a:rPr sz="3200" b="1" i="0"/>
                <a:t>99.2%</a:t>
              </a:r>
              <a:r>
                <a:rPr lang="en-US" sz="3200" b="1" i="0"/>
                <a:t>*</a:t>
              </a:r>
              <a:endParaRPr sz="3200" b="1" i="0"/>
            </a:p>
          </p:txBody>
        </p:sp>
        <p:sp>
          <p:nvSpPr>
            <p:cNvPr id="55" name="TextBox 54">
              <a:extLst>
                <a:ext uri="{FF2B5EF4-FFF2-40B4-BE49-F238E27FC236}">
                  <a16:creationId xmlns:a16="http://schemas.microsoft.com/office/drawing/2014/main" id="{C42AEEE6-F45C-158B-E56A-C2E06B2F107F}"/>
                </a:ext>
              </a:extLst>
            </p:cNvPr>
            <p:cNvSpPr txBox="1"/>
            <p:nvPr/>
          </p:nvSpPr>
          <p:spPr>
            <a:xfrm>
              <a:off x="9098280" y="1603066"/>
              <a:ext cx="2606040" cy="486287"/>
            </a:xfrm>
            <a:prstGeom prst="rect">
              <a:avLst/>
            </a:prstGeom>
            <a:noFill/>
          </p:spPr>
          <p:txBody>
            <a:bodyPr wrap="square" lIns="45720" tIns="27432" rIns="45720" bIns="27432" anchor="ctr">
              <a:spAutoFit/>
            </a:bodyPr>
            <a:lstStyle/>
            <a:p>
              <a:pPr algn="ctr"/>
              <a:r>
                <a:rPr sz="1400" b="0" i="0"/>
                <a:t>HHs </a:t>
              </a:r>
              <a:r>
                <a:rPr lang="en-GB" sz="1400" b="0" i="0"/>
                <a:t>now use improved water sources, up from 75% in 2021</a:t>
              </a:r>
              <a:endParaRPr sz="1400" b="0" i="0"/>
            </a:p>
          </p:txBody>
        </p:sp>
      </p:grpSp>
      <p:sp>
        <p:nvSpPr>
          <p:cNvPr id="57" name="TextBox 56">
            <a:extLst>
              <a:ext uri="{FF2B5EF4-FFF2-40B4-BE49-F238E27FC236}">
                <a16:creationId xmlns:a16="http://schemas.microsoft.com/office/drawing/2014/main" id="{7E13C7C8-D755-8929-1F7C-0B3F5266D310}"/>
              </a:ext>
            </a:extLst>
          </p:cNvPr>
          <p:cNvSpPr txBox="1"/>
          <p:nvPr/>
        </p:nvSpPr>
        <p:spPr>
          <a:xfrm>
            <a:off x="6186044" y="2390683"/>
            <a:ext cx="5760720" cy="301621"/>
          </a:xfrm>
          <a:prstGeom prst="rect">
            <a:avLst/>
          </a:prstGeom>
          <a:noFill/>
        </p:spPr>
        <p:txBody>
          <a:bodyPr wrap="square" lIns="45720" tIns="27432" rIns="45720" bIns="27432" anchor="t">
            <a:spAutoFit/>
          </a:bodyPr>
          <a:lstStyle/>
          <a:p>
            <a:r>
              <a:rPr lang="en-GB" sz="1600" b="1" dirty="0"/>
              <a:t>Improved Water Access and Water Payment</a:t>
            </a:r>
            <a:endParaRPr lang="en-GB" sz="1400" b="1" i="0" dirty="0">
              <a:solidFill>
                <a:srgbClr val="2B2F71"/>
              </a:solidFill>
            </a:endParaRPr>
          </a:p>
        </p:txBody>
      </p:sp>
      <p:sp>
        <p:nvSpPr>
          <p:cNvPr id="3" name="Gold Underline">
            <a:extLst>
              <a:ext uri="{FF2B5EF4-FFF2-40B4-BE49-F238E27FC236}">
                <a16:creationId xmlns:a16="http://schemas.microsoft.com/office/drawing/2014/main" id="{33D39717-9B82-87B1-98F4-190C7F171EC7}"/>
              </a:ext>
            </a:extLst>
          </p:cNvPr>
          <p:cNvSpPr/>
          <p:nvPr/>
        </p:nvSpPr>
        <p:spPr>
          <a:xfrm>
            <a:off x="0" y="553998"/>
            <a:ext cx="12192000" cy="36576"/>
          </a:xfrm>
          <a:prstGeom prst="rect">
            <a:avLst/>
          </a:prstGeom>
          <a:solidFill>
            <a:srgbClr val="D99E29"/>
          </a:solidFill>
          <a:ln>
            <a:noFill/>
          </a:ln>
          <a:extLst>
            <a:ext uri="{C183D7F6-B498-43B3-948B-1728B52AA6E4}">
              <adec:decorative xmlns:adec="http://schemas.microsoft.com/office/drawing/2017/decorative" xmlns="" val="1"/>
            </a:ext>
          </a:extLst>
        </p:spPr>
        <p:txBody>
          <a:bodyPr rtlCol="0"/>
          <a:lstStyle/>
          <a:p>
            <a:endParaRPr lang="en-US"/>
          </a:p>
        </p:txBody>
      </p:sp>
      <p:sp>
        <p:nvSpPr>
          <p:cNvPr id="8" name="hero">
            <a:extLst>
              <a:ext uri="{FF2B5EF4-FFF2-40B4-BE49-F238E27FC236}">
                <a16:creationId xmlns:a16="http://schemas.microsoft.com/office/drawing/2014/main" id="{E9D877C4-83DB-21DA-8791-047F4D58433E}"/>
              </a:ext>
            </a:extLst>
          </p:cNvPr>
          <p:cNvSpPr/>
          <p:nvPr/>
        </p:nvSpPr>
        <p:spPr>
          <a:xfrm>
            <a:off x="6186044" y="2780092"/>
            <a:ext cx="2794994" cy="1028472"/>
          </a:xfrm>
          <a:prstGeom prst="roundRect">
            <a:avLst>
              <a:gd name="adj" fmla="val 6000"/>
            </a:avLst>
          </a:prstGeom>
          <a:solidFill>
            <a:srgbClr val="196B24"/>
          </a:solidFill>
          <a:ln>
            <a:noFill/>
          </a:ln>
        </p:spPr>
        <p:txBody>
          <a:bodyPr wrap="square" lIns="182880" rIns="137160" anchor="ctr">
            <a:noAutofit/>
          </a:bodyPr>
          <a:lstStyle/>
          <a:p>
            <a:pPr algn="l"/>
            <a:r>
              <a:rPr lang="en-US" b="1">
                <a:solidFill>
                  <a:srgbClr val="FFFFFF"/>
                </a:solidFill>
                <a:latin typeface="Lato" panose="020F0502020204030203" pitchFamily="34" charset="0"/>
                <a:ea typeface="Lato" panose="020F0502020204030203" pitchFamily="34" charset="0"/>
                <a:cs typeface="Lato" panose="020F0502020204030203" pitchFamily="34" charset="0"/>
              </a:rPr>
              <a:t>97.3%* </a:t>
            </a:r>
            <a:r>
              <a:rPr lang="en-US" sz="1200">
                <a:solidFill>
                  <a:srgbClr val="EAF3EC"/>
                </a:solidFill>
                <a:latin typeface="Lato" panose="020F0502020204030203" pitchFamily="34" charset="0"/>
                <a:ea typeface="Lato" panose="020F0502020204030203" pitchFamily="34" charset="0"/>
                <a:cs typeface="Lato" panose="020F0502020204030203" pitchFamily="34" charset="0"/>
              </a:rPr>
              <a:t>of households have at least basic water service — an improved source within a 30-minute round trip</a:t>
            </a:r>
          </a:p>
        </p:txBody>
      </p:sp>
      <p:sp>
        <p:nvSpPr>
          <p:cNvPr id="9" name="card2">
            <a:extLst>
              <a:ext uri="{FF2B5EF4-FFF2-40B4-BE49-F238E27FC236}">
                <a16:creationId xmlns:a16="http://schemas.microsoft.com/office/drawing/2014/main" id="{E381FC22-83E0-D4D5-071A-9DE51E61B000}"/>
              </a:ext>
            </a:extLst>
          </p:cNvPr>
          <p:cNvSpPr/>
          <p:nvPr/>
        </p:nvSpPr>
        <p:spPr>
          <a:xfrm>
            <a:off x="9149400" y="2776201"/>
            <a:ext cx="2794994" cy="1058081"/>
          </a:xfrm>
          <a:prstGeom prst="roundRect">
            <a:avLst>
              <a:gd name="adj" fmla="val 6000"/>
            </a:avLst>
          </a:prstGeom>
          <a:solidFill>
            <a:srgbClr val="E7F0F4"/>
          </a:solidFill>
          <a:ln>
            <a:noFill/>
          </a:ln>
        </p:spPr>
        <p:txBody>
          <a:bodyPr wrap="square" lIns="182880" rIns="137160" anchor="ctr">
            <a:noAutofit/>
          </a:bodyPr>
          <a:lstStyle/>
          <a:p>
            <a:pPr algn="l"/>
            <a:r>
              <a:rPr lang="en-US" b="1" dirty="0">
                <a:solidFill>
                  <a:srgbClr val="156082"/>
                </a:solidFill>
                <a:latin typeface="Lato" panose="020F0502020204030203" pitchFamily="34" charset="0"/>
                <a:ea typeface="Lato" panose="020F0502020204030203" pitchFamily="34" charset="0"/>
                <a:cs typeface="Lato" panose="020F0502020204030203" pitchFamily="34" charset="0"/>
              </a:rPr>
              <a:t>98.7%* </a:t>
            </a:r>
            <a:r>
              <a:rPr lang="en-US" sz="1200" dirty="0">
                <a:solidFill>
                  <a:srgbClr val="0E2841"/>
                </a:solidFill>
                <a:latin typeface="Lato" panose="020F0502020204030203" pitchFamily="34" charset="0"/>
                <a:ea typeface="Lato" panose="020F0502020204030203" pitchFamily="34" charset="0"/>
                <a:cs typeface="Lato" panose="020F0502020204030203" pitchFamily="34" charset="0"/>
              </a:rPr>
              <a:t>of households pay for water</a:t>
            </a:r>
          </a:p>
        </p:txBody>
      </p:sp>
      <p:grpSp>
        <p:nvGrpSpPr>
          <p:cNvPr id="66" name="Group 65">
            <a:extLst>
              <a:ext uri="{FF2B5EF4-FFF2-40B4-BE49-F238E27FC236}">
                <a16:creationId xmlns:a16="http://schemas.microsoft.com/office/drawing/2014/main" id="{A984EE33-1280-0A44-930E-40EC91EE1728}"/>
              </a:ext>
            </a:extLst>
          </p:cNvPr>
          <p:cNvGrpSpPr/>
          <p:nvPr/>
        </p:nvGrpSpPr>
        <p:grpSpPr>
          <a:xfrm>
            <a:off x="199224" y="2640308"/>
            <a:ext cx="5696978" cy="1251854"/>
            <a:chOff x="-5815333" y="7449761"/>
            <a:chExt cx="5696978" cy="686745"/>
          </a:xfrm>
        </p:grpSpPr>
        <p:sp>
          <p:nvSpPr>
            <p:cNvPr id="11" name="infratitle">
              <a:extLst>
                <a:ext uri="{FF2B5EF4-FFF2-40B4-BE49-F238E27FC236}">
                  <a16:creationId xmlns:a16="http://schemas.microsoft.com/office/drawing/2014/main" id="{97307F76-BB5D-5229-803B-9F97BBE4CEAB}"/>
                </a:ext>
              </a:extLst>
            </p:cNvPr>
            <p:cNvSpPr txBox="1"/>
            <p:nvPr/>
          </p:nvSpPr>
          <p:spPr>
            <a:xfrm>
              <a:off x="-5815333" y="7449761"/>
              <a:ext cx="5696977" cy="229455"/>
            </a:xfrm>
            <a:prstGeom prst="rect">
              <a:avLst/>
            </a:prstGeom>
          </p:spPr>
          <p:txBody>
            <a:bodyPr wrap="square" lIns="0" anchor="t">
              <a:noAutofit/>
            </a:bodyPr>
            <a:lstStyle/>
            <a:p>
              <a:pPr algn="l"/>
              <a:r>
                <a:rPr lang="en-US" sz="1600" b="1" dirty="0">
                  <a:solidFill>
                    <a:srgbClr val="156082"/>
                  </a:solidFill>
                </a:rPr>
                <a:t>System upgrades behind the gains</a:t>
              </a:r>
            </a:p>
          </p:txBody>
        </p:sp>
        <p:sp>
          <p:nvSpPr>
            <p:cNvPr id="12" name="infraA">
              <a:extLst>
                <a:ext uri="{FF2B5EF4-FFF2-40B4-BE49-F238E27FC236}">
                  <a16:creationId xmlns:a16="http://schemas.microsoft.com/office/drawing/2014/main" id="{D4C6C68A-5334-B93C-3C02-140FB250D0F0}"/>
                </a:ext>
              </a:extLst>
            </p:cNvPr>
            <p:cNvSpPr/>
            <p:nvPr/>
          </p:nvSpPr>
          <p:spPr>
            <a:xfrm>
              <a:off x="-5815332" y="7674741"/>
              <a:ext cx="1830244" cy="461764"/>
            </a:xfrm>
            <a:prstGeom prst="roundRect">
              <a:avLst>
                <a:gd name="adj" fmla="val 8000"/>
              </a:avLst>
            </a:prstGeom>
            <a:solidFill>
              <a:srgbClr val="EAF3EC"/>
            </a:solidFill>
            <a:ln>
              <a:noFill/>
            </a:ln>
          </p:spPr>
          <p:txBody>
            <a:bodyPr wrap="square" lIns="91440" tIns="0" rIns="0" bIns="0" anchor="ctr">
              <a:noAutofit/>
            </a:bodyPr>
            <a:lstStyle/>
            <a:p>
              <a:pPr algn="l"/>
              <a:r>
                <a:rPr lang="en-US" sz="2000" b="1">
                  <a:solidFill>
                    <a:srgbClr val="196B24"/>
                  </a:solidFill>
                  <a:latin typeface="Lato" panose="020F0502020204030203" pitchFamily="34" charset="0"/>
                  <a:ea typeface="Lato" panose="020F0502020204030203" pitchFamily="34" charset="0"/>
                  <a:cs typeface="Lato" panose="020F0502020204030203" pitchFamily="34" charset="0"/>
                </a:rPr>
                <a:t>33</a:t>
              </a:r>
              <a:r>
                <a:rPr lang="en-US" sz="2000" b="1" baseline="30000">
                  <a:solidFill>
                    <a:srgbClr val="196B24"/>
                  </a:solidFill>
                  <a:latin typeface="Lato" panose="020F0502020204030203" pitchFamily="34" charset="0"/>
                  <a:ea typeface="Lato" panose="020F0502020204030203" pitchFamily="34" charset="0"/>
                  <a:cs typeface="Lato" panose="020F0502020204030203" pitchFamily="34" charset="0"/>
                </a:rPr>
                <a:t>#</a:t>
              </a:r>
              <a:r>
                <a:rPr lang="en-US" sz="2000" b="1">
                  <a:solidFill>
                    <a:srgbClr val="196B24"/>
                  </a:solidFill>
                  <a:latin typeface="Lato" panose="020F0502020204030203" pitchFamily="34" charset="0"/>
                  <a:ea typeface="Lato" panose="020F0502020204030203" pitchFamily="34" charset="0"/>
                  <a:cs typeface="Lato" panose="020F0502020204030203" pitchFamily="34" charset="0"/>
                </a:rPr>
                <a:t> </a:t>
              </a:r>
              <a:r>
                <a:rPr lang="en-US" sz="1200">
                  <a:solidFill>
                    <a:srgbClr val="0E2841"/>
                  </a:solidFill>
                  <a:latin typeface="Lato" panose="020F0502020204030203" pitchFamily="34" charset="0"/>
                  <a:ea typeface="Lato" panose="020F0502020204030203" pitchFamily="34" charset="0"/>
                  <a:cs typeface="Lato" panose="020F0502020204030203" pitchFamily="34" charset="0"/>
                </a:rPr>
                <a:t>main water supply systems rehabilitated</a:t>
              </a:r>
              <a:endParaRPr lang="en-US" sz="1150">
                <a:solidFill>
                  <a:srgbClr val="0E2841"/>
                </a:solidFill>
                <a:latin typeface="Lato" panose="020F0502020204030203" pitchFamily="34" charset="0"/>
                <a:ea typeface="Lato" panose="020F0502020204030203" pitchFamily="34" charset="0"/>
                <a:cs typeface="Lato" panose="020F0502020204030203" pitchFamily="34" charset="0"/>
              </a:endParaRPr>
            </a:p>
          </p:txBody>
        </p:sp>
        <p:sp>
          <p:nvSpPr>
            <p:cNvPr id="13" name="infraB">
              <a:extLst>
                <a:ext uri="{FF2B5EF4-FFF2-40B4-BE49-F238E27FC236}">
                  <a16:creationId xmlns:a16="http://schemas.microsoft.com/office/drawing/2014/main" id="{4DBAEEA3-6695-1E95-36C3-F6584D28FC72}"/>
                </a:ext>
              </a:extLst>
            </p:cNvPr>
            <p:cNvSpPr/>
            <p:nvPr/>
          </p:nvSpPr>
          <p:spPr>
            <a:xfrm>
              <a:off x="-3881966" y="7674742"/>
              <a:ext cx="1830244" cy="461764"/>
            </a:xfrm>
            <a:prstGeom prst="roundRect">
              <a:avLst>
                <a:gd name="adj" fmla="val 8000"/>
              </a:avLst>
            </a:prstGeom>
            <a:solidFill>
              <a:srgbClr val="E7F0F4"/>
            </a:solidFill>
            <a:ln>
              <a:noFill/>
            </a:ln>
          </p:spPr>
          <p:txBody>
            <a:bodyPr wrap="square" lIns="91440" tIns="0" rIns="0" bIns="0" anchor="ctr">
              <a:noAutofit/>
            </a:bodyPr>
            <a:lstStyle/>
            <a:p>
              <a:pPr algn="l"/>
              <a:r>
                <a:rPr lang="en-US" b="1" dirty="0">
                  <a:solidFill>
                    <a:srgbClr val="156082"/>
                  </a:solidFill>
                  <a:latin typeface="Lato" panose="020F0502020204030203" pitchFamily="34" charset="0"/>
                  <a:ea typeface="Lato" panose="020F0502020204030203" pitchFamily="34" charset="0"/>
                  <a:cs typeface="Lato" panose="020F0502020204030203" pitchFamily="34" charset="0"/>
                </a:rPr>
                <a:t>39</a:t>
              </a:r>
              <a:r>
                <a:rPr lang="en-US" b="1" baseline="30000" dirty="0">
                  <a:solidFill>
                    <a:srgbClr val="156082"/>
                  </a:solidFill>
                  <a:latin typeface="Lato" panose="020F0502020204030203" pitchFamily="34" charset="0"/>
                  <a:ea typeface="Lato" panose="020F0502020204030203" pitchFamily="34" charset="0"/>
                  <a:cs typeface="Lato" panose="020F0502020204030203" pitchFamily="34" charset="0"/>
                </a:rPr>
                <a:t>#</a:t>
              </a:r>
              <a:r>
                <a:rPr lang="en-US" sz="2000" b="1" dirty="0">
                  <a:solidFill>
                    <a:srgbClr val="156082"/>
                  </a:solidFill>
                  <a:latin typeface="Lato" panose="020F0502020204030203" pitchFamily="34" charset="0"/>
                  <a:ea typeface="Lato" panose="020F0502020204030203" pitchFamily="34" charset="0"/>
                  <a:cs typeface="Lato" panose="020F0502020204030203" pitchFamily="34" charset="0"/>
                </a:rPr>
                <a:t> </a:t>
              </a:r>
              <a:r>
                <a:rPr lang="en-US" sz="1200" dirty="0">
                  <a:solidFill>
                    <a:srgbClr val="0E2841"/>
                  </a:solidFill>
                  <a:latin typeface="Lato" panose="020F0502020204030203" pitchFamily="34" charset="0"/>
                  <a:ea typeface="Lato" panose="020F0502020204030203" pitchFamily="34" charset="0"/>
                  <a:cs typeface="Lato" panose="020F0502020204030203" pitchFamily="34" charset="0"/>
                </a:rPr>
                <a:t>leaking reservoirs repaired</a:t>
              </a:r>
              <a:endParaRPr lang="en-US" sz="1150" dirty="0">
                <a:solidFill>
                  <a:srgbClr val="0E2841"/>
                </a:solidFill>
                <a:latin typeface="Lato" panose="020F0502020204030203" pitchFamily="34" charset="0"/>
                <a:ea typeface="Lato" panose="020F0502020204030203" pitchFamily="34" charset="0"/>
                <a:cs typeface="Lato" panose="020F0502020204030203" pitchFamily="34" charset="0"/>
              </a:endParaRPr>
            </a:p>
          </p:txBody>
        </p:sp>
        <p:sp>
          <p:nvSpPr>
            <p:cNvPr id="15" name="infraC">
              <a:extLst>
                <a:ext uri="{FF2B5EF4-FFF2-40B4-BE49-F238E27FC236}">
                  <a16:creationId xmlns:a16="http://schemas.microsoft.com/office/drawing/2014/main" id="{C87CA200-3EF8-B4C1-0BD1-BBC87D555BF2}"/>
                </a:ext>
              </a:extLst>
            </p:cNvPr>
            <p:cNvSpPr/>
            <p:nvPr/>
          </p:nvSpPr>
          <p:spPr>
            <a:xfrm>
              <a:off x="-1948600" y="7674742"/>
              <a:ext cx="1830245" cy="461764"/>
            </a:xfrm>
            <a:prstGeom prst="roundRect">
              <a:avLst>
                <a:gd name="adj" fmla="val 8000"/>
              </a:avLst>
            </a:prstGeom>
            <a:solidFill>
              <a:srgbClr val="EEF1F5"/>
            </a:solidFill>
            <a:ln>
              <a:noFill/>
            </a:ln>
          </p:spPr>
          <p:txBody>
            <a:bodyPr wrap="square" lIns="91440" tIns="0" rIns="0" bIns="0" anchor="ctr">
              <a:noAutofit/>
            </a:bodyPr>
            <a:lstStyle/>
            <a:p>
              <a:pPr algn="l"/>
              <a:r>
                <a:rPr lang="en-US" b="1">
                  <a:solidFill>
                    <a:srgbClr val="0E2841"/>
                  </a:solidFill>
                  <a:latin typeface="Lato" panose="020F0502020204030203" pitchFamily="34" charset="0"/>
                  <a:ea typeface="Lato" panose="020F0502020204030203" pitchFamily="34" charset="0"/>
                  <a:cs typeface="Lato" panose="020F0502020204030203" pitchFamily="34" charset="0"/>
                </a:rPr>
                <a:t>28</a:t>
              </a:r>
              <a:r>
                <a:rPr lang="en-US" b="1" baseline="30000">
                  <a:solidFill>
                    <a:srgbClr val="0E2841"/>
                  </a:solidFill>
                  <a:latin typeface="Lato" panose="020F0502020204030203" pitchFamily="34" charset="0"/>
                  <a:ea typeface="Lato" panose="020F0502020204030203" pitchFamily="34" charset="0"/>
                  <a:cs typeface="Lato" panose="020F0502020204030203" pitchFamily="34" charset="0"/>
                </a:rPr>
                <a:t>#</a:t>
              </a:r>
              <a:r>
                <a:rPr lang="en-US" sz="2000" b="1">
                  <a:solidFill>
                    <a:srgbClr val="0E2841"/>
                  </a:solidFill>
                  <a:latin typeface="Lato" panose="020F0502020204030203" pitchFamily="34" charset="0"/>
                  <a:ea typeface="Lato" panose="020F0502020204030203" pitchFamily="34" charset="0"/>
                  <a:cs typeface="Lato" panose="020F0502020204030203" pitchFamily="34" charset="0"/>
                </a:rPr>
                <a:t> </a:t>
              </a:r>
              <a:r>
                <a:rPr lang="en-US" sz="1200">
                  <a:solidFill>
                    <a:srgbClr val="0E2841"/>
                  </a:solidFill>
                  <a:latin typeface="Lato" panose="020F0502020204030203" pitchFamily="34" charset="0"/>
                  <a:ea typeface="Lato" panose="020F0502020204030203" pitchFamily="34" charset="0"/>
                  <a:cs typeface="Lato" panose="020F0502020204030203" pitchFamily="34" charset="0"/>
                </a:rPr>
                <a:t>sub-district metered areas created</a:t>
              </a:r>
              <a:endParaRPr lang="en-US" sz="1150">
                <a:solidFill>
                  <a:srgbClr val="0E2841"/>
                </a:solidFill>
                <a:latin typeface="Lato" panose="020F0502020204030203" pitchFamily="34" charset="0"/>
                <a:ea typeface="Lato" panose="020F0502020204030203" pitchFamily="34" charset="0"/>
                <a:cs typeface="Lato" panose="020F0502020204030203" pitchFamily="34" charset="0"/>
              </a:endParaRPr>
            </a:p>
          </p:txBody>
        </p:sp>
      </p:grpSp>
      <p:grpSp>
        <p:nvGrpSpPr>
          <p:cNvPr id="7" name="Group 6">
            <a:extLst>
              <a:ext uri="{FF2B5EF4-FFF2-40B4-BE49-F238E27FC236}">
                <a16:creationId xmlns:a16="http://schemas.microsoft.com/office/drawing/2014/main" id="{E22E44A3-2625-04E4-03FF-F1A7DAD8FE55}"/>
              </a:ext>
            </a:extLst>
          </p:cNvPr>
          <p:cNvGrpSpPr/>
          <p:nvPr/>
        </p:nvGrpSpPr>
        <p:grpSpPr>
          <a:xfrm>
            <a:off x="199224" y="4028460"/>
            <a:ext cx="5696977" cy="2025682"/>
            <a:chOff x="6209487" y="2811818"/>
            <a:chExt cx="5696977" cy="1473457"/>
          </a:xfrm>
        </p:grpSpPr>
        <p:sp>
          <p:nvSpPr>
            <p:cNvPr id="16" name="equitytitle">
              <a:extLst>
                <a:ext uri="{FF2B5EF4-FFF2-40B4-BE49-F238E27FC236}">
                  <a16:creationId xmlns:a16="http://schemas.microsoft.com/office/drawing/2014/main" id="{E8A04BBC-6B5F-42CF-7D3D-CE985874D1F7}"/>
                </a:ext>
              </a:extLst>
            </p:cNvPr>
            <p:cNvSpPr txBox="1"/>
            <p:nvPr/>
          </p:nvSpPr>
          <p:spPr>
            <a:xfrm>
              <a:off x="6209487" y="2811818"/>
              <a:ext cx="5696977" cy="229455"/>
            </a:xfrm>
            <a:prstGeom prst="rect">
              <a:avLst/>
            </a:prstGeom>
          </p:spPr>
          <p:txBody>
            <a:bodyPr wrap="square" lIns="0" anchor="t">
              <a:noAutofit/>
            </a:bodyPr>
            <a:lstStyle/>
            <a:p>
              <a:pPr algn="l"/>
              <a:r>
                <a:rPr lang="en-US" sz="1400" b="1" dirty="0">
                  <a:solidFill>
                    <a:srgbClr val="156082"/>
                  </a:solidFill>
                </a:rPr>
                <a:t>Biggest gains where water access coverage started lowest</a:t>
              </a:r>
              <a:r>
                <a:rPr lang="en-US" sz="1400" b="1" baseline="30000" dirty="0">
                  <a:solidFill>
                    <a:srgbClr val="156082"/>
                  </a:solidFill>
                </a:rPr>
                <a:t>#</a:t>
              </a:r>
            </a:p>
          </p:txBody>
        </p:sp>
        <p:sp>
          <p:nvSpPr>
            <p:cNvPr id="17" name="d1name">
              <a:extLst>
                <a:ext uri="{FF2B5EF4-FFF2-40B4-BE49-F238E27FC236}">
                  <a16:creationId xmlns:a16="http://schemas.microsoft.com/office/drawing/2014/main" id="{8B8214DE-E928-51CD-7058-830AD940FEC2}"/>
                </a:ext>
              </a:extLst>
            </p:cNvPr>
            <p:cNvSpPr txBox="1"/>
            <p:nvPr/>
          </p:nvSpPr>
          <p:spPr>
            <a:xfrm>
              <a:off x="6209487" y="3110113"/>
              <a:ext cx="1224574" cy="203960"/>
            </a:xfrm>
            <a:prstGeom prst="rect">
              <a:avLst/>
            </a:prstGeom>
          </p:spPr>
          <p:txBody>
            <a:bodyPr wrap="square" lIns="0" anchor="ctr">
              <a:noAutofit/>
            </a:bodyPr>
            <a:lstStyle/>
            <a:p>
              <a:pPr algn="l"/>
              <a:r>
                <a:rPr lang="en-US" sz="1200" b="1" err="1">
                  <a:solidFill>
                    <a:srgbClr val="0E2841"/>
                  </a:solidFill>
                  <a:latin typeface="Lato" panose="020F0502020204030203" pitchFamily="34" charset="0"/>
                  <a:ea typeface="Lato" panose="020F0502020204030203" pitchFamily="34" charset="0"/>
                  <a:cs typeface="Lato" panose="020F0502020204030203" pitchFamily="34" charset="0"/>
                </a:rPr>
                <a:t>Nyamagabe</a:t>
              </a:r>
              <a:endParaRPr lang="en-US" sz="1200" b="1">
                <a:solidFill>
                  <a:srgbClr val="0E2841"/>
                </a:solidFill>
                <a:latin typeface="Lato" panose="020F0502020204030203" pitchFamily="34" charset="0"/>
                <a:ea typeface="Lato" panose="020F0502020204030203" pitchFamily="34" charset="0"/>
                <a:cs typeface="Lato" panose="020F0502020204030203" pitchFamily="34" charset="0"/>
              </a:endParaRPr>
            </a:p>
          </p:txBody>
        </p:sp>
        <p:sp>
          <p:nvSpPr>
            <p:cNvPr id="19" name="d1track">
              <a:extLst>
                <a:ext uri="{FF2B5EF4-FFF2-40B4-BE49-F238E27FC236}">
                  <a16:creationId xmlns:a16="http://schemas.microsoft.com/office/drawing/2014/main" id="{1802203F-11C3-E64E-61AC-1391E71326AC}"/>
                </a:ext>
              </a:extLst>
            </p:cNvPr>
            <p:cNvSpPr/>
            <p:nvPr/>
          </p:nvSpPr>
          <p:spPr>
            <a:xfrm>
              <a:off x="7509211" y="3135608"/>
              <a:ext cx="3766533" cy="186963"/>
            </a:xfrm>
            <a:prstGeom prst="rect">
              <a:avLst/>
            </a:prstGeom>
            <a:solidFill>
              <a:srgbClr val="EDEDED"/>
            </a:solidFill>
          </p:spPr>
          <p:txBody>
            <a:bodyPr/>
            <a:lstStyle/>
            <a:p>
              <a:endParaRPr/>
            </a:p>
          </p:txBody>
        </p:sp>
        <p:sp>
          <p:nvSpPr>
            <p:cNvPr id="20" name="d1after">
              <a:extLst>
                <a:ext uri="{FF2B5EF4-FFF2-40B4-BE49-F238E27FC236}">
                  <a16:creationId xmlns:a16="http://schemas.microsoft.com/office/drawing/2014/main" id="{D5BF4E09-DDBE-2A02-5FEC-B17249C2BD36}"/>
                </a:ext>
              </a:extLst>
            </p:cNvPr>
            <p:cNvSpPr/>
            <p:nvPr/>
          </p:nvSpPr>
          <p:spPr>
            <a:xfrm>
              <a:off x="7509211" y="3135608"/>
              <a:ext cx="1958596" cy="186963"/>
            </a:xfrm>
            <a:prstGeom prst="rect">
              <a:avLst/>
            </a:prstGeom>
            <a:solidFill>
              <a:srgbClr val="196B24"/>
            </a:solidFill>
          </p:spPr>
          <p:txBody>
            <a:bodyPr/>
            <a:lstStyle/>
            <a:p>
              <a:endParaRPr/>
            </a:p>
          </p:txBody>
        </p:sp>
        <p:sp>
          <p:nvSpPr>
            <p:cNvPr id="21" name="d1before">
              <a:extLst>
                <a:ext uri="{FF2B5EF4-FFF2-40B4-BE49-F238E27FC236}">
                  <a16:creationId xmlns:a16="http://schemas.microsoft.com/office/drawing/2014/main" id="{9E09B186-9388-0E6F-69E0-FCD01F5D915B}"/>
                </a:ext>
              </a:extLst>
            </p:cNvPr>
            <p:cNvSpPr/>
            <p:nvPr/>
          </p:nvSpPr>
          <p:spPr>
            <a:xfrm>
              <a:off x="7509211" y="3135608"/>
              <a:ext cx="896435" cy="186963"/>
            </a:xfrm>
            <a:prstGeom prst="rect">
              <a:avLst/>
            </a:prstGeom>
            <a:solidFill>
              <a:srgbClr val="9FCF9F"/>
            </a:solidFill>
          </p:spPr>
          <p:txBody>
            <a:bodyPr/>
            <a:lstStyle/>
            <a:p>
              <a:endParaRPr/>
            </a:p>
          </p:txBody>
        </p:sp>
        <p:sp>
          <p:nvSpPr>
            <p:cNvPr id="23" name="d1val">
              <a:extLst>
                <a:ext uri="{FF2B5EF4-FFF2-40B4-BE49-F238E27FC236}">
                  <a16:creationId xmlns:a16="http://schemas.microsoft.com/office/drawing/2014/main" id="{84E00BD8-7CA8-1CF5-8C27-13624B95B13D}"/>
                </a:ext>
              </a:extLst>
            </p:cNvPr>
            <p:cNvSpPr txBox="1"/>
            <p:nvPr/>
          </p:nvSpPr>
          <p:spPr>
            <a:xfrm>
              <a:off x="9506479" y="3110113"/>
              <a:ext cx="1769264" cy="203960"/>
            </a:xfrm>
            <a:prstGeom prst="rect">
              <a:avLst/>
            </a:prstGeom>
          </p:spPr>
          <p:txBody>
            <a:bodyPr wrap="square" lIns="45720" anchor="ctr">
              <a:noAutofit/>
            </a:bodyPr>
            <a:lstStyle/>
            <a:p>
              <a:pPr algn="l"/>
              <a:r>
                <a:rPr lang="en-US" sz="1200">
                  <a:solidFill>
                    <a:srgbClr val="595959"/>
                  </a:solidFill>
                  <a:latin typeface="Lato" panose="020F0502020204030203" pitchFamily="34" charset="0"/>
                  <a:ea typeface="Lato" panose="020F0502020204030203" pitchFamily="34" charset="0"/>
                  <a:cs typeface="Lato" panose="020F0502020204030203" pitchFamily="34" charset="0"/>
                </a:rPr>
                <a:t>23.8% to </a:t>
              </a:r>
              <a:r>
                <a:rPr lang="en-US" sz="1200" b="1">
                  <a:solidFill>
                    <a:srgbClr val="196B24"/>
                  </a:solidFill>
                  <a:latin typeface="Lato" panose="020F0502020204030203" pitchFamily="34" charset="0"/>
                  <a:ea typeface="Lato" panose="020F0502020204030203" pitchFamily="34" charset="0"/>
                  <a:cs typeface="Lato" panose="020F0502020204030203" pitchFamily="34" charset="0"/>
                </a:rPr>
                <a:t>~52%</a:t>
              </a:r>
            </a:p>
          </p:txBody>
        </p:sp>
        <p:sp>
          <p:nvSpPr>
            <p:cNvPr id="24" name="d2name">
              <a:extLst>
                <a:ext uri="{FF2B5EF4-FFF2-40B4-BE49-F238E27FC236}">
                  <a16:creationId xmlns:a16="http://schemas.microsoft.com/office/drawing/2014/main" id="{2922507E-3798-6230-D1C3-926CCACDB07E}"/>
                </a:ext>
              </a:extLst>
            </p:cNvPr>
            <p:cNvSpPr txBox="1"/>
            <p:nvPr/>
          </p:nvSpPr>
          <p:spPr>
            <a:xfrm>
              <a:off x="6209487" y="3433050"/>
              <a:ext cx="1224574" cy="203960"/>
            </a:xfrm>
            <a:prstGeom prst="rect">
              <a:avLst/>
            </a:prstGeom>
          </p:spPr>
          <p:txBody>
            <a:bodyPr wrap="square" lIns="0" anchor="ctr">
              <a:noAutofit/>
            </a:bodyPr>
            <a:lstStyle/>
            <a:p>
              <a:pPr algn="l"/>
              <a:r>
                <a:rPr lang="en-US" sz="1200" b="1">
                  <a:solidFill>
                    <a:srgbClr val="0E2841"/>
                  </a:solidFill>
                  <a:latin typeface="Lato" panose="020F0502020204030203" pitchFamily="34" charset="0"/>
                  <a:ea typeface="Lato" panose="020F0502020204030203" pitchFamily="34" charset="0"/>
                  <a:cs typeface="Lato" panose="020F0502020204030203" pitchFamily="34" charset="0"/>
                </a:rPr>
                <a:t>Nyabihu</a:t>
              </a:r>
            </a:p>
          </p:txBody>
        </p:sp>
        <p:sp>
          <p:nvSpPr>
            <p:cNvPr id="25" name="d2track">
              <a:extLst>
                <a:ext uri="{FF2B5EF4-FFF2-40B4-BE49-F238E27FC236}">
                  <a16:creationId xmlns:a16="http://schemas.microsoft.com/office/drawing/2014/main" id="{FA945EE3-6A12-51F0-B917-A4AB7D6457B7}"/>
                </a:ext>
              </a:extLst>
            </p:cNvPr>
            <p:cNvSpPr/>
            <p:nvPr/>
          </p:nvSpPr>
          <p:spPr>
            <a:xfrm>
              <a:off x="7509211" y="3458544"/>
              <a:ext cx="3766533" cy="186963"/>
            </a:xfrm>
            <a:prstGeom prst="rect">
              <a:avLst/>
            </a:prstGeom>
            <a:solidFill>
              <a:srgbClr val="EDEDED"/>
            </a:solidFill>
          </p:spPr>
          <p:txBody>
            <a:bodyPr/>
            <a:lstStyle/>
            <a:p>
              <a:endParaRPr/>
            </a:p>
          </p:txBody>
        </p:sp>
        <p:sp>
          <p:nvSpPr>
            <p:cNvPr id="27" name="d2after">
              <a:extLst>
                <a:ext uri="{FF2B5EF4-FFF2-40B4-BE49-F238E27FC236}">
                  <a16:creationId xmlns:a16="http://schemas.microsoft.com/office/drawing/2014/main" id="{C1677A37-2DED-FDAC-C0D4-5B9C1F5EC544}"/>
                </a:ext>
              </a:extLst>
            </p:cNvPr>
            <p:cNvSpPr/>
            <p:nvPr/>
          </p:nvSpPr>
          <p:spPr>
            <a:xfrm>
              <a:off x="7509211" y="3458544"/>
              <a:ext cx="2184589" cy="186963"/>
            </a:xfrm>
            <a:prstGeom prst="rect">
              <a:avLst/>
            </a:prstGeom>
            <a:solidFill>
              <a:srgbClr val="196B24"/>
            </a:solidFill>
          </p:spPr>
          <p:txBody>
            <a:bodyPr/>
            <a:lstStyle/>
            <a:p>
              <a:endParaRPr/>
            </a:p>
          </p:txBody>
        </p:sp>
        <p:sp>
          <p:nvSpPr>
            <p:cNvPr id="28" name="d2before">
              <a:extLst>
                <a:ext uri="{FF2B5EF4-FFF2-40B4-BE49-F238E27FC236}">
                  <a16:creationId xmlns:a16="http://schemas.microsoft.com/office/drawing/2014/main" id="{2DFFC7E7-3CEF-87EE-30B7-93682094FA61}"/>
                </a:ext>
              </a:extLst>
            </p:cNvPr>
            <p:cNvSpPr/>
            <p:nvPr/>
          </p:nvSpPr>
          <p:spPr>
            <a:xfrm>
              <a:off x="7509211" y="3458544"/>
              <a:ext cx="1461415" cy="186963"/>
            </a:xfrm>
            <a:prstGeom prst="rect">
              <a:avLst/>
            </a:prstGeom>
            <a:solidFill>
              <a:srgbClr val="9FCF9F"/>
            </a:solidFill>
          </p:spPr>
          <p:txBody>
            <a:bodyPr/>
            <a:lstStyle/>
            <a:p>
              <a:endParaRPr/>
            </a:p>
          </p:txBody>
        </p:sp>
        <p:sp>
          <p:nvSpPr>
            <p:cNvPr id="29" name="d2val">
              <a:extLst>
                <a:ext uri="{FF2B5EF4-FFF2-40B4-BE49-F238E27FC236}">
                  <a16:creationId xmlns:a16="http://schemas.microsoft.com/office/drawing/2014/main" id="{B9B5A198-0E4B-FE4F-0700-BD2F169DA0A1}"/>
                </a:ext>
              </a:extLst>
            </p:cNvPr>
            <p:cNvSpPr txBox="1"/>
            <p:nvPr/>
          </p:nvSpPr>
          <p:spPr>
            <a:xfrm>
              <a:off x="9732470" y="3433050"/>
              <a:ext cx="1543273" cy="203960"/>
            </a:xfrm>
            <a:prstGeom prst="rect">
              <a:avLst/>
            </a:prstGeom>
          </p:spPr>
          <p:txBody>
            <a:bodyPr wrap="square" lIns="45720" anchor="ctr">
              <a:noAutofit/>
            </a:bodyPr>
            <a:lstStyle/>
            <a:p>
              <a:pPr algn="l"/>
              <a:r>
                <a:rPr lang="en-US" sz="1200">
                  <a:solidFill>
                    <a:srgbClr val="595959"/>
                  </a:solidFill>
                  <a:latin typeface="Lato" panose="020F0502020204030203" pitchFamily="34" charset="0"/>
                  <a:ea typeface="Lato" panose="020F0502020204030203" pitchFamily="34" charset="0"/>
                  <a:cs typeface="Lato" panose="020F0502020204030203" pitchFamily="34" charset="0"/>
                </a:rPr>
                <a:t>38.8% to </a:t>
              </a:r>
              <a:r>
                <a:rPr lang="en-US" sz="1200" b="1">
                  <a:solidFill>
                    <a:srgbClr val="196B24"/>
                  </a:solidFill>
                  <a:latin typeface="Lato" panose="020F0502020204030203" pitchFamily="34" charset="0"/>
                  <a:ea typeface="Lato" panose="020F0502020204030203" pitchFamily="34" charset="0"/>
                  <a:cs typeface="Lato" panose="020F0502020204030203" pitchFamily="34" charset="0"/>
                </a:rPr>
                <a:t>~58%</a:t>
              </a:r>
            </a:p>
          </p:txBody>
        </p:sp>
        <p:sp>
          <p:nvSpPr>
            <p:cNvPr id="31" name="d3name">
              <a:extLst>
                <a:ext uri="{FF2B5EF4-FFF2-40B4-BE49-F238E27FC236}">
                  <a16:creationId xmlns:a16="http://schemas.microsoft.com/office/drawing/2014/main" id="{F9B470B4-0E5D-B770-E004-1412C635E3EF}"/>
                </a:ext>
              </a:extLst>
            </p:cNvPr>
            <p:cNvSpPr txBox="1"/>
            <p:nvPr/>
          </p:nvSpPr>
          <p:spPr>
            <a:xfrm>
              <a:off x="6209487" y="3755986"/>
              <a:ext cx="1224574" cy="203960"/>
            </a:xfrm>
            <a:prstGeom prst="rect">
              <a:avLst/>
            </a:prstGeom>
          </p:spPr>
          <p:txBody>
            <a:bodyPr wrap="square" lIns="0" anchor="ctr">
              <a:noAutofit/>
            </a:bodyPr>
            <a:lstStyle/>
            <a:p>
              <a:pPr algn="l"/>
              <a:r>
                <a:rPr lang="en-US" sz="1200" b="1">
                  <a:solidFill>
                    <a:srgbClr val="0E2841"/>
                  </a:solidFill>
                  <a:latin typeface="Lato" panose="020F0502020204030203" pitchFamily="34" charset="0"/>
                  <a:ea typeface="Lato" panose="020F0502020204030203" pitchFamily="34" charset="0"/>
                  <a:cs typeface="Lato" panose="020F0502020204030203" pitchFamily="34" charset="0"/>
                </a:rPr>
                <a:t>Kayonza</a:t>
              </a:r>
            </a:p>
          </p:txBody>
        </p:sp>
        <p:sp>
          <p:nvSpPr>
            <p:cNvPr id="32" name="d3track">
              <a:extLst>
                <a:ext uri="{FF2B5EF4-FFF2-40B4-BE49-F238E27FC236}">
                  <a16:creationId xmlns:a16="http://schemas.microsoft.com/office/drawing/2014/main" id="{03ADF909-3BB1-FA43-6300-6662DC06435A}"/>
                </a:ext>
              </a:extLst>
            </p:cNvPr>
            <p:cNvSpPr/>
            <p:nvPr/>
          </p:nvSpPr>
          <p:spPr>
            <a:xfrm>
              <a:off x="7509211" y="3781481"/>
              <a:ext cx="3766533" cy="186963"/>
            </a:xfrm>
            <a:prstGeom prst="rect">
              <a:avLst/>
            </a:prstGeom>
            <a:solidFill>
              <a:srgbClr val="EDEDED"/>
            </a:solidFill>
          </p:spPr>
          <p:txBody>
            <a:bodyPr/>
            <a:lstStyle/>
            <a:p>
              <a:endParaRPr/>
            </a:p>
          </p:txBody>
        </p:sp>
        <p:sp>
          <p:nvSpPr>
            <p:cNvPr id="33" name="d3after">
              <a:extLst>
                <a:ext uri="{FF2B5EF4-FFF2-40B4-BE49-F238E27FC236}">
                  <a16:creationId xmlns:a16="http://schemas.microsoft.com/office/drawing/2014/main" id="{F1E9D036-D570-F3B3-C5B8-DDA73BAA810F}"/>
                </a:ext>
              </a:extLst>
            </p:cNvPr>
            <p:cNvSpPr/>
            <p:nvPr/>
          </p:nvSpPr>
          <p:spPr>
            <a:xfrm>
              <a:off x="7509211" y="3781481"/>
              <a:ext cx="2335250" cy="186963"/>
            </a:xfrm>
            <a:prstGeom prst="rect">
              <a:avLst/>
            </a:prstGeom>
            <a:solidFill>
              <a:srgbClr val="196B24"/>
            </a:solidFill>
          </p:spPr>
          <p:txBody>
            <a:bodyPr/>
            <a:lstStyle/>
            <a:p>
              <a:endParaRPr/>
            </a:p>
          </p:txBody>
        </p:sp>
        <p:sp>
          <p:nvSpPr>
            <p:cNvPr id="35" name="d3before">
              <a:extLst>
                <a:ext uri="{FF2B5EF4-FFF2-40B4-BE49-F238E27FC236}">
                  <a16:creationId xmlns:a16="http://schemas.microsoft.com/office/drawing/2014/main" id="{FEF15462-AD02-D251-7DD9-D3C5714A9C13}"/>
                </a:ext>
              </a:extLst>
            </p:cNvPr>
            <p:cNvSpPr/>
            <p:nvPr/>
          </p:nvSpPr>
          <p:spPr>
            <a:xfrm>
              <a:off x="7509211" y="3781481"/>
              <a:ext cx="1683640" cy="186963"/>
            </a:xfrm>
            <a:prstGeom prst="rect">
              <a:avLst/>
            </a:prstGeom>
            <a:solidFill>
              <a:srgbClr val="9FCF9F"/>
            </a:solidFill>
          </p:spPr>
          <p:txBody>
            <a:bodyPr/>
            <a:lstStyle/>
            <a:p>
              <a:endParaRPr/>
            </a:p>
          </p:txBody>
        </p:sp>
        <p:sp>
          <p:nvSpPr>
            <p:cNvPr id="36" name="d3val">
              <a:extLst>
                <a:ext uri="{FF2B5EF4-FFF2-40B4-BE49-F238E27FC236}">
                  <a16:creationId xmlns:a16="http://schemas.microsoft.com/office/drawing/2014/main" id="{051EE7FA-409A-9145-C1AC-E7B499178DAB}"/>
                </a:ext>
              </a:extLst>
            </p:cNvPr>
            <p:cNvSpPr txBox="1"/>
            <p:nvPr/>
          </p:nvSpPr>
          <p:spPr>
            <a:xfrm>
              <a:off x="9883132" y="3755986"/>
              <a:ext cx="1392612" cy="203960"/>
            </a:xfrm>
            <a:prstGeom prst="rect">
              <a:avLst/>
            </a:prstGeom>
          </p:spPr>
          <p:txBody>
            <a:bodyPr wrap="square" lIns="45720" anchor="ctr">
              <a:noAutofit/>
            </a:bodyPr>
            <a:lstStyle/>
            <a:p>
              <a:pPr algn="l"/>
              <a:r>
                <a:rPr lang="en-US" sz="1200">
                  <a:solidFill>
                    <a:srgbClr val="595959"/>
                  </a:solidFill>
                  <a:latin typeface="Lato" panose="020F0502020204030203" pitchFamily="34" charset="0"/>
                  <a:ea typeface="Lato" panose="020F0502020204030203" pitchFamily="34" charset="0"/>
                  <a:cs typeface="Lato" panose="020F0502020204030203" pitchFamily="34" charset="0"/>
                </a:rPr>
                <a:t>44.7% to </a:t>
              </a:r>
              <a:r>
                <a:rPr lang="en-US" sz="1200" b="1">
                  <a:solidFill>
                    <a:srgbClr val="196B24"/>
                  </a:solidFill>
                  <a:latin typeface="Lato" panose="020F0502020204030203" pitchFamily="34" charset="0"/>
                  <a:ea typeface="Lato" panose="020F0502020204030203" pitchFamily="34" charset="0"/>
                  <a:cs typeface="Lato" panose="020F0502020204030203" pitchFamily="34" charset="0"/>
                </a:rPr>
                <a:t>~62%</a:t>
              </a:r>
            </a:p>
          </p:txBody>
        </p:sp>
        <p:sp>
          <p:nvSpPr>
            <p:cNvPr id="37" name="footer">
              <a:extLst>
                <a:ext uri="{FF2B5EF4-FFF2-40B4-BE49-F238E27FC236}">
                  <a16:creationId xmlns:a16="http://schemas.microsoft.com/office/drawing/2014/main" id="{B4CC74CD-D560-D3B4-B8B0-22673A25BA24}"/>
                </a:ext>
              </a:extLst>
            </p:cNvPr>
            <p:cNvSpPr txBox="1"/>
            <p:nvPr/>
          </p:nvSpPr>
          <p:spPr>
            <a:xfrm>
              <a:off x="6209487" y="4006002"/>
              <a:ext cx="5696977" cy="279273"/>
            </a:xfrm>
            <a:prstGeom prst="rect">
              <a:avLst/>
            </a:prstGeom>
          </p:spPr>
          <p:txBody>
            <a:bodyPr wrap="square" lIns="0" anchor="t">
              <a:noAutofit/>
            </a:bodyPr>
            <a:lstStyle/>
            <a:p>
              <a:pPr algn="just"/>
              <a:r>
                <a:rPr lang="en-US" sz="1100" i="1" dirty="0">
                  <a:solidFill>
                    <a:schemeClr val="bg2"/>
                  </a:solidFill>
                  <a:latin typeface="Lato" panose="020F0502020204030203" pitchFamily="34" charset="0"/>
                  <a:ea typeface="Lato" panose="020F0502020204030203" pitchFamily="34" charset="0"/>
                  <a:cs typeface="Lato" panose="020F0502020204030203" pitchFamily="34" charset="0"/>
                </a:rPr>
                <a:t>Bars show each district’s rise from baseline (pale) to 2026 (green).</a:t>
              </a:r>
            </a:p>
          </p:txBody>
        </p:sp>
      </p:grpSp>
      <p:sp>
        <p:nvSpPr>
          <p:cNvPr id="62" name="outtitle">
            <a:extLst>
              <a:ext uri="{FF2B5EF4-FFF2-40B4-BE49-F238E27FC236}">
                <a16:creationId xmlns:a16="http://schemas.microsoft.com/office/drawing/2014/main" id="{E11E4F10-D0DF-8CF3-3B5C-354192B97DE1}"/>
              </a:ext>
            </a:extLst>
          </p:cNvPr>
          <p:cNvSpPr txBox="1"/>
          <p:nvPr/>
        </p:nvSpPr>
        <p:spPr>
          <a:xfrm>
            <a:off x="6240370" y="3849663"/>
            <a:ext cx="5704024" cy="334492"/>
          </a:xfrm>
          <a:prstGeom prst="rect">
            <a:avLst/>
          </a:prstGeom>
        </p:spPr>
        <p:txBody>
          <a:bodyPr wrap="square" lIns="0" anchor="t">
            <a:noAutofit/>
          </a:bodyPr>
          <a:lstStyle/>
          <a:p>
            <a:pPr algn="just"/>
            <a:r>
              <a:rPr lang="en-US" sz="1400" b="1" dirty="0">
                <a:solidFill>
                  <a:srgbClr val="156082"/>
                </a:solidFill>
              </a:rPr>
              <a:t>Reliability of water service and improvements households report over five years</a:t>
            </a:r>
          </a:p>
        </p:txBody>
      </p:sp>
      <p:sp>
        <p:nvSpPr>
          <p:cNvPr id="64" name="outcard1">
            <a:extLst>
              <a:ext uri="{FF2B5EF4-FFF2-40B4-BE49-F238E27FC236}">
                <a16:creationId xmlns:a16="http://schemas.microsoft.com/office/drawing/2014/main" id="{9CBDEECC-001E-A57B-1B8A-67F5B07A68B0}"/>
              </a:ext>
            </a:extLst>
          </p:cNvPr>
          <p:cNvSpPr/>
          <p:nvPr/>
        </p:nvSpPr>
        <p:spPr>
          <a:xfrm>
            <a:off x="6185701" y="4374268"/>
            <a:ext cx="2856323" cy="891977"/>
          </a:xfrm>
          <a:prstGeom prst="roundRect">
            <a:avLst>
              <a:gd name="adj" fmla="val 7000"/>
            </a:avLst>
          </a:prstGeom>
          <a:solidFill>
            <a:srgbClr val="EAF3EC"/>
          </a:solidFill>
          <a:ln>
            <a:noFill/>
          </a:ln>
        </p:spPr>
        <p:txBody>
          <a:bodyPr wrap="square" lIns="137160" rIns="137160" anchor="ctr">
            <a:noAutofit/>
          </a:bodyPr>
          <a:lstStyle/>
          <a:p>
            <a:r>
              <a:rPr lang="en-US" b="1" dirty="0">
                <a:solidFill>
                  <a:srgbClr val="196B24"/>
                </a:solidFill>
                <a:latin typeface="Lato" panose="020F0502020204030203" pitchFamily="34" charset="0"/>
                <a:ea typeface="Lato" panose="020F0502020204030203" pitchFamily="34" charset="0"/>
                <a:cs typeface="Lato" panose="020F0502020204030203" pitchFamily="34" charset="0"/>
              </a:rPr>
              <a:t>54.4%* </a:t>
            </a:r>
            <a:r>
              <a:rPr lang="en-US" sz="1200" dirty="0">
                <a:solidFill>
                  <a:srgbClr val="0E2841"/>
                </a:solidFill>
                <a:latin typeface="Lato" panose="020F0502020204030203" pitchFamily="34" charset="0"/>
                <a:ea typeface="Lato" panose="020F0502020204030203" pitchFamily="34" charset="0"/>
                <a:cs typeface="Lato" panose="020F0502020204030203" pitchFamily="34" charset="0"/>
              </a:rPr>
              <a:t>of households reported continuous or often availability ("always — 30 days” or often — 21–29 days")</a:t>
            </a:r>
          </a:p>
        </p:txBody>
      </p:sp>
      <p:sp>
        <p:nvSpPr>
          <p:cNvPr id="65" name="outcard2">
            <a:extLst>
              <a:ext uri="{FF2B5EF4-FFF2-40B4-BE49-F238E27FC236}">
                <a16:creationId xmlns:a16="http://schemas.microsoft.com/office/drawing/2014/main" id="{B49E74CF-4D5F-4C27-E9D8-146B3C625390}"/>
              </a:ext>
            </a:extLst>
          </p:cNvPr>
          <p:cNvSpPr/>
          <p:nvPr/>
        </p:nvSpPr>
        <p:spPr>
          <a:xfrm>
            <a:off x="9151361" y="4374267"/>
            <a:ext cx="2793033" cy="891977"/>
          </a:xfrm>
          <a:prstGeom prst="roundRect">
            <a:avLst>
              <a:gd name="adj" fmla="val 7000"/>
            </a:avLst>
          </a:prstGeom>
          <a:solidFill>
            <a:srgbClr val="E7F0F4"/>
          </a:solidFill>
          <a:ln>
            <a:noFill/>
          </a:ln>
        </p:spPr>
        <p:txBody>
          <a:bodyPr wrap="square" lIns="137160" rIns="137160" anchor="ctr">
            <a:noAutofit/>
          </a:bodyPr>
          <a:lstStyle/>
          <a:p>
            <a:pPr algn="l"/>
            <a:r>
              <a:rPr lang="en-US" b="1" dirty="0">
                <a:solidFill>
                  <a:srgbClr val="156082"/>
                </a:solidFill>
                <a:latin typeface="Lato" panose="020F0502020204030203" pitchFamily="34" charset="0"/>
                <a:ea typeface="Lato" panose="020F0502020204030203" pitchFamily="34" charset="0"/>
                <a:cs typeface="Lato" panose="020F0502020204030203" pitchFamily="34" charset="0"/>
              </a:rPr>
              <a:t>67.2%* </a:t>
            </a:r>
            <a:r>
              <a:rPr lang="en-US" sz="1200" dirty="0">
                <a:solidFill>
                  <a:srgbClr val="0E2841"/>
                </a:solidFill>
                <a:latin typeface="Lato" panose="020F0502020204030203" pitchFamily="34" charset="0"/>
                <a:ea typeface="Lato" panose="020F0502020204030203" pitchFamily="34" charset="0"/>
                <a:cs typeface="Lato" panose="020F0502020204030203" pitchFamily="34" charset="0"/>
              </a:rPr>
              <a:t>of households reported experiencing some form of seasonal water shortage)</a:t>
            </a:r>
          </a:p>
        </p:txBody>
      </p:sp>
      <p:cxnSp>
        <p:nvCxnSpPr>
          <p:cNvPr id="69" name="Straight Connector 68">
            <a:extLst>
              <a:ext uri="{FF2B5EF4-FFF2-40B4-BE49-F238E27FC236}">
                <a16:creationId xmlns:a16="http://schemas.microsoft.com/office/drawing/2014/main" id="{6B05F2F3-F2A0-EEBD-996D-1542B8306B85}"/>
              </a:ext>
            </a:extLst>
          </p:cNvPr>
          <p:cNvCxnSpPr>
            <a:cxnSpLocks/>
          </p:cNvCxnSpPr>
          <p:nvPr/>
        </p:nvCxnSpPr>
        <p:spPr>
          <a:xfrm>
            <a:off x="6035040" y="2811818"/>
            <a:ext cx="0" cy="3110011"/>
          </a:xfrm>
          <a:prstGeom prst="line">
            <a:avLst/>
          </a:prstGeom>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BF4DF07C-4A44-531B-FA22-EF3F1C751B32}"/>
              </a:ext>
            </a:extLst>
          </p:cNvPr>
          <p:cNvSpPr txBox="1"/>
          <p:nvPr/>
        </p:nvSpPr>
        <p:spPr>
          <a:xfrm>
            <a:off x="0" y="6488668"/>
            <a:ext cx="2443298" cy="369332"/>
          </a:xfrm>
          <a:prstGeom prst="rect">
            <a:avLst/>
          </a:prstGeom>
          <a:noFill/>
        </p:spPr>
        <p:txBody>
          <a:bodyPr wrap="none" rtlCol="0">
            <a:spAutoFit/>
          </a:bodyPr>
          <a:lstStyle/>
          <a:p>
            <a:r>
              <a:rPr lang="en-US" sz="900" i="1"/>
              <a:t>* Data from Final Evaluation Household Survey</a:t>
            </a:r>
          </a:p>
          <a:p>
            <a:r>
              <a:rPr lang="en-US" sz="900" i="1" baseline="30000"/>
              <a:t>#</a:t>
            </a:r>
            <a:r>
              <a:rPr lang="en-US" sz="900" i="1"/>
              <a:t> Data from Project Documents</a:t>
            </a:r>
            <a:endParaRPr lang="en-GB" sz="900" i="1"/>
          </a:p>
        </p:txBody>
      </p:sp>
      <p:sp>
        <p:nvSpPr>
          <p:cNvPr id="5" name="outcard2">
            <a:extLst>
              <a:ext uri="{FF2B5EF4-FFF2-40B4-BE49-F238E27FC236}">
                <a16:creationId xmlns:a16="http://schemas.microsoft.com/office/drawing/2014/main" id="{B1AC39C3-89EC-B96F-9E10-50FF0DC88063}"/>
              </a:ext>
            </a:extLst>
          </p:cNvPr>
          <p:cNvSpPr/>
          <p:nvPr/>
        </p:nvSpPr>
        <p:spPr>
          <a:xfrm>
            <a:off x="6185702" y="5349797"/>
            <a:ext cx="5758692" cy="891977"/>
          </a:xfrm>
          <a:prstGeom prst="roundRect">
            <a:avLst>
              <a:gd name="adj" fmla="val 7000"/>
            </a:avLst>
          </a:prstGeom>
          <a:solidFill>
            <a:schemeClr val="tx2">
              <a:lumMod val="20000"/>
              <a:lumOff val="80000"/>
            </a:schemeClr>
          </a:solidFill>
          <a:ln>
            <a:noFill/>
          </a:ln>
        </p:spPr>
        <p:txBody>
          <a:bodyPr wrap="square" lIns="137160" rIns="137160" anchor="ctr">
            <a:noAutofit/>
          </a:bodyPr>
          <a:lstStyle/>
          <a:p>
            <a:pPr algn="l"/>
            <a:r>
              <a:rPr lang="en-US" b="1" dirty="0">
                <a:solidFill>
                  <a:schemeClr val="tx2">
                    <a:lumMod val="75000"/>
                  </a:schemeClr>
                </a:solidFill>
                <a:latin typeface="Lato" panose="020F0502020204030203" pitchFamily="34" charset="0"/>
                <a:ea typeface="Lato" panose="020F0502020204030203" pitchFamily="34" charset="0"/>
                <a:cs typeface="Lato" panose="020F0502020204030203" pitchFamily="34" charset="0"/>
              </a:rPr>
              <a:t>99.8%* </a:t>
            </a:r>
            <a:r>
              <a:rPr lang="en-US" sz="1200" dirty="0">
                <a:solidFill>
                  <a:srgbClr val="0E2841"/>
                </a:solidFill>
                <a:latin typeface="Lato" panose="020F0502020204030203" pitchFamily="34" charset="0"/>
                <a:ea typeface="Lato" panose="020F0502020204030203" pitchFamily="34" charset="0"/>
                <a:cs typeface="Lato" panose="020F0502020204030203" pitchFamily="34" charset="0"/>
              </a:rPr>
              <a:t>of households rated water quality as good or very good</a:t>
            </a:r>
          </a:p>
          <a:p>
            <a:pPr algn="l"/>
            <a:r>
              <a:rPr lang="en-US" b="1" dirty="0">
                <a:solidFill>
                  <a:schemeClr val="tx2">
                    <a:lumMod val="75000"/>
                  </a:schemeClr>
                </a:solidFill>
                <a:latin typeface="Lato" panose="020F0502020204030203" pitchFamily="34" charset="0"/>
                <a:ea typeface="Lato" panose="020F0502020204030203" pitchFamily="34" charset="0"/>
                <a:cs typeface="Lato" panose="020F0502020204030203" pitchFamily="34" charset="0"/>
              </a:rPr>
              <a:t>89.9%* </a:t>
            </a:r>
            <a:r>
              <a:rPr lang="en-US" sz="1200" dirty="0">
                <a:solidFill>
                  <a:srgbClr val="0E2841"/>
                </a:solidFill>
                <a:latin typeface="Lato" panose="020F0502020204030203" pitchFamily="34" charset="0"/>
                <a:ea typeface="Lato" panose="020F0502020204030203" pitchFamily="34" charset="0"/>
                <a:cs typeface="Lato" panose="020F0502020204030203" pitchFamily="34" charset="0"/>
              </a:rPr>
              <a:t>reported less waterborne-disease incidence than 2021^</a:t>
            </a:r>
          </a:p>
        </p:txBody>
      </p:sp>
      <p:sp>
        <p:nvSpPr>
          <p:cNvPr id="43" name="footer">
            <a:extLst>
              <a:ext uri="{FF2B5EF4-FFF2-40B4-BE49-F238E27FC236}">
                <a16:creationId xmlns:a16="http://schemas.microsoft.com/office/drawing/2014/main" id="{539A36CC-6F9A-63C8-E141-8CEEBEBEF3D9}"/>
              </a:ext>
            </a:extLst>
          </p:cNvPr>
          <p:cNvSpPr txBox="1"/>
          <p:nvPr/>
        </p:nvSpPr>
        <p:spPr>
          <a:xfrm>
            <a:off x="6185701" y="6281497"/>
            <a:ext cx="5758693" cy="383939"/>
          </a:xfrm>
          <a:prstGeom prst="rect">
            <a:avLst/>
          </a:prstGeom>
          <a:solidFill>
            <a:schemeClr val="bg1"/>
          </a:solidFill>
        </p:spPr>
        <p:txBody>
          <a:bodyPr wrap="square" lIns="0" anchor="t">
            <a:noAutofit/>
          </a:bodyPr>
          <a:lstStyle/>
          <a:p>
            <a:pPr algn="just"/>
            <a:r>
              <a:rPr lang="en-US" sz="1100" i="1" dirty="0">
                <a:solidFill>
                  <a:schemeClr val="bg2"/>
                </a:solidFill>
                <a:latin typeface="Lato" panose="020F0502020204030203" pitchFamily="34" charset="0"/>
                <a:ea typeface="Lato" panose="020F0502020204030203" pitchFamily="34" charset="0"/>
                <a:cs typeface="Lato" panose="020F0502020204030203" pitchFamily="34" charset="0"/>
              </a:rPr>
              <a:t>^ Households’ self-reported perceptions of water quality based on appearance, clarity, and smell, not microbiological or chemical safety.</a:t>
            </a:r>
          </a:p>
        </p:txBody>
      </p:sp>
    </p:spTree>
    <p:extLst>
      <p:ext uri="{BB962C8B-B14F-4D97-AF65-F5344CB8AC3E}">
        <p14:creationId xmlns:p14="http://schemas.microsoft.com/office/powerpoint/2010/main" val="1111447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373F6C-29F8-79FF-FD0D-E57541D7F562}"/>
            </a:ext>
          </a:extLst>
        </p:cNvPr>
        <p:cNvGrpSpPr/>
        <p:nvPr/>
      </p:nvGrpSpPr>
      <p:grpSpPr>
        <a:xfrm>
          <a:off x="0" y="0"/>
          <a:ext cx="0" cy="0"/>
          <a:chOff x="0" y="0"/>
          <a:chExt cx="0" cy="0"/>
        </a:xfrm>
      </p:grpSpPr>
      <p:sp>
        <p:nvSpPr>
          <p:cNvPr id="53" name="Rectangle 53">
            <a:extLst>
              <a:ext uri="{FF2B5EF4-FFF2-40B4-BE49-F238E27FC236}">
                <a16:creationId xmlns:a16="http://schemas.microsoft.com/office/drawing/2014/main" id="{B6AB0A8C-744D-6239-3C35-C78FE3DB59A8}"/>
              </a:ext>
            </a:extLst>
          </p:cNvPr>
          <p:cNvSpPr>
            <a:spLocks noChangeArrowheads="1"/>
          </p:cNvSpPr>
          <p:nvPr/>
        </p:nvSpPr>
        <p:spPr bwMode="auto">
          <a:xfrm>
            <a:off x="0" y="0"/>
            <a:ext cx="12192000" cy="553998"/>
          </a:xfrm>
          <a:prstGeom prst="rect">
            <a:avLst/>
          </a:prstGeom>
          <a:solidFill>
            <a:srgbClr val="2B2F71"/>
          </a:solidFill>
          <a:ln w="9525">
            <a:noFill/>
            <a:miter lim="800000"/>
            <a:headEnd/>
            <a:tailEnd/>
          </a:ln>
        </p:spPr>
        <p:txBody>
          <a:bodyPr vert="horz" wrap="square" lIns="0" tIns="0" rIns="0" bIns="0" numCol="1" anchor="t" anchorCtr="0" compatLnSpc="1">
            <a:prstTxWarp prst="textNoShape">
              <a:avLst/>
            </a:prstTxWarp>
            <a:spAutoFit/>
          </a:bodyPr>
          <a:lstStyle/>
          <a:p>
            <a:pPr lvl="0" algn="ctr" fontAlgn="base">
              <a:spcBef>
                <a:spcPct val="0"/>
              </a:spcBef>
              <a:spcAft>
                <a:spcPct val="0"/>
              </a:spcAft>
            </a:pPr>
            <a:r>
              <a:rPr kumimoji="0" lang="en-US" sz="3600" b="1" i="0" u="none" strike="noStrike" cap="none" normalizeH="0" baseline="0">
                <a:ln>
                  <a:noFill/>
                </a:ln>
                <a:solidFill>
                  <a:schemeClr val="bg1"/>
                </a:solidFill>
                <a:effectLst/>
                <a:ea typeface="Open Sans" panose="020B0606030504020204" pitchFamily="34" charset="0"/>
                <a:cs typeface="Open Sans" panose="020B0606030504020204" pitchFamily="34" charset="0"/>
              </a:rPr>
              <a:t>SO2 Key Findings: </a:t>
            </a:r>
            <a:r>
              <a:rPr kumimoji="0" lang="en-US" sz="2000" b="1" i="0" u="none" strike="noStrike" cap="none" normalizeH="0" baseline="0">
                <a:ln>
                  <a:noFill/>
                </a:ln>
                <a:solidFill>
                  <a:schemeClr val="bg1"/>
                </a:solidFill>
                <a:effectLst/>
                <a:ea typeface="Open Sans" panose="020B0606030504020204" pitchFamily="34" charset="0"/>
                <a:cs typeface="Open Sans" panose="020B0606030504020204" pitchFamily="34" charset="0"/>
              </a:rPr>
              <a:t>Capacity Building and </a:t>
            </a:r>
            <a:r>
              <a:rPr lang="en-GB" sz="2000" b="1">
                <a:solidFill>
                  <a:schemeClr val="bg1"/>
                </a:solidFill>
                <a:ea typeface="Open Sans" panose="020B0606030504020204" pitchFamily="34" charset="0"/>
                <a:cs typeface="Open Sans" panose="020B0606030504020204" pitchFamily="34" charset="0"/>
              </a:rPr>
              <a:t>D</a:t>
            </a:r>
            <a:r>
              <a:rPr kumimoji="0" lang="en-GB" sz="2000" b="1" i="0" u="none" strike="noStrike" cap="none" normalizeH="0" baseline="0">
                <a:ln>
                  <a:noFill/>
                </a:ln>
                <a:solidFill>
                  <a:schemeClr val="bg1"/>
                </a:solidFill>
                <a:effectLst/>
                <a:ea typeface="Open Sans" panose="020B0606030504020204" pitchFamily="34" charset="0"/>
                <a:cs typeface="Open Sans" panose="020B0606030504020204" pitchFamily="34" charset="0"/>
              </a:rPr>
              <a:t>igital Strengthening</a:t>
            </a:r>
            <a:endParaRPr kumimoji="0" lang="en-US" sz="3600" b="1" i="0" u="none" strike="noStrike" cap="none" normalizeH="0" baseline="0">
              <a:ln>
                <a:noFill/>
              </a:ln>
              <a:solidFill>
                <a:schemeClr val="bg1"/>
              </a:solidFill>
              <a:effectLst/>
              <a:ea typeface="Open Sans" panose="020B0606030504020204" pitchFamily="34" charset="0"/>
              <a:cs typeface="Open Sans" panose="020B0606030504020204" pitchFamily="34" charset="0"/>
            </a:endParaRPr>
          </a:p>
        </p:txBody>
      </p:sp>
      <p:sp>
        <p:nvSpPr>
          <p:cNvPr id="3" name="Gold Underline">
            <a:extLst>
              <a:ext uri="{FF2B5EF4-FFF2-40B4-BE49-F238E27FC236}">
                <a16:creationId xmlns:a16="http://schemas.microsoft.com/office/drawing/2014/main" id="{86EC646B-6DEB-03AC-62B3-F9D97F9CD93E}"/>
              </a:ext>
            </a:extLst>
          </p:cNvPr>
          <p:cNvSpPr/>
          <p:nvPr/>
        </p:nvSpPr>
        <p:spPr>
          <a:xfrm>
            <a:off x="0" y="553998"/>
            <a:ext cx="12192000" cy="36576"/>
          </a:xfrm>
          <a:prstGeom prst="rect">
            <a:avLst/>
          </a:prstGeom>
          <a:solidFill>
            <a:srgbClr val="D99E29"/>
          </a:solidFill>
          <a:ln>
            <a:noFill/>
          </a:ln>
          <a:extLst>
            <a:ext uri="{C183D7F6-B498-43B3-948B-1728B52AA6E4}">
              <adec:decorative xmlns:adec="http://schemas.microsoft.com/office/drawing/2017/decorative" xmlns="" val="1"/>
            </a:ext>
          </a:extLst>
        </p:spPr>
        <p:txBody>
          <a:bodyPr rtlCol="0"/>
          <a:lstStyle/>
          <a:p>
            <a:endParaRPr lang="en-US"/>
          </a:p>
        </p:txBody>
      </p:sp>
      <p:sp>
        <p:nvSpPr>
          <p:cNvPr id="33" name="TextBox 32">
            <a:extLst>
              <a:ext uri="{FF2B5EF4-FFF2-40B4-BE49-F238E27FC236}">
                <a16:creationId xmlns:a16="http://schemas.microsoft.com/office/drawing/2014/main" id="{FE36E741-DBF4-3671-7F29-297D01BFAA18}"/>
              </a:ext>
            </a:extLst>
          </p:cNvPr>
          <p:cNvSpPr txBox="1"/>
          <p:nvPr/>
        </p:nvSpPr>
        <p:spPr>
          <a:xfrm>
            <a:off x="0" y="6488668"/>
            <a:ext cx="2443298" cy="369332"/>
          </a:xfrm>
          <a:prstGeom prst="rect">
            <a:avLst/>
          </a:prstGeom>
          <a:noFill/>
        </p:spPr>
        <p:txBody>
          <a:bodyPr wrap="none" rtlCol="0">
            <a:spAutoFit/>
          </a:bodyPr>
          <a:lstStyle/>
          <a:p>
            <a:r>
              <a:rPr lang="en-US" sz="900" i="1"/>
              <a:t>* Data from Final Evaluation Household Survey</a:t>
            </a:r>
          </a:p>
          <a:p>
            <a:r>
              <a:rPr lang="en-US" sz="900" i="1" baseline="30000"/>
              <a:t>#</a:t>
            </a:r>
            <a:r>
              <a:rPr lang="en-US" sz="900" i="1"/>
              <a:t> Data from Project Documents</a:t>
            </a:r>
            <a:endParaRPr lang="en-GB" sz="900" i="1"/>
          </a:p>
        </p:txBody>
      </p:sp>
      <p:grpSp>
        <p:nvGrpSpPr>
          <p:cNvPr id="2" name="Group 1">
            <a:extLst>
              <a:ext uri="{FF2B5EF4-FFF2-40B4-BE49-F238E27FC236}">
                <a16:creationId xmlns:a16="http://schemas.microsoft.com/office/drawing/2014/main" id="{E87E6E88-0620-A52E-BA5C-549A01BA839E}"/>
              </a:ext>
            </a:extLst>
          </p:cNvPr>
          <p:cNvGrpSpPr/>
          <p:nvPr/>
        </p:nvGrpSpPr>
        <p:grpSpPr>
          <a:xfrm>
            <a:off x="657354" y="938151"/>
            <a:ext cx="10727067" cy="5179598"/>
            <a:chOff x="657354" y="938151"/>
            <a:chExt cx="10727067" cy="5179598"/>
          </a:xfrm>
        </p:grpSpPr>
        <p:grpSp>
          <p:nvGrpSpPr>
            <p:cNvPr id="11" name="Group 10">
              <a:extLst>
                <a:ext uri="{FF2B5EF4-FFF2-40B4-BE49-F238E27FC236}">
                  <a16:creationId xmlns:a16="http://schemas.microsoft.com/office/drawing/2014/main" id="{D93D572C-0DD0-B81E-465E-49E82013CA8F}"/>
                </a:ext>
              </a:extLst>
            </p:cNvPr>
            <p:cNvGrpSpPr/>
            <p:nvPr/>
          </p:nvGrpSpPr>
          <p:grpSpPr>
            <a:xfrm>
              <a:off x="657354" y="951852"/>
              <a:ext cx="3188950" cy="5128854"/>
              <a:chOff x="3205175" y="1053828"/>
              <a:chExt cx="2722627" cy="5156256"/>
            </a:xfrm>
          </p:grpSpPr>
          <p:sp>
            <p:nvSpPr>
              <p:cNvPr id="12" name="card">
                <a:extLst>
                  <a:ext uri="{FF2B5EF4-FFF2-40B4-BE49-F238E27FC236}">
                    <a16:creationId xmlns:a16="http://schemas.microsoft.com/office/drawing/2014/main" id="{D6882B8C-BA14-3213-B5A9-C10B280D3A94}"/>
                  </a:ext>
                </a:extLst>
              </p:cNvPr>
              <p:cNvSpPr/>
              <p:nvPr/>
            </p:nvSpPr>
            <p:spPr>
              <a:xfrm>
                <a:off x="3205177" y="1053828"/>
                <a:ext cx="2722625" cy="5156256"/>
              </a:xfrm>
              <a:prstGeom prst="roundRect">
                <a:avLst>
                  <a:gd name="adj" fmla="val 5000"/>
                </a:avLst>
              </a:prstGeom>
              <a:solidFill>
                <a:srgbClr val="FFFFFF"/>
              </a:solidFill>
              <a:ln w="15875">
                <a:solidFill>
                  <a:srgbClr val="E3E7EC"/>
                </a:solidFill>
              </a:ln>
              <a:effectLst>
                <a:outerShdw blurRad="70000" dist="25000" dir="5400000" rotWithShape="0">
                  <a:srgbClr val="000000">
                    <a:alpha val="12000"/>
                  </a:srgbClr>
                </a:outerShdw>
              </a:effectLst>
            </p:spPr>
            <p:txBody>
              <a:bodyPr/>
              <a:lstStyle/>
              <a:p>
                <a:endParaRPr sz="2000"/>
              </a:p>
            </p:txBody>
          </p:sp>
          <p:sp>
            <p:nvSpPr>
              <p:cNvPr id="13" name="strip">
                <a:extLst>
                  <a:ext uri="{FF2B5EF4-FFF2-40B4-BE49-F238E27FC236}">
                    <a16:creationId xmlns:a16="http://schemas.microsoft.com/office/drawing/2014/main" id="{122DC5BC-E424-8089-638E-FA37CB82DB09}"/>
                  </a:ext>
                </a:extLst>
              </p:cNvPr>
              <p:cNvSpPr/>
              <p:nvPr/>
            </p:nvSpPr>
            <p:spPr>
              <a:xfrm>
                <a:off x="3205177" y="1053828"/>
                <a:ext cx="2722625" cy="148168"/>
              </a:xfrm>
              <a:prstGeom prst="roundRect">
                <a:avLst>
                  <a:gd name="adj" fmla="val 40000"/>
                </a:avLst>
              </a:prstGeom>
              <a:solidFill>
                <a:srgbClr val="156082"/>
              </a:solidFill>
              <a:ln>
                <a:noFill/>
              </a:ln>
            </p:spPr>
            <p:txBody>
              <a:bodyPr/>
              <a:lstStyle/>
              <a:p>
                <a:endParaRPr sz="2000"/>
              </a:p>
            </p:txBody>
          </p:sp>
          <p:sp>
            <p:nvSpPr>
              <p:cNvPr id="14" name="title">
                <a:extLst>
                  <a:ext uri="{FF2B5EF4-FFF2-40B4-BE49-F238E27FC236}">
                    <a16:creationId xmlns:a16="http://schemas.microsoft.com/office/drawing/2014/main" id="{EA23843E-D036-FBBD-6E9F-080C6364F680}"/>
                  </a:ext>
                </a:extLst>
              </p:cNvPr>
              <p:cNvSpPr txBox="1"/>
              <p:nvPr/>
            </p:nvSpPr>
            <p:spPr>
              <a:xfrm>
                <a:off x="3363791" y="1355505"/>
                <a:ext cx="2405395" cy="300714"/>
              </a:xfrm>
              <a:prstGeom prst="rect">
                <a:avLst/>
              </a:prstGeom>
            </p:spPr>
            <p:txBody>
              <a:bodyPr wrap="square" lIns="0" tIns="0" rIns="0" bIns="0" anchor="ctr">
                <a:noAutofit/>
              </a:bodyPr>
              <a:lstStyle/>
              <a:p>
                <a:pPr algn="ctr"/>
                <a:r>
                  <a:rPr lang="en-US" sz="1600" b="1">
                    <a:solidFill>
                      <a:srgbClr val="156082"/>
                    </a:solidFill>
                    <a:latin typeface="Lato" panose="020F0502020204030203" pitchFamily="34" charset="0"/>
                    <a:ea typeface="Lato" panose="020F0502020204030203" pitchFamily="34" charset="0"/>
                    <a:cs typeface="Lato" panose="020F0502020204030203" pitchFamily="34" charset="0"/>
                  </a:rPr>
                  <a:t>103 plumbers, 31 engineers trained</a:t>
                </a:r>
                <a:r>
                  <a:rPr lang="en-US" sz="1600" b="1" baseline="30000">
                    <a:solidFill>
                      <a:srgbClr val="156082"/>
                    </a:solidFill>
                    <a:latin typeface="Lato" panose="020F0502020204030203" pitchFamily="34" charset="0"/>
                    <a:ea typeface="Lato" panose="020F0502020204030203" pitchFamily="34" charset="0"/>
                    <a:cs typeface="Lato" panose="020F0502020204030203" pitchFamily="34" charset="0"/>
                  </a:rPr>
                  <a:t>#</a:t>
                </a:r>
              </a:p>
            </p:txBody>
          </p:sp>
          <p:sp>
            <p:nvSpPr>
              <p:cNvPr id="15" name="desc">
                <a:extLst>
                  <a:ext uri="{FF2B5EF4-FFF2-40B4-BE49-F238E27FC236}">
                    <a16:creationId xmlns:a16="http://schemas.microsoft.com/office/drawing/2014/main" id="{9ED5113F-087E-C4E4-635A-92EF1EC8A06F}"/>
                  </a:ext>
                </a:extLst>
              </p:cNvPr>
              <p:cNvSpPr txBox="1"/>
              <p:nvPr/>
            </p:nvSpPr>
            <p:spPr>
              <a:xfrm>
                <a:off x="3205176" y="1888428"/>
                <a:ext cx="2722625" cy="575224"/>
              </a:xfrm>
              <a:prstGeom prst="rect">
                <a:avLst/>
              </a:prstGeom>
            </p:spPr>
            <p:txBody>
              <a:bodyPr wrap="square" lIns="0" tIns="0" rIns="0" bIns="0" anchor="t">
                <a:noAutofit/>
              </a:bodyPr>
              <a:lstStyle/>
              <a:p>
                <a:pPr algn="ctr"/>
                <a:r>
                  <a:rPr lang="en-US" sz="1400" i="1">
                    <a:solidFill>
                      <a:schemeClr val="tx2"/>
                    </a:solidFill>
                    <a:latin typeface="Lato" panose="020F0502020204030203" pitchFamily="34" charset="0"/>
                    <a:ea typeface="Lato" panose="020F0502020204030203" pitchFamily="34" charset="0"/>
                    <a:cs typeface="Lato" panose="020F0502020204030203" pitchFamily="34" charset="0"/>
                  </a:rPr>
                  <a:t>Trained in network maintenance and hydraulic modelling — both above target.</a:t>
                </a:r>
              </a:p>
            </p:txBody>
          </p:sp>
          <p:sp>
            <p:nvSpPr>
              <p:cNvPr id="18" name="pill">
                <a:extLst>
                  <a:ext uri="{FF2B5EF4-FFF2-40B4-BE49-F238E27FC236}">
                    <a16:creationId xmlns:a16="http://schemas.microsoft.com/office/drawing/2014/main" id="{06538190-8937-13EA-7758-821B50D65FEA}"/>
                  </a:ext>
                </a:extLst>
              </p:cNvPr>
              <p:cNvSpPr/>
              <p:nvPr/>
            </p:nvSpPr>
            <p:spPr>
              <a:xfrm>
                <a:off x="3413360" y="5855410"/>
                <a:ext cx="2306260" cy="278304"/>
              </a:xfrm>
              <a:prstGeom prst="roundRect">
                <a:avLst>
                  <a:gd name="adj" fmla="val 50000"/>
                </a:avLst>
              </a:prstGeom>
              <a:solidFill>
                <a:srgbClr val="156082"/>
              </a:solidFill>
              <a:ln>
                <a:noFill/>
              </a:ln>
            </p:spPr>
            <p:txBody>
              <a:bodyPr wrap="square" lIns="80000" tIns="0" rIns="80000" bIns="0" anchor="ctr">
                <a:noAutofit/>
              </a:bodyPr>
              <a:lstStyle/>
              <a:p>
                <a:pPr algn="ctr"/>
                <a:r>
                  <a:rPr lang="en-US" sz="1600" b="1" dirty="0">
                    <a:solidFill>
                      <a:srgbClr val="FFFFFF"/>
                    </a:solidFill>
                    <a:latin typeface="Lato" panose="020F0502020204030203" pitchFamily="34" charset="0"/>
                    <a:ea typeface="Lato" panose="020F0502020204030203" pitchFamily="34" charset="0"/>
                    <a:cs typeface="Lato" panose="020F0502020204030203" pitchFamily="34" charset="0"/>
                  </a:rPr>
                  <a:t>Both above training target</a:t>
                </a:r>
              </a:p>
            </p:txBody>
          </p:sp>
          <p:sp>
            <p:nvSpPr>
              <p:cNvPr id="34" name="TextBox 33">
                <a:extLst>
                  <a:ext uri="{FF2B5EF4-FFF2-40B4-BE49-F238E27FC236}">
                    <a16:creationId xmlns:a16="http://schemas.microsoft.com/office/drawing/2014/main" id="{11F19B99-C01A-015D-B4F8-98490F12CD5C}"/>
                  </a:ext>
                </a:extLst>
              </p:cNvPr>
              <p:cNvSpPr txBox="1"/>
              <p:nvPr/>
            </p:nvSpPr>
            <p:spPr>
              <a:xfrm>
                <a:off x="3205175" y="2624399"/>
                <a:ext cx="2722625" cy="2413483"/>
              </a:xfrm>
              <a:prstGeom prst="rect">
                <a:avLst/>
              </a:prstGeom>
              <a:noFill/>
            </p:spPr>
            <p:txBody>
              <a:bodyPr wrap="square" rtlCol="0">
                <a:spAutoFit/>
              </a:bodyPr>
              <a:lstStyle/>
              <a:p>
                <a:pPr marL="171450" indent="-171450" fontAlgn="t">
                  <a:spcAft>
                    <a:spcPts val="600"/>
                  </a:spcAft>
                  <a:buFont typeface="Wingdings" panose="05000000000000000000" pitchFamily="2" charset="2"/>
                  <a:buChar char="ü"/>
                </a:pPr>
                <a:r>
                  <a:rPr lang="en-US" sz="1400" b="1"/>
                  <a:t>Faster Diagnostics</a:t>
                </a:r>
                <a:r>
                  <a:rPr lang="en-US" sz="1400"/>
                  <a:t> — Leakage maps for </a:t>
                </a:r>
                <a:r>
                  <a:rPr lang="en-US" sz="1400" b="1"/>
                  <a:t>56 WSS</a:t>
                </a:r>
                <a:r>
                  <a:rPr lang="en-US" sz="1400"/>
                  <a:t> developed via the </a:t>
                </a:r>
                <a:r>
                  <a:rPr lang="en-US" sz="1400" b="1" err="1"/>
                  <a:t>mWater</a:t>
                </a:r>
                <a:r>
                  <a:rPr lang="en-US" sz="1400" b="1"/>
                  <a:t> platform</a:t>
                </a:r>
                <a:r>
                  <a:rPr lang="en-US" sz="1400"/>
                  <a:t>.</a:t>
                </a:r>
              </a:p>
              <a:p>
                <a:pPr marL="171450" indent="-171450" fontAlgn="t">
                  <a:spcAft>
                    <a:spcPts val="600"/>
                  </a:spcAft>
                  <a:buFont typeface="Wingdings" panose="05000000000000000000" pitchFamily="2" charset="2"/>
                  <a:buChar char="ü"/>
                </a:pPr>
                <a:r>
                  <a:rPr lang="en-US" sz="1400" b="1"/>
                  <a:t>Network Optimization</a:t>
                </a:r>
                <a:r>
                  <a:rPr lang="en-US" sz="1400"/>
                  <a:t> — </a:t>
                </a:r>
                <a:r>
                  <a:rPr lang="en-US" sz="1400" b="1"/>
                  <a:t>13 POs</a:t>
                </a:r>
                <a:r>
                  <a:rPr lang="en-US" sz="1400"/>
                  <a:t> built </a:t>
                </a:r>
                <a:r>
                  <a:rPr lang="en-US" sz="1400" b="1"/>
                  <a:t>EPANET hydraulic models</a:t>
                </a:r>
                <a:r>
                  <a:rPr lang="en-US" sz="1400"/>
                  <a:t> for pressure and leak management.</a:t>
                </a:r>
              </a:p>
              <a:p>
                <a:pPr marL="171450" indent="-171450" fontAlgn="t">
                  <a:spcAft>
                    <a:spcPts val="600"/>
                  </a:spcAft>
                  <a:buFont typeface="Wingdings" panose="05000000000000000000" pitchFamily="2" charset="2"/>
                  <a:buChar char="ü"/>
                </a:pPr>
                <a:r>
                  <a:rPr lang="en-US" sz="1400" b="1"/>
                  <a:t>Infrastructure Reliability</a:t>
                </a:r>
                <a:r>
                  <a:rPr lang="en-US" sz="1400"/>
                  <a:t> — Hands-on maintenance of surface, submersible and dosing pumps reduced downtime. </a:t>
                </a:r>
              </a:p>
            </p:txBody>
          </p:sp>
        </p:grpSp>
        <p:grpSp>
          <p:nvGrpSpPr>
            <p:cNvPr id="17" name="Group 16">
              <a:extLst>
                <a:ext uri="{FF2B5EF4-FFF2-40B4-BE49-F238E27FC236}">
                  <a16:creationId xmlns:a16="http://schemas.microsoft.com/office/drawing/2014/main" id="{805489AC-2CE7-9225-F4CC-1BF619047605}"/>
                </a:ext>
              </a:extLst>
            </p:cNvPr>
            <p:cNvGrpSpPr/>
            <p:nvPr/>
          </p:nvGrpSpPr>
          <p:grpSpPr>
            <a:xfrm>
              <a:off x="4419523" y="938151"/>
              <a:ext cx="3201865" cy="5156256"/>
              <a:chOff x="9073135" y="1053828"/>
              <a:chExt cx="2733654" cy="5156256"/>
            </a:xfrm>
          </p:grpSpPr>
          <p:sp>
            <p:nvSpPr>
              <p:cNvPr id="40" name="card">
                <a:extLst>
                  <a:ext uri="{FF2B5EF4-FFF2-40B4-BE49-F238E27FC236}">
                    <a16:creationId xmlns:a16="http://schemas.microsoft.com/office/drawing/2014/main" id="{85C2440B-3F9D-2CEF-D22E-75D747B5620C}"/>
                  </a:ext>
                </a:extLst>
              </p:cNvPr>
              <p:cNvSpPr/>
              <p:nvPr/>
            </p:nvSpPr>
            <p:spPr>
              <a:xfrm>
                <a:off x="9073135" y="1053828"/>
                <a:ext cx="2722625" cy="5156256"/>
              </a:xfrm>
              <a:prstGeom prst="roundRect">
                <a:avLst>
                  <a:gd name="adj" fmla="val 5000"/>
                </a:avLst>
              </a:prstGeom>
              <a:solidFill>
                <a:srgbClr val="FFFFFF"/>
              </a:solidFill>
              <a:ln w="15875">
                <a:solidFill>
                  <a:srgbClr val="E3E7EC"/>
                </a:solidFill>
              </a:ln>
              <a:effectLst>
                <a:outerShdw blurRad="70000" dist="25000" dir="5400000" rotWithShape="0">
                  <a:srgbClr val="000000">
                    <a:alpha val="12000"/>
                  </a:srgbClr>
                </a:outerShdw>
              </a:effectLst>
            </p:spPr>
            <p:txBody>
              <a:bodyPr/>
              <a:lstStyle/>
              <a:p>
                <a:endParaRPr/>
              </a:p>
            </p:txBody>
          </p:sp>
          <p:sp>
            <p:nvSpPr>
              <p:cNvPr id="41" name="strip">
                <a:extLst>
                  <a:ext uri="{FF2B5EF4-FFF2-40B4-BE49-F238E27FC236}">
                    <a16:creationId xmlns:a16="http://schemas.microsoft.com/office/drawing/2014/main" id="{8DBB0CA6-77C3-BCF1-2CD9-69B0C1129D67}"/>
                  </a:ext>
                </a:extLst>
              </p:cNvPr>
              <p:cNvSpPr/>
              <p:nvPr/>
            </p:nvSpPr>
            <p:spPr>
              <a:xfrm>
                <a:off x="9073135" y="1060189"/>
                <a:ext cx="2722625" cy="142679"/>
              </a:xfrm>
              <a:prstGeom prst="roundRect">
                <a:avLst>
                  <a:gd name="adj" fmla="val 40000"/>
                </a:avLst>
              </a:prstGeom>
              <a:solidFill>
                <a:srgbClr val="E44526"/>
              </a:solidFill>
              <a:ln>
                <a:noFill/>
              </a:ln>
            </p:spPr>
            <p:txBody>
              <a:bodyPr/>
              <a:lstStyle/>
              <a:p>
                <a:endParaRPr sz="2000"/>
              </a:p>
            </p:txBody>
          </p:sp>
          <p:sp>
            <p:nvSpPr>
              <p:cNvPr id="42" name="title">
                <a:extLst>
                  <a:ext uri="{FF2B5EF4-FFF2-40B4-BE49-F238E27FC236}">
                    <a16:creationId xmlns:a16="http://schemas.microsoft.com/office/drawing/2014/main" id="{804159BC-DFAE-35BE-F8A5-E73F4A685280}"/>
                  </a:ext>
                </a:extLst>
              </p:cNvPr>
              <p:cNvSpPr txBox="1"/>
              <p:nvPr/>
            </p:nvSpPr>
            <p:spPr>
              <a:xfrm>
                <a:off x="9224002" y="1285676"/>
                <a:ext cx="2405395" cy="439907"/>
              </a:xfrm>
              <a:prstGeom prst="rect">
                <a:avLst/>
              </a:prstGeom>
            </p:spPr>
            <p:txBody>
              <a:bodyPr wrap="square" lIns="0" tIns="0" rIns="0" bIns="0" anchor="ctr">
                <a:noAutofit/>
              </a:bodyPr>
              <a:lstStyle/>
              <a:p>
                <a:pPr algn="ctr"/>
                <a:r>
                  <a:rPr lang="en-GB" sz="1600" b="1">
                    <a:solidFill>
                      <a:srgbClr val="E44526"/>
                    </a:solidFill>
                    <a:latin typeface="Lato" panose="020F0502020204030203" pitchFamily="34" charset="0"/>
                    <a:ea typeface="Lato" panose="020F0502020204030203" pitchFamily="34" charset="0"/>
                    <a:cs typeface="Lato" panose="020F0502020204030203" pitchFamily="34" charset="0"/>
                  </a:rPr>
                  <a:t>Private Operators’ (PO) Capacity and Accountability</a:t>
                </a:r>
                <a:r>
                  <a:rPr lang="en-GB" sz="1600" b="1" baseline="30000">
                    <a:solidFill>
                      <a:srgbClr val="E44526"/>
                    </a:solidFill>
                    <a:latin typeface="Lato" panose="020F0502020204030203" pitchFamily="34" charset="0"/>
                    <a:ea typeface="Lato" panose="020F0502020204030203" pitchFamily="34" charset="0"/>
                    <a:cs typeface="Lato" panose="020F0502020204030203" pitchFamily="34" charset="0"/>
                  </a:rPr>
                  <a:t>#</a:t>
                </a:r>
                <a:endParaRPr lang="en-US" sz="1600" b="1" baseline="30000">
                  <a:solidFill>
                    <a:srgbClr val="E44526"/>
                  </a:solidFill>
                  <a:latin typeface="Lato" panose="020F0502020204030203" pitchFamily="34" charset="0"/>
                  <a:ea typeface="Lato" panose="020F0502020204030203" pitchFamily="34" charset="0"/>
                  <a:cs typeface="Lato" panose="020F0502020204030203" pitchFamily="34" charset="0"/>
                </a:endParaRPr>
              </a:p>
            </p:txBody>
          </p:sp>
          <p:sp>
            <p:nvSpPr>
              <p:cNvPr id="43" name="desc">
                <a:extLst>
                  <a:ext uri="{FF2B5EF4-FFF2-40B4-BE49-F238E27FC236}">
                    <a16:creationId xmlns:a16="http://schemas.microsoft.com/office/drawing/2014/main" id="{E7F5A5DD-1799-51CE-6648-E67806B84ADC}"/>
                  </a:ext>
                </a:extLst>
              </p:cNvPr>
              <p:cNvSpPr txBox="1"/>
              <p:nvPr/>
            </p:nvSpPr>
            <p:spPr>
              <a:xfrm>
                <a:off x="9084165" y="1887614"/>
                <a:ext cx="2722624" cy="575224"/>
              </a:xfrm>
              <a:prstGeom prst="rect">
                <a:avLst/>
              </a:prstGeom>
            </p:spPr>
            <p:txBody>
              <a:bodyPr wrap="square" lIns="0" tIns="0" rIns="0" bIns="0" anchor="t">
                <a:noAutofit/>
              </a:bodyPr>
              <a:lstStyle/>
              <a:p>
                <a:pPr algn="ctr"/>
                <a:r>
                  <a:rPr lang="en-GB" sz="1400" i="1">
                    <a:solidFill>
                      <a:schemeClr val="tx2"/>
                    </a:solidFill>
                    <a:latin typeface="Lato" panose="020F0502020204030203" pitchFamily="34" charset="0"/>
                    <a:ea typeface="Lato" panose="020F0502020204030203" pitchFamily="34" charset="0"/>
                    <a:cs typeface="Lato" panose="020F0502020204030203" pitchFamily="34" charset="0"/>
                  </a:rPr>
                  <a:t>The project supported 12 POs to improve service delivery and 10 POs to improve accountability.</a:t>
                </a:r>
                <a:endParaRPr lang="en-US" sz="1400" i="1">
                  <a:solidFill>
                    <a:schemeClr val="tx2"/>
                  </a:solidFill>
                  <a:latin typeface="Lato" panose="020F0502020204030203" pitchFamily="34" charset="0"/>
                  <a:ea typeface="Lato" panose="020F0502020204030203" pitchFamily="34" charset="0"/>
                  <a:cs typeface="Lato" panose="020F0502020204030203" pitchFamily="34" charset="0"/>
                </a:endParaRPr>
              </a:p>
            </p:txBody>
          </p:sp>
          <p:sp>
            <p:nvSpPr>
              <p:cNvPr id="44" name="pill">
                <a:extLst>
                  <a:ext uri="{FF2B5EF4-FFF2-40B4-BE49-F238E27FC236}">
                    <a16:creationId xmlns:a16="http://schemas.microsoft.com/office/drawing/2014/main" id="{FD2EE3BC-E7DF-F1BD-858A-B79ACF35433F}"/>
                  </a:ext>
                </a:extLst>
              </p:cNvPr>
              <p:cNvSpPr/>
              <p:nvPr/>
            </p:nvSpPr>
            <p:spPr>
              <a:xfrm>
                <a:off x="9286240" y="5849088"/>
                <a:ext cx="2280920" cy="270462"/>
              </a:xfrm>
              <a:prstGeom prst="roundRect">
                <a:avLst>
                  <a:gd name="adj" fmla="val 50000"/>
                </a:avLst>
              </a:prstGeom>
              <a:solidFill>
                <a:srgbClr val="E44526"/>
              </a:solidFill>
              <a:ln>
                <a:noFill/>
              </a:ln>
            </p:spPr>
            <p:txBody>
              <a:bodyPr wrap="square" lIns="80000" tIns="0" rIns="80000" bIns="0" anchor="ctr">
                <a:noAutofit/>
              </a:bodyPr>
              <a:lstStyle/>
              <a:p>
                <a:pPr algn="ctr"/>
                <a:r>
                  <a:rPr lang="en-US" sz="1600" b="1">
                    <a:solidFill>
                      <a:srgbClr val="FFFFFF"/>
                    </a:solidFill>
                    <a:latin typeface="Lato" panose="020F0502020204030203" pitchFamily="34" charset="0"/>
                    <a:ea typeface="Lato" panose="020F0502020204030203" pitchFamily="34" charset="0"/>
                    <a:cs typeface="Lato" panose="020F0502020204030203" pitchFamily="34" charset="0"/>
                  </a:rPr>
                  <a:t>Meet the Targets</a:t>
                </a:r>
              </a:p>
            </p:txBody>
          </p:sp>
          <p:sp>
            <p:nvSpPr>
              <p:cNvPr id="48" name="TextBox 47">
                <a:extLst>
                  <a:ext uri="{FF2B5EF4-FFF2-40B4-BE49-F238E27FC236}">
                    <a16:creationId xmlns:a16="http://schemas.microsoft.com/office/drawing/2014/main" id="{B920A874-BD2D-7738-BFC9-207C2D817BDF}"/>
                  </a:ext>
                </a:extLst>
              </p:cNvPr>
              <p:cNvSpPr txBox="1"/>
              <p:nvPr/>
            </p:nvSpPr>
            <p:spPr>
              <a:xfrm>
                <a:off x="9084165" y="2623817"/>
                <a:ext cx="2711594" cy="2616101"/>
              </a:xfrm>
              <a:prstGeom prst="rect">
                <a:avLst/>
              </a:prstGeom>
              <a:noFill/>
            </p:spPr>
            <p:txBody>
              <a:bodyPr wrap="square" rtlCol="0">
                <a:spAutoFit/>
              </a:bodyPr>
              <a:lstStyle/>
              <a:p>
                <a:pPr marL="171450" indent="-171450" fontAlgn="t">
                  <a:spcAft>
                    <a:spcPts val="600"/>
                  </a:spcAft>
                  <a:buFont typeface="Wingdings" panose="05000000000000000000" pitchFamily="2" charset="2"/>
                  <a:buChar char="ü"/>
                </a:pPr>
                <a:r>
                  <a:rPr lang="en-US" sz="1400" b="1"/>
                  <a:t>Benchmarking</a:t>
                </a:r>
                <a:r>
                  <a:rPr lang="en-US" sz="1400"/>
                  <a:t> — KPI-based tool drives peer-to-peer learning across </a:t>
                </a:r>
                <a:r>
                  <a:rPr lang="en-US" sz="1400" err="1"/>
                  <a:t>POs.</a:t>
                </a:r>
                <a:endParaRPr lang="en-US" sz="1400"/>
              </a:p>
              <a:p>
                <a:pPr marL="171450" indent="-171450" fontAlgn="t">
                  <a:spcAft>
                    <a:spcPts val="600"/>
                  </a:spcAft>
                  <a:buFont typeface="Wingdings" panose="05000000000000000000" pitchFamily="2" charset="2"/>
                  <a:buChar char="ü"/>
                </a:pPr>
                <a:r>
                  <a:rPr lang="en-US" sz="1400" b="1"/>
                  <a:t>Commercial Viability</a:t>
                </a:r>
                <a:r>
                  <a:rPr lang="en-US" sz="1400"/>
                  <a:t> — </a:t>
                </a:r>
                <a:r>
                  <a:rPr lang="en-US" sz="1400" b="1"/>
                  <a:t>12 POs</a:t>
                </a:r>
                <a:r>
                  <a:rPr lang="en-US" sz="1400"/>
                  <a:t> developed </a:t>
                </a:r>
                <a:r>
                  <a:rPr lang="en-US" sz="1400" b="1"/>
                  <a:t>5-year business plans</a:t>
                </a:r>
                <a:r>
                  <a:rPr lang="en-US" sz="1400"/>
                  <a:t>; MKM (Rwamagana) reinvested in own pumps.</a:t>
                </a:r>
              </a:p>
              <a:p>
                <a:pPr marL="171450" indent="-171450" fontAlgn="t">
                  <a:spcAft>
                    <a:spcPts val="600"/>
                  </a:spcAft>
                  <a:buFont typeface="Wingdings" panose="05000000000000000000" pitchFamily="2" charset="2"/>
                  <a:buChar char="ü"/>
                </a:pPr>
                <a:r>
                  <a:rPr lang="en-US" sz="1400" b="1"/>
                  <a:t>User Trust</a:t>
                </a:r>
                <a:r>
                  <a:rPr lang="en-US" sz="1400"/>
                  <a:t> — Community Scorecards and interface meetings to </a:t>
                </a:r>
                <a:r>
                  <a:rPr lang="en-US" sz="1400" b="1"/>
                  <a:t>93% customer satisfaction at endline</a:t>
                </a:r>
                <a:r>
                  <a:rPr lang="en-US" sz="1400"/>
                  <a:t>.</a:t>
                </a:r>
              </a:p>
            </p:txBody>
          </p:sp>
        </p:grpSp>
        <p:grpSp>
          <p:nvGrpSpPr>
            <p:cNvPr id="4" name="Group 3">
              <a:extLst>
                <a:ext uri="{FF2B5EF4-FFF2-40B4-BE49-F238E27FC236}">
                  <a16:creationId xmlns:a16="http://schemas.microsoft.com/office/drawing/2014/main" id="{F4E73D18-93E5-AE07-7A7F-29CEC86E4879}"/>
                </a:ext>
              </a:extLst>
            </p:cNvPr>
            <p:cNvGrpSpPr/>
            <p:nvPr/>
          </p:nvGrpSpPr>
          <p:grpSpPr>
            <a:xfrm>
              <a:off x="8181689" y="961493"/>
              <a:ext cx="3202732" cy="5156256"/>
              <a:chOff x="271197" y="1053828"/>
              <a:chExt cx="2734394" cy="5156256"/>
            </a:xfrm>
          </p:grpSpPr>
          <p:sp>
            <p:nvSpPr>
              <p:cNvPr id="5" name="card">
                <a:extLst>
                  <a:ext uri="{FF2B5EF4-FFF2-40B4-BE49-F238E27FC236}">
                    <a16:creationId xmlns:a16="http://schemas.microsoft.com/office/drawing/2014/main" id="{731F51AF-7F1A-82B1-2C9D-F62EED4C5B7B}"/>
                  </a:ext>
                </a:extLst>
              </p:cNvPr>
              <p:cNvSpPr/>
              <p:nvPr/>
            </p:nvSpPr>
            <p:spPr>
              <a:xfrm>
                <a:off x="271198" y="1053828"/>
                <a:ext cx="2722625" cy="5156256"/>
              </a:xfrm>
              <a:prstGeom prst="roundRect">
                <a:avLst>
                  <a:gd name="adj" fmla="val 5000"/>
                </a:avLst>
              </a:prstGeom>
              <a:solidFill>
                <a:srgbClr val="FFFFFF"/>
              </a:solidFill>
              <a:ln w="15875">
                <a:solidFill>
                  <a:srgbClr val="E3E7EC"/>
                </a:solidFill>
              </a:ln>
              <a:effectLst>
                <a:outerShdw blurRad="70000" dist="25000" dir="5400000" rotWithShape="0">
                  <a:srgbClr val="000000">
                    <a:alpha val="12000"/>
                  </a:srgbClr>
                </a:outerShdw>
              </a:effectLst>
            </p:spPr>
            <p:txBody>
              <a:bodyPr/>
              <a:lstStyle/>
              <a:p>
                <a:endParaRPr sz="2000"/>
              </a:p>
            </p:txBody>
          </p:sp>
          <p:sp>
            <p:nvSpPr>
              <p:cNvPr id="6" name="strip">
                <a:extLst>
                  <a:ext uri="{FF2B5EF4-FFF2-40B4-BE49-F238E27FC236}">
                    <a16:creationId xmlns:a16="http://schemas.microsoft.com/office/drawing/2014/main" id="{53E106F3-7EB3-9437-28D7-37AADDA853DC}"/>
                  </a:ext>
                </a:extLst>
              </p:cNvPr>
              <p:cNvSpPr/>
              <p:nvPr/>
            </p:nvSpPr>
            <p:spPr>
              <a:xfrm>
                <a:off x="271198" y="1060189"/>
                <a:ext cx="2722625" cy="141807"/>
              </a:xfrm>
              <a:prstGeom prst="roundRect">
                <a:avLst>
                  <a:gd name="adj" fmla="val 40000"/>
                </a:avLst>
              </a:prstGeom>
              <a:solidFill>
                <a:srgbClr val="196B24"/>
              </a:solidFill>
              <a:ln>
                <a:noFill/>
              </a:ln>
            </p:spPr>
            <p:txBody>
              <a:bodyPr/>
              <a:lstStyle/>
              <a:p>
                <a:endParaRPr sz="2000"/>
              </a:p>
            </p:txBody>
          </p:sp>
          <p:sp>
            <p:nvSpPr>
              <p:cNvPr id="7" name="title">
                <a:extLst>
                  <a:ext uri="{FF2B5EF4-FFF2-40B4-BE49-F238E27FC236}">
                    <a16:creationId xmlns:a16="http://schemas.microsoft.com/office/drawing/2014/main" id="{D815315C-52DE-A7E4-D29E-5164401411C6}"/>
                  </a:ext>
                </a:extLst>
              </p:cNvPr>
              <p:cNvSpPr txBox="1"/>
              <p:nvPr/>
            </p:nvSpPr>
            <p:spPr>
              <a:xfrm>
                <a:off x="429813" y="1355273"/>
                <a:ext cx="2405395" cy="282325"/>
              </a:xfrm>
              <a:prstGeom prst="rect">
                <a:avLst/>
              </a:prstGeom>
            </p:spPr>
            <p:txBody>
              <a:bodyPr wrap="square" lIns="0" tIns="0" rIns="0" bIns="0" anchor="ctr">
                <a:noAutofit/>
              </a:bodyPr>
              <a:lstStyle/>
              <a:p>
                <a:pPr algn="ctr"/>
                <a:r>
                  <a:rPr lang="en-US" sz="1600" b="1">
                    <a:solidFill>
                      <a:srgbClr val="196B24"/>
                    </a:solidFill>
                    <a:latin typeface="Lato" panose="020F0502020204030203" pitchFamily="34" charset="0"/>
                    <a:ea typeface="Lato" panose="020F0502020204030203" pitchFamily="34" charset="0"/>
                    <a:cs typeface="Lato" panose="020F0502020204030203" pitchFamily="34" charset="0"/>
                  </a:rPr>
                  <a:t>104,008 customers mapped</a:t>
                </a:r>
                <a:r>
                  <a:rPr lang="en-US" sz="1600" b="1" baseline="30000">
                    <a:solidFill>
                      <a:srgbClr val="196B24"/>
                    </a:solidFill>
                    <a:latin typeface="Lato" panose="020F0502020204030203" pitchFamily="34" charset="0"/>
                    <a:ea typeface="Lato" panose="020F0502020204030203" pitchFamily="34" charset="0"/>
                    <a:cs typeface="Lato" panose="020F0502020204030203" pitchFamily="34" charset="0"/>
                  </a:rPr>
                  <a:t>#</a:t>
                </a:r>
              </a:p>
            </p:txBody>
          </p:sp>
          <p:sp>
            <p:nvSpPr>
              <p:cNvPr id="9" name="desc">
                <a:extLst>
                  <a:ext uri="{FF2B5EF4-FFF2-40B4-BE49-F238E27FC236}">
                    <a16:creationId xmlns:a16="http://schemas.microsoft.com/office/drawing/2014/main" id="{7AD3259C-033B-9029-593C-65043702C9E9}"/>
                  </a:ext>
                </a:extLst>
              </p:cNvPr>
              <p:cNvSpPr txBox="1"/>
              <p:nvPr/>
            </p:nvSpPr>
            <p:spPr>
              <a:xfrm>
                <a:off x="271197" y="1887614"/>
                <a:ext cx="2722625" cy="575224"/>
              </a:xfrm>
              <a:prstGeom prst="rect">
                <a:avLst/>
              </a:prstGeom>
            </p:spPr>
            <p:txBody>
              <a:bodyPr wrap="square" lIns="0" tIns="0" rIns="0" bIns="0" anchor="t">
                <a:noAutofit/>
              </a:bodyPr>
              <a:lstStyle/>
              <a:p>
                <a:pPr algn="ctr"/>
                <a:r>
                  <a:rPr lang="en-US" sz="1400" i="1">
                    <a:solidFill>
                      <a:schemeClr val="tx2"/>
                    </a:solidFill>
                    <a:latin typeface="Lato" panose="020F0502020204030203" pitchFamily="34" charset="0"/>
                    <a:ea typeface="Lato" panose="020F0502020204030203" pitchFamily="34" charset="0"/>
                    <a:cs typeface="Lato" panose="020F0502020204030203" pitchFamily="34" charset="0"/>
                  </a:rPr>
                  <a:t>CMS-RWSS digital billing platform, integrated with MTN Mobile Money and commercial banks.</a:t>
                </a:r>
              </a:p>
            </p:txBody>
          </p:sp>
          <p:sp>
            <p:nvSpPr>
              <p:cNvPr id="10" name="pill">
                <a:extLst>
                  <a:ext uri="{FF2B5EF4-FFF2-40B4-BE49-F238E27FC236}">
                    <a16:creationId xmlns:a16="http://schemas.microsoft.com/office/drawing/2014/main" id="{CA82C126-CD16-7F90-D6C3-16F3A74DF6E5}"/>
                  </a:ext>
                </a:extLst>
              </p:cNvPr>
              <p:cNvSpPr/>
              <p:nvPr/>
            </p:nvSpPr>
            <p:spPr>
              <a:xfrm>
                <a:off x="502920" y="5849088"/>
                <a:ext cx="2282719" cy="270466"/>
              </a:xfrm>
              <a:prstGeom prst="roundRect">
                <a:avLst>
                  <a:gd name="adj" fmla="val 50000"/>
                </a:avLst>
              </a:prstGeom>
              <a:solidFill>
                <a:srgbClr val="196B24"/>
              </a:solidFill>
              <a:ln>
                <a:noFill/>
              </a:ln>
            </p:spPr>
            <p:txBody>
              <a:bodyPr wrap="square" lIns="80000" tIns="0" rIns="80000" bIns="0" anchor="ctr">
                <a:noAutofit/>
              </a:bodyPr>
              <a:lstStyle/>
              <a:p>
                <a:pPr algn="ctr"/>
                <a:r>
                  <a:rPr lang="en-US" sz="1600" b="1">
                    <a:solidFill>
                      <a:srgbClr val="FFFFFF"/>
                    </a:solidFill>
                    <a:latin typeface="Lato" panose="020F0502020204030203" pitchFamily="34" charset="0"/>
                    <a:ea typeface="Lato" panose="020F0502020204030203" pitchFamily="34" charset="0"/>
                    <a:cs typeface="Lato" panose="020F0502020204030203" pitchFamily="34" charset="0"/>
                  </a:rPr>
                  <a:t>Digital billing live</a:t>
                </a:r>
              </a:p>
            </p:txBody>
          </p:sp>
          <p:sp>
            <p:nvSpPr>
              <p:cNvPr id="50" name="TextBox 49">
                <a:extLst>
                  <a:ext uri="{FF2B5EF4-FFF2-40B4-BE49-F238E27FC236}">
                    <a16:creationId xmlns:a16="http://schemas.microsoft.com/office/drawing/2014/main" id="{43334EB0-C843-8424-D8A9-7520B629B1E5}"/>
                  </a:ext>
                </a:extLst>
              </p:cNvPr>
              <p:cNvSpPr txBox="1"/>
              <p:nvPr/>
            </p:nvSpPr>
            <p:spPr>
              <a:xfrm>
                <a:off x="282966" y="2623817"/>
                <a:ext cx="2722625" cy="3046988"/>
              </a:xfrm>
              <a:prstGeom prst="rect">
                <a:avLst/>
              </a:prstGeom>
              <a:noFill/>
            </p:spPr>
            <p:txBody>
              <a:bodyPr wrap="square" rtlCol="0">
                <a:spAutoFit/>
              </a:bodyPr>
              <a:lstStyle/>
              <a:p>
                <a:pPr marL="171450" indent="-171450" fontAlgn="t">
                  <a:spcAft>
                    <a:spcPts val="600"/>
                  </a:spcAft>
                  <a:buFont typeface="Wingdings" panose="05000000000000000000" pitchFamily="2" charset="2"/>
                  <a:buChar char="ü"/>
                </a:pPr>
                <a:r>
                  <a:rPr lang="en-US" sz="1400" b="1"/>
                  <a:t>Improved Collection Efficiency</a:t>
                </a:r>
                <a:r>
                  <a:rPr lang="en-US" sz="1400"/>
                  <a:t> — </a:t>
                </a:r>
                <a:r>
                  <a:rPr lang="en-US" sz="1400" b="1"/>
                  <a:t>MTN Mobile Money</a:t>
                </a:r>
                <a:r>
                  <a:rPr lang="en-US" sz="1400"/>
                  <a:t> and bank integration lifted efficiency to </a:t>
                </a:r>
                <a:r>
                  <a:rPr lang="en-US" sz="1400" b="1"/>
                  <a:t>86%</a:t>
                </a:r>
                <a:r>
                  <a:rPr lang="en-US" sz="1400"/>
                  <a:t> (top POs: </a:t>
                </a:r>
                <a:r>
                  <a:rPr lang="en-US" sz="1400" b="1"/>
                  <a:t>95%</a:t>
                </a:r>
                <a:r>
                  <a:rPr lang="en-US" sz="1400"/>
                  <a:t>).</a:t>
                </a:r>
              </a:p>
              <a:p>
                <a:pPr marL="171450" indent="-171450" fontAlgn="t">
                  <a:spcAft>
                    <a:spcPts val="600"/>
                  </a:spcAft>
                  <a:buFont typeface="Wingdings" panose="05000000000000000000" pitchFamily="2" charset="2"/>
                  <a:buChar char="ü"/>
                </a:pPr>
                <a:r>
                  <a:rPr lang="en-US" sz="1400" b="1"/>
                  <a:t>NRW Reduction</a:t>
                </a:r>
                <a:r>
                  <a:rPr lang="en-US" sz="1400"/>
                  <a:t> — Registering unbilled users into CMS-RWSS cut NRW from </a:t>
                </a:r>
                <a:r>
                  <a:rPr lang="en-US" sz="1400" b="1"/>
                  <a:t>65% to 15%</a:t>
                </a:r>
                <a:r>
                  <a:rPr lang="en-US" sz="1400"/>
                  <a:t> in Rwamagana.</a:t>
                </a:r>
              </a:p>
              <a:p>
                <a:pPr marL="171450" indent="-171450" fontAlgn="t">
                  <a:spcAft>
                    <a:spcPts val="600"/>
                  </a:spcAft>
                  <a:buFont typeface="Wingdings" panose="05000000000000000000" pitchFamily="2" charset="2"/>
                  <a:buChar char="ü"/>
                </a:pPr>
                <a:r>
                  <a:rPr lang="en-US" sz="1400" b="1"/>
                  <a:t>Professionalization</a:t>
                </a:r>
                <a:r>
                  <a:rPr lang="en-US" sz="1400"/>
                  <a:t> — Paperless dashboards replaced manual billing; CMS-RWSS now a </a:t>
                </a:r>
                <a:r>
                  <a:rPr lang="en-US" sz="1400" b="1"/>
                  <a:t>mandatory contractual requirement</a:t>
                </a:r>
                <a:r>
                  <a:rPr lang="en-US" sz="1400"/>
                  <a:t> enforced by </a:t>
                </a:r>
                <a:r>
                  <a:rPr lang="en-US" sz="1400" b="1"/>
                  <a:t>RURA and WASAC</a:t>
                </a:r>
                <a:r>
                  <a:rPr lang="en-US" sz="1400"/>
                  <a:t>.</a:t>
                </a:r>
              </a:p>
            </p:txBody>
          </p:sp>
        </p:grpSp>
      </p:grpSp>
    </p:spTree>
    <p:extLst>
      <p:ext uri="{BB962C8B-B14F-4D97-AF65-F5344CB8AC3E}">
        <p14:creationId xmlns:p14="http://schemas.microsoft.com/office/powerpoint/2010/main" val="24723406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549B12-029A-FFC6-CE63-C8F2116132BA}"/>
            </a:ext>
          </a:extLst>
        </p:cNvPr>
        <p:cNvGrpSpPr/>
        <p:nvPr/>
      </p:nvGrpSpPr>
      <p:grpSpPr>
        <a:xfrm>
          <a:off x="0" y="0"/>
          <a:ext cx="0" cy="0"/>
          <a:chOff x="0" y="0"/>
          <a:chExt cx="0" cy="0"/>
        </a:xfrm>
      </p:grpSpPr>
      <p:sp>
        <p:nvSpPr>
          <p:cNvPr id="53" name="Rectangle 53">
            <a:extLst>
              <a:ext uri="{FF2B5EF4-FFF2-40B4-BE49-F238E27FC236}">
                <a16:creationId xmlns:a16="http://schemas.microsoft.com/office/drawing/2014/main" id="{28626C3C-30BB-A487-E675-C204CCFEDE45}"/>
              </a:ext>
            </a:extLst>
          </p:cNvPr>
          <p:cNvSpPr>
            <a:spLocks noChangeArrowheads="1"/>
          </p:cNvSpPr>
          <p:nvPr/>
        </p:nvSpPr>
        <p:spPr bwMode="auto">
          <a:xfrm>
            <a:off x="0" y="0"/>
            <a:ext cx="12192000" cy="553998"/>
          </a:xfrm>
          <a:prstGeom prst="rect">
            <a:avLst/>
          </a:prstGeom>
          <a:solidFill>
            <a:srgbClr val="2B2F71"/>
          </a:solidFill>
          <a:ln w="9525">
            <a:noFill/>
            <a:miter lim="800000"/>
            <a:headEnd/>
            <a:tailEnd/>
          </a:ln>
        </p:spPr>
        <p:txBody>
          <a:bodyPr vert="horz" wrap="square" lIns="0" tIns="0" rIns="0" bIns="0" numCol="1" anchor="t" anchorCtr="0" compatLnSpc="1">
            <a:prstTxWarp prst="textNoShape">
              <a:avLst/>
            </a:prstTxWarp>
            <a:spAutoFit/>
          </a:bodyPr>
          <a:lstStyle/>
          <a:p>
            <a:pPr lvl="0" algn="ctr" fontAlgn="base">
              <a:spcBef>
                <a:spcPct val="0"/>
              </a:spcBef>
              <a:spcAft>
                <a:spcPct val="0"/>
              </a:spcAft>
            </a:pPr>
            <a:r>
              <a:rPr kumimoji="0" lang="en-US" sz="3600" b="1" i="0" u="none" strike="noStrike" cap="none" normalizeH="0" baseline="0" dirty="0">
                <a:ln>
                  <a:noFill/>
                </a:ln>
                <a:solidFill>
                  <a:schemeClr val="bg1"/>
                </a:solidFill>
                <a:effectLst/>
                <a:ea typeface="Open Sans" panose="020B0606030504020204" pitchFamily="34" charset="0"/>
                <a:cs typeface="Open Sans" panose="020B0606030504020204" pitchFamily="34" charset="0"/>
              </a:rPr>
              <a:t>SO2 Key Findings: </a:t>
            </a:r>
            <a:r>
              <a:rPr kumimoji="0" lang="en-GB" sz="2000" b="1" i="0" u="none" strike="noStrike" cap="none" normalizeH="0" baseline="0" dirty="0">
                <a:ln>
                  <a:noFill/>
                </a:ln>
                <a:solidFill>
                  <a:schemeClr val="bg1"/>
                </a:solidFill>
                <a:effectLst/>
                <a:ea typeface="Open Sans" panose="020B0606030504020204" pitchFamily="34" charset="0"/>
                <a:cs typeface="Open Sans" panose="020B0606030504020204" pitchFamily="34" charset="0"/>
              </a:rPr>
              <a:t>Non-Revenue Water and Households Experience </a:t>
            </a:r>
            <a:endParaRPr kumimoji="0" lang="en-US" sz="3600" b="1" i="0" u="none" strike="noStrike" cap="none" normalizeH="0" baseline="0" dirty="0">
              <a:ln>
                <a:noFill/>
              </a:ln>
              <a:solidFill>
                <a:schemeClr val="bg1"/>
              </a:solidFill>
              <a:effectLst/>
              <a:ea typeface="Open Sans" panose="020B0606030504020204" pitchFamily="34" charset="0"/>
              <a:cs typeface="Open Sans" panose="020B0606030504020204" pitchFamily="34" charset="0"/>
            </a:endParaRPr>
          </a:p>
        </p:txBody>
      </p:sp>
      <p:sp>
        <p:nvSpPr>
          <p:cNvPr id="3" name="Gold Underline">
            <a:extLst>
              <a:ext uri="{FF2B5EF4-FFF2-40B4-BE49-F238E27FC236}">
                <a16:creationId xmlns:a16="http://schemas.microsoft.com/office/drawing/2014/main" id="{A1846387-A5E1-CE3B-FE98-ACD0CF4B7889}"/>
              </a:ext>
            </a:extLst>
          </p:cNvPr>
          <p:cNvSpPr/>
          <p:nvPr/>
        </p:nvSpPr>
        <p:spPr>
          <a:xfrm>
            <a:off x="0" y="553998"/>
            <a:ext cx="12192000" cy="36576"/>
          </a:xfrm>
          <a:prstGeom prst="rect">
            <a:avLst/>
          </a:prstGeom>
          <a:solidFill>
            <a:srgbClr val="D99E29"/>
          </a:solidFill>
          <a:ln>
            <a:noFill/>
          </a:ln>
          <a:extLst>
            <a:ext uri="{C183D7F6-B498-43B3-948B-1728B52AA6E4}">
              <adec:decorative xmlns:adec="http://schemas.microsoft.com/office/drawing/2017/decorative" xmlns="" val="1"/>
            </a:ext>
          </a:extLst>
        </p:spPr>
        <p:txBody>
          <a:bodyPr rtlCol="0"/>
          <a:lstStyle/>
          <a:p>
            <a:endParaRPr lang="en-US"/>
          </a:p>
        </p:txBody>
      </p:sp>
      <p:cxnSp>
        <p:nvCxnSpPr>
          <p:cNvPr id="59" name="Straight Connector 58">
            <a:extLst>
              <a:ext uri="{FF2B5EF4-FFF2-40B4-BE49-F238E27FC236}">
                <a16:creationId xmlns:a16="http://schemas.microsoft.com/office/drawing/2014/main" id="{DAD988BC-C17C-DD12-1240-4AE7C2563FA9}"/>
              </a:ext>
            </a:extLst>
          </p:cNvPr>
          <p:cNvCxnSpPr>
            <a:cxnSpLocks/>
          </p:cNvCxnSpPr>
          <p:nvPr/>
        </p:nvCxnSpPr>
        <p:spPr>
          <a:xfrm>
            <a:off x="6079066" y="1296200"/>
            <a:ext cx="0" cy="4503467"/>
          </a:xfrm>
          <a:prstGeom prst="line">
            <a:avLst/>
          </a:prstGeom>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7BAB4BE1-CDCB-C93A-E98F-D2100FEEA44D}"/>
              </a:ext>
            </a:extLst>
          </p:cNvPr>
          <p:cNvSpPr txBox="1"/>
          <p:nvPr/>
        </p:nvSpPr>
        <p:spPr>
          <a:xfrm>
            <a:off x="0" y="6488668"/>
            <a:ext cx="2443298" cy="369332"/>
          </a:xfrm>
          <a:prstGeom prst="rect">
            <a:avLst/>
          </a:prstGeom>
          <a:noFill/>
        </p:spPr>
        <p:txBody>
          <a:bodyPr wrap="none" rtlCol="0">
            <a:spAutoFit/>
          </a:bodyPr>
          <a:lstStyle/>
          <a:p>
            <a:r>
              <a:rPr lang="en-US" sz="900" i="1"/>
              <a:t>* Data from Final Evaluation Household Survey</a:t>
            </a:r>
          </a:p>
          <a:p>
            <a:r>
              <a:rPr lang="en-US" sz="900" i="1" baseline="30000"/>
              <a:t>#</a:t>
            </a:r>
            <a:r>
              <a:rPr lang="en-US" sz="900" i="1"/>
              <a:t> Data from Project Documents</a:t>
            </a:r>
            <a:endParaRPr lang="en-GB" sz="900" i="1"/>
          </a:p>
        </p:txBody>
      </p:sp>
      <p:grpSp>
        <p:nvGrpSpPr>
          <p:cNvPr id="4" name="Group 3">
            <a:extLst>
              <a:ext uri="{FF2B5EF4-FFF2-40B4-BE49-F238E27FC236}">
                <a16:creationId xmlns:a16="http://schemas.microsoft.com/office/drawing/2014/main" id="{FC45C64F-CBFB-E11D-D0E6-76C54EBBEE8E}"/>
              </a:ext>
            </a:extLst>
          </p:cNvPr>
          <p:cNvGrpSpPr/>
          <p:nvPr/>
        </p:nvGrpSpPr>
        <p:grpSpPr>
          <a:xfrm>
            <a:off x="231842" y="1529722"/>
            <a:ext cx="5518640" cy="3914510"/>
            <a:chOff x="600000" y="1629112"/>
            <a:chExt cx="5518640" cy="3914510"/>
          </a:xfrm>
        </p:grpSpPr>
        <p:sp>
          <p:nvSpPr>
            <p:cNvPr id="5" name="TextBox 4">
              <a:extLst>
                <a:ext uri="{FF2B5EF4-FFF2-40B4-BE49-F238E27FC236}">
                  <a16:creationId xmlns:a16="http://schemas.microsoft.com/office/drawing/2014/main" id="{9F149C71-FFA1-6688-3F6C-782FFA87C754}"/>
                </a:ext>
              </a:extLst>
            </p:cNvPr>
            <p:cNvSpPr txBox="1"/>
            <p:nvPr/>
          </p:nvSpPr>
          <p:spPr>
            <a:xfrm>
              <a:off x="666240" y="1629112"/>
              <a:ext cx="5300000" cy="330000"/>
            </a:xfrm>
            <a:prstGeom prst="rect">
              <a:avLst/>
            </a:prstGeom>
            <a:noFill/>
          </p:spPr>
          <p:txBody>
            <a:bodyPr wrap="square" lIns="0" tIns="0" rIns="0" bIns="0" anchor="t"/>
            <a:lstStyle/>
            <a:p>
              <a:pPr algn="l"/>
              <a:r>
                <a:rPr lang="en-US" sz="1400" b="1" i="0">
                  <a:solidFill>
                    <a:srgbClr val="2B2F71"/>
                  </a:solidFill>
                </a:rPr>
                <a:t>Non-Revenue Water trajectory (% of water)</a:t>
              </a:r>
              <a:r>
                <a:rPr lang="en-US" sz="1400" b="1" baseline="30000">
                  <a:solidFill>
                    <a:srgbClr val="2B2F71"/>
                  </a:solidFill>
                </a:rPr>
                <a:t>#</a:t>
              </a:r>
              <a:endParaRPr lang="en-US" sz="1400" b="1" i="0" baseline="30000">
                <a:solidFill>
                  <a:srgbClr val="2B2F71"/>
                </a:solidFill>
              </a:endParaRPr>
            </a:p>
          </p:txBody>
        </p:sp>
        <p:sp>
          <p:nvSpPr>
            <p:cNvPr id="6" name="Target Line">
              <a:extLst>
                <a:ext uri="{FF2B5EF4-FFF2-40B4-BE49-F238E27FC236}">
                  <a16:creationId xmlns:a16="http://schemas.microsoft.com/office/drawing/2014/main" id="{5494879D-9B6E-B483-1A11-70A100F43D38}"/>
                </a:ext>
              </a:extLst>
            </p:cNvPr>
            <p:cNvSpPr/>
            <p:nvPr/>
          </p:nvSpPr>
          <p:spPr>
            <a:xfrm>
              <a:off x="600000" y="3503820"/>
              <a:ext cx="4600000" cy="18000"/>
            </a:xfrm>
            <a:prstGeom prst="rect">
              <a:avLst/>
            </a:prstGeom>
            <a:solidFill>
              <a:srgbClr val="D99E29"/>
            </a:solidFill>
            <a:ln>
              <a:noFill/>
            </a:ln>
          </p:spPr>
          <p:txBody>
            <a:bodyPr rtlCol="0" anchor="ctr"/>
            <a:lstStyle/>
            <a:p>
              <a:pPr algn="ctr"/>
              <a:endParaRPr lang="en-US" sz="2400"/>
            </a:p>
          </p:txBody>
        </p:sp>
        <p:sp>
          <p:nvSpPr>
            <p:cNvPr id="7" name="Target Label">
              <a:extLst>
                <a:ext uri="{FF2B5EF4-FFF2-40B4-BE49-F238E27FC236}">
                  <a16:creationId xmlns:a16="http://schemas.microsoft.com/office/drawing/2014/main" id="{7EC2DF24-9B37-C547-2AE0-66FFAC931335}"/>
                </a:ext>
              </a:extLst>
            </p:cNvPr>
            <p:cNvSpPr txBox="1"/>
            <p:nvPr/>
          </p:nvSpPr>
          <p:spPr>
            <a:xfrm>
              <a:off x="5358640" y="3181422"/>
              <a:ext cx="760000" cy="535000"/>
            </a:xfrm>
            <a:prstGeom prst="rect">
              <a:avLst/>
            </a:prstGeom>
            <a:noFill/>
          </p:spPr>
          <p:txBody>
            <a:bodyPr wrap="none" lIns="0" tIns="0" rIns="0" bIns="0" anchor="ctr"/>
            <a:lstStyle/>
            <a:p>
              <a:pPr algn="ctr"/>
              <a:r>
                <a:rPr lang="en-US" sz="1400" b="1">
                  <a:solidFill>
                    <a:srgbClr val="D99E29"/>
                  </a:solidFill>
                </a:rPr>
                <a:t>LOP target </a:t>
              </a:r>
            </a:p>
            <a:p>
              <a:pPr algn="ctr"/>
              <a:r>
                <a:rPr lang="en-US" sz="1400" b="1">
                  <a:solidFill>
                    <a:srgbClr val="D99E29"/>
                  </a:solidFill>
                </a:rPr>
                <a:t>38%</a:t>
              </a:r>
            </a:p>
          </p:txBody>
        </p:sp>
        <p:sp>
          <p:nvSpPr>
            <p:cNvPr id="9" name="Col FY22">
              <a:extLst>
                <a:ext uri="{FF2B5EF4-FFF2-40B4-BE49-F238E27FC236}">
                  <a16:creationId xmlns:a16="http://schemas.microsoft.com/office/drawing/2014/main" id="{46082315-DC4A-7DDB-DA0A-66CF7073AC14}"/>
                </a:ext>
              </a:extLst>
            </p:cNvPr>
            <p:cNvSpPr/>
            <p:nvPr/>
          </p:nvSpPr>
          <p:spPr>
            <a:xfrm>
              <a:off x="700000" y="2352820"/>
              <a:ext cx="760000" cy="2900000"/>
            </a:xfrm>
            <a:prstGeom prst="rect">
              <a:avLst/>
            </a:prstGeom>
            <a:solidFill>
              <a:srgbClr val="D9534F"/>
            </a:solidFill>
            <a:ln>
              <a:noFill/>
            </a:ln>
          </p:spPr>
          <p:txBody>
            <a:bodyPr rtlCol="0" anchor="ctr"/>
            <a:lstStyle/>
            <a:p>
              <a:pPr algn="ctr"/>
              <a:endParaRPr lang="en-US" sz="2400"/>
            </a:p>
          </p:txBody>
        </p:sp>
        <p:sp>
          <p:nvSpPr>
            <p:cNvPr id="10" name="Val FY22">
              <a:extLst>
                <a:ext uri="{FF2B5EF4-FFF2-40B4-BE49-F238E27FC236}">
                  <a16:creationId xmlns:a16="http://schemas.microsoft.com/office/drawing/2014/main" id="{6C07962F-28AF-E47F-4C98-B27D04B07673}"/>
                </a:ext>
              </a:extLst>
            </p:cNvPr>
            <p:cNvSpPr txBox="1"/>
            <p:nvPr/>
          </p:nvSpPr>
          <p:spPr>
            <a:xfrm>
              <a:off x="700000" y="2082820"/>
              <a:ext cx="760000" cy="240000"/>
            </a:xfrm>
            <a:prstGeom prst="rect">
              <a:avLst/>
            </a:prstGeom>
            <a:noFill/>
          </p:spPr>
          <p:txBody>
            <a:bodyPr wrap="square" lIns="0" tIns="0" rIns="0" bIns="0" anchor="ctr"/>
            <a:lstStyle/>
            <a:p>
              <a:pPr algn="ctr"/>
              <a:r>
                <a:rPr lang="en-US" sz="1600" b="1">
                  <a:solidFill>
                    <a:srgbClr val="2B2F71"/>
                  </a:solidFill>
                </a:rPr>
                <a:t>63%</a:t>
              </a:r>
            </a:p>
          </p:txBody>
        </p:sp>
        <p:sp>
          <p:nvSpPr>
            <p:cNvPr id="12" name="Cat FY22">
              <a:extLst>
                <a:ext uri="{FF2B5EF4-FFF2-40B4-BE49-F238E27FC236}">
                  <a16:creationId xmlns:a16="http://schemas.microsoft.com/office/drawing/2014/main" id="{24B8F485-1717-5B91-1316-3699406395DB}"/>
                </a:ext>
              </a:extLst>
            </p:cNvPr>
            <p:cNvSpPr txBox="1"/>
            <p:nvPr/>
          </p:nvSpPr>
          <p:spPr>
            <a:xfrm>
              <a:off x="700000" y="5323622"/>
              <a:ext cx="760000" cy="220000"/>
            </a:xfrm>
            <a:prstGeom prst="rect">
              <a:avLst/>
            </a:prstGeom>
            <a:noFill/>
          </p:spPr>
          <p:txBody>
            <a:bodyPr wrap="square" lIns="0" tIns="0" rIns="0" bIns="0" anchor="ctr"/>
            <a:lstStyle/>
            <a:p>
              <a:pPr algn="ctr"/>
              <a:r>
                <a:rPr lang="en-US" sz="1200" b="1">
                  <a:solidFill>
                    <a:srgbClr val="2B2F71"/>
                  </a:solidFill>
                </a:rPr>
                <a:t>FY22</a:t>
              </a:r>
            </a:p>
          </p:txBody>
        </p:sp>
        <p:sp>
          <p:nvSpPr>
            <p:cNvPr id="13" name="Col FY24">
              <a:extLst>
                <a:ext uri="{FF2B5EF4-FFF2-40B4-BE49-F238E27FC236}">
                  <a16:creationId xmlns:a16="http://schemas.microsoft.com/office/drawing/2014/main" id="{E6EB2B21-08AE-35B7-058D-29C752773F5A}"/>
                </a:ext>
              </a:extLst>
            </p:cNvPr>
            <p:cNvSpPr/>
            <p:nvPr/>
          </p:nvSpPr>
          <p:spPr>
            <a:xfrm>
              <a:off x="1900000" y="3917820"/>
              <a:ext cx="760000" cy="1335000"/>
            </a:xfrm>
            <a:prstGeom prst="rect">
              <a:avLst/>
            </a:prstGeom>
            <a:solidFill>
              <a:srgbClr val="3FA66B"/>
            </a:solidFill>
            <a:ln>
              <a:noFill/>
            </a:ln>
          </p:spPr>
          <p:txBody>
            <a:bodyPr rtlCol="0" anchor="ctr"/>
            <a:lstStyle/>
            <a:p>
              <a:pPr algn="ctr"/>
              <a:endParaRPr lang="en-US" sz="2400"/>
            </a:p>
          </p:txBody>
        </p:sp>
        <p:sp>
          <p:nvSpPr>
            <p:cNvPr id="14" name="Val FY24">
              <a:extLst>
                <a:ext uri="{FF2B5EF4-FFF2-40B4-BE49-F238E27FC236}">
                  <a16:creationId xmlns:a16="http://schemas.microsoft.com/office/drawing/2014/main" id="{38B37BFD-E31A-BCAC-E70F-F78B803E2F75}"/>
                </a:ext>
              </a:extLst>
            </p:cNvPr>
            <p:cNvSpPr txBox="1"/>
            <p:nvPr/>
          </p:nvSpPr>
          <p:spPr>
            <a:xfrm>
              <a:off x="1900000" y="3647820"/>
              <a:ext cx="760000" cy="240000"/>
            </a:xfrm>
            <a:prstGeom prst="rect">
              <a:avLst/>
            </a:prstGeom>
            <a:noFill/>
          </p:spPr>
          <p:txBody>
            <a:bodyPr wrap="square" lIns="0" tIns="0" rIns="0" bIns="0" anchor="ctr"/>
            <a:lstStyle/>
            <a:p>
              <a:pPr algn="ctr"/>
              <a:r>
                <a:rPr lang="en-US" sz="1600" b="1">
                  <a:solidFill>
                    <a:srgbClr val="2B2F71"/>
                  </a:solidFill>
                </a:rPr>
                <a:t>29%</a:t>
              </a:r>
            </a:p>
          </p:txBody>
        </p:sp>
        <p:sp>
          <p:nvSpPr>
            <p:cNvPr id="15" name="Cat FY24">
              <a:extLst>
                <a:ext uri="{FF2B5EF4-FFF2-40B4-BE49-F238E27FC236}">
                  <a16:creationId xmlns:a16="http://schemas.microsoft.com/office/drawing/2014/main" id="{AB4E836B-DBCA-B8B2-8E74-44DA33BD9DCF}"/>
                </a:ext>
              </a:extLst>
            </p:cNvPr>
            <p:cNvSpPr txBox="1"/>
            <p:nvPr/>
          </p:nvSpPr>
          <p:spPr>
            <a:xfrm>
              <a:off x="1900000" y="5323622"/>
              <a:ext cx="760000" cy="220000"/>
            </a:xfrm>
            <a:prstGeom prst="rect">
              <a:avLst/>
            </a:prstGeom>
            <a:noFill/>
          </p:spPr>
          <p:txBody>
            <a:bodyPr wrap="square" lIns="0" tIns="0" rIns="0" bIns="0" anchor="ctr"/>
            <a:lstStyle/>
            <a:p>
              <a:pPr algn="ctr"/>
              <a:r>
                <a:rPr lang="en-US" sz="1200" b="1">
                  <a:solidFill>
                    <a:srgbClr val="2B2F71"/>
                  </a:solidFill>
                </a:rPr>
                <a:t>FY24 best</a:t>
              </a:r>
            </a:p>
          </p:txBody>
        </p:sp>
        <p:sp>
          <p:nvSpPr>
            <p:cNvPr id="18" name="Col FY25">
              <a:extLst>
                <a:ext uri="{FF2B5EF4-FFF2-40B4-BE49-F238E27FC236}">
                  <a16:creationId xmlns:a16="http://schemas.microsoft.com/office/drawing/2014/main" id="{5AF1982C-2E0D-6569-B640-FD6C2900027A}"/>
                </a:ext>
              </a:extLst>
            </p:cNvPr>
            <p:cNvSpPr/>
            <p:nvPr/>
          </p:nvSpPr>
          <p:spPr>
            <a:xfrm>
              <a:off x="3100000" y="2661820"/>
              <a:ext cx="760000" cy="2591000"/>
            </a:xfrm>
            <a:prstGeom prst="rect">
              <a:avLst/>
            </a:prstGeom>
            <a:solidFill>
              <a:srgbClr val="F48120"/>
            </a:solidFill>
            <a:ln>
              <a:noFill/>
            </a:ln>
          </p:spPr>
          <p:txBody>
            <a:bodyPr rtlCol="0" anchor="ctr"/>
            <a:lstStyle/>
            <a:p>
              <a:pPr algn="ctr"/>
              <a:endParaRPr lang="en-US" sz="2400"/>
            </a:p>
          </p:txBody>
        </p:sp>
        <p:sp>
          <p:nvSpPr>
            <p:cNvPr id="22" name="Val FY25">
              <a:extLst>
                <a:ext uri="{FF2B5EF4-FFF2-40B4-BE49-F238E27FC236}">
                  <a16:creationId xmlns:a16="http://schemas.microsoft.com/office/drawing/2014/main" id="{A8F4ED24-A7AF-3332-A921-05A1F5C57F80}"/>
                </a:ext>
              </a:extLst>
            </p:cNvPr>
            <p:cNvSpPr txBox="1"/>
            <p:nvPr/>
          </p:nvSpPr>
          <p:spPr>
            <a:xfrm>
              <a:off x="3060000" y="2391820"/>
              <a:ext cx="840000" cy="240000"/>
            </a:xfrm>
            <a:prstGeom prst="rect">
              <a:avLst/>
            </a:prstGeom>
            <a:noFill/>
          </p:spPr>
          <p:txBody>
            <a:bodyPr wrap="square" lIns="0" tIns="0" rIns="0" bIns="0" anchor="ctr"/>
            <a:lstStyle/>
            <a:p>
              <a:pPr algn="ctr"/>
              <a:r>
                <a:rPr lang="en-US" sz="1600" b="1">
                  <a:solidFill>
                    <a:srgbClr val="2B2F71"/>
                  </a:solidFill>
                </a:rPr>
                <a:t>56.3%</a:t>
              </a:r>
            </a:p>
          </p:txBody>
        </p:sp>
        <p:sp>
          <p:nvSpPr>
            <p:cNvPr id="25" name="Cat FY25">
              <a:extLst>
                <a:ext uri="{FF2B5EF4-FFF2-40B4-BE49-F238E27FC236}">
                  <a16:creationId xmlns:a16="http://schemas.microsoft.com/office/drawing/2014/main" id="{3B388787-575B-5B5C-D0EA-B544A3AF5D9A}"/>
                </a:ext>
              </a:extLst>
            </p:cNvPr>
            <p:cNvSpPr txBox="1"/>
            <p:nvPr/>
          </p:nvSpPr>
          <p:spPr>
            <a:xfrm>
              <a:off x="3100000" y="5323622"/>
              <a:ext cx="760000" cy="220000"/>
            </a:xfrm>
            <a:prstGeom prst="rect">
              <a:avLst/>
            </a:prstGeom>
            <a:noFill/>
          </p:spPr>
          <p:txBody>
            <a:bodyPr wrap="square" lIns="0" tIns="0" rIns="0" bIns="0" anchor="ctr"/>
            <a:lstStyle/>
            <a:p>
              <a:pPr algn="ctr"/>
              <a:r>
                <a:rPr lang="en-US" sz="1200" b="1">
                  <a:solidFill>
                    <a:srgbClr val="2B2F71"/>
                  </a:solidFill>
                </a:rPr>
                <a:t>FY25 Q2</a:t>
              </a:r>
            </a:p>
          </p:txBody>
        </p:sp>
        <p:sp>
          <p:nvSpPr>
            <p:cNvPr id="28" name="Col FY26">
              <a:extLst>
                <a:ext uri="{FF2B5EF4-FFF2-40B4-BE49-F238E27FC236}">
                  <a16:creationId xmlns:a16="http://schemas.microsoft.com/office/drawing/2014/main" id="{DD760B66-5F57-4417-D26F-F7828BCD65D9}"/>
                </a:ext>
              </a:extLst>
            </p:cNvPr>
            <p:cNvSpPr/>
            <p:nvPr/>
          </p:nvSpPr>
          <p:spPr>
            <a:xfrm>
              <a:off x="4300000" y="3443820"/>
              <a:ext cx="760000" cy="1809000"/>
            </a:xfrm>
            <a:prstGeom prst="rect">
              <a:avLst/>
            </a:prstGeom>
            <a:solidFill>
              <a:srgbClr val="2B2F71"/>
            </a:solidFill>
            <a:ln>
              <a:noFill/>
            </a:ln>
          </p:spPr>
          <p:txBody>
            <a:bodyPr rtlCol="0" anchor="ctr"/>
            <a:lstStyle/>
            <a:p>
              <a:pPr algn="ctr"/>
              <a:endParaRPr lang="en-US" sz="2400"/>
            </a:p>
          </p:txBody>
        </p:sp>
        <p:sp>
          <p:nvSpPr>
            <p:cNvPr id="30" name="Val FY26">
              <a:extLst>
                <a:ext uri="{FF2B5EF4-FFF2-40B4-BE49-F238E27FC236}">
                  <a16:creationId xmlns:a16="http://schemas.microsoft.com/office/drawing/2014/main" id="{151919DC-DBA5-E5C6-12A9-F91EDC590D90}"/>
                </a:ext>
              </a:extLst>
            </p:cNvPr>
            <p:cNvSpPr txBox="1"/>
            <p:nvPr/>
          </p:nvSpPr>
          <p:spPr>
            <a:xfrm>
              <a:off x="4260000" y="3173820"/>
              <a:ext cx="840000" cy="240000"/>
            </a:xfrm>
            <a:prstGeom prst="rect">
              <a:avLst/>
            </a:prstGeom>
            <a:noFill/>
          </p:spPr>
          <p:txBody>
            <a:bodyPr wrap="square" lIns="0" tIns="0" rIns="0" bIns="0" anchor="ctr"/>
            <a:lstStyle/>
            <a:p>
              <a:pPr algn="ctr"/>
              <a:r>
                <a:rPr lang="en-US" sz="1600" b="1">
                  <a:solidFill>
                    <a:srgbClr val="2B2F71"/>
                  </a:solidFill>
                </a:rPr>
                <a:t>39.3%</a:t>
              </a:r>
            </a:p>
          </p:txBody>
        </p:sp>
        <p:sp>
          <p:nvSpPr>
            <p:cNvPr id="31" name="Cat FY26">
              <a:extLst>
                <a:ext uri="{FF2B5EF4-FFF2-40B4-BE49-F238E27FC236}">
                  <a16:creationId xmlns:a16="http://schemas.microsoft.com/office/drawing/2014/main" id="{5A67F71B-83D1-F187-9181-4D3296AA936E}"/>
                </a:ext>
              </a:extLst>
            </p:cNvPr>
            <p:cNvSpPr txBox="1"/>
            <p:nvPr/>
          </p:nvSpPr>
          <p:spPr>
            <a:xfrm>
              <a:off x="4300000" y="5323622"/>
              <a:ext cx="760000" cy="220000"/>
            </a:xfrm>
            <a:prstGeom prst="rect">
              <a:avLst/>
            </a:prstGeom>
            <a:noFill/>
          </p:spPr>
          <p:txBody>
            <a:bodyPr wrap="square" lIns="0" tIns="0" rIns="0" bIns="0" anchor="ctr"/>
            <a:lstStyle/>
            <a:p>
              <a:pPr algn="ctr"/>
              <a:r>
                <a:rPr lang="en-US" sz="1200" b="1">
                  <a:solidFill>
                    <a:srgbClr val="2B2F71"/>
                  </a:solidFill>
                </a:rPr>
                <a:t>FY26 endline</a:t>
              </a:r>
            </a:p>
          </p:txBody>
        </p:sp>
      </p:grpSp>
      <p:sp>
        <p:nvSpPr>
          <p:cNvPr id="34" name="TextBox 33">
            <a:extLst>
              <a:ext uri="{FF2B5EF4-FFF2-40B4-BE49-F238E27FC236}">
                <a16:creationId xmlns:a16="http://schemas.microsoft.com/office/drawing/2014/main" id="{05B5872F-339E-1B67-9A1F-0E1F2BC43C9C}"/>
              </a:ext>
            </a:extLst>
          </p:cNvPr>
          <p:cNvSpPr txBox="1"/>
          <p:nvPr/>
        </p:nvSpPr>
        <p:spPr>
          <a:xfrm>
            <a:off x="228600" y="1094576"/>
            <a:ext cx="6099242" cy="338554"/>
          </a:xfrm>
          <a:prstGeom prst="rect">
            <a:avLst/>
          </a:prstGeom>
          <a:noFill/>
        </p:spPr>
        <p:txBody>
          <a:bodyPr wrap="square">
            <a:spAutoFit/>
          </a:bodyPr>
          <a:lstStyle/>
          <a:p>
            <a:pPr algn="l"/>
            <a:r>
              <a:rPr lang="en-US" sz="1600" b="1"/>
              <a:t>NRW Target versus NRW Achievement</a:t>
            </a:r>
          </a:p>
        </p:txBody>
      </p:sp>
      <p:sp>
        <p:nvSpPr>
          <p:cNvPr id="36" name="TextBox 35">
            <a:extLst>
              <a:ext uri="{FF2B5EF4-FFF2-40B4-BE49-F238E27FC236}">
                <a16:creationId xmlns:a16="http://schemas.microsoft.com/office/drawing/2014/main" id="{4EA5284F-E1FD-D69F-1FE2-496833DE0FEC}"/>
              </a:ext>
            </a:extLst>
          </p:cNvPr>
          <p:cNvSpPr txBox="1"/>
          <p:nvPr/>
        </p:nvSpPr>
        <p:spPr>
          <a:xfrm>
            <a:off x="228600" y="5645041"/>
            <a:ext cx="5714999" cy="738664"/>
          </a:xfrm>
          <a:prstGeom prst="rect">
            <a:avLst/>
          </a:prstGeom>
          <a:solidFill>
            <a:schemeClr val="bg1"/>
          </a:solidFill>
        </p:spPr>
        <p:txBody>
          <a:bodyPr wrap="square">
            <a:spAutoFit/>
          </a:bodyPr>
          <a:lstStyle/>
          <a:p>
            <a:pPr algn="just"/>
            <a:r>
              <a:rPr lang="en-GB" sz="1400" i="1">
                <a:solidFill>
                  <a:schemeClr val="tx2"/>
                </a:solidFill>
                <a:effectLst/>
                <a:ea typeface="Aptos" panose="020B0004020202020204" pitchFamily="34" charset="0"/>
                <a:cs typeface="Vrinda" panose="020B0502040204020203" pitchFamily="34" charset="0"/>
              </a:rPr>
              <a:t>"Non-revenue water" is the share of water produced that never reaches or is billed to customers. Reducing it means more water reaches households and more revenue is available to run the service reliably.</a:t>
            </a:r>
            <a:endParaRPr lang="en-GB" sz="1400" i="1">
              <a:solidFill>
                <a:schemeClr val="tx2"/>
              </a:solidFill>
            </a:endParaRPr>
          </a:p>
        </p:txBody>
      </p:sp>
      <p:sp>
        <p:nvSpPr>
          <p:cNvPr id="2" name="TextBox 1">
            <a:extLst>
              <a:ext uri="{FF2B5EF4-FFF2-40B4-BE49-F238E27FC236}">
                <a16:creationId xmlns:a16="http://schemas.microsoft.com/office/drawing/2014/main" id="{742C1629-766D-3515-FEFE-1130333B6FF0}"/>
              </a:ext>
            </a:extLst>
          </p:cNvPr>
          <p:cNvSpPr txBox="1"/>
          <p:nvPr/>
        </p:nvSpPr>
        <p:spPr>
          <a:xfrm>
            <a:off x="6172200" y="1241187"/>
            <a:ext cx="5726430" cy="333681"/>
          </a:xfrm>
          <a:prstGeom prst="rect">
            <a:avLst/>
          </a:prstGeom>
          <a:noFill/>
        </p:spPr>
        <p:txBody>
          <a:bodyPr wrap="square">
            <a:spAutoFit/>
          </a:bodyPr>
          <a:lstStyle/>
          <a:p>
            <a:pPr marL="0" marR="0" algn="just">
              <a:lnSpc>
                <a:spcPct val="107000"/>
              </a:lnSpc>
              <a:spcAft>
                <a:spcPts val="800"/>
              </a:spcAft>
              <a:buNone/>
            </a:pPr>
            <a:r>
              <a:rPr lang="en-GB" sz="1600" b="1" dirty="0">
                <a:effectLst/>
                <a:ea typeface="Aptos" panose="020B0004020202020204" pitchFamily="34" charset="0"/>
                <a:cs typeface="Vrinda" panose="020B0502040204020203" pitchFamily="34" charset="0"/>
              </a:rPr>
              <a:t>How surveyed households experience the service</a:t>
            </a:r>
            <a:endParaRPr lang="en-GB" sz="1600" dirty="0">
              <a:effectLst/>
              <a:ea typeface="Aptos" panose="020B0004020202020204" pitchFamily="34" charset="0"/>
              <a:cs typeface="Vrinda" panose="020B0502040204020203" pitchFamily="34" charset="0"/>
            </a:endParaRPr>
          </a:p>
        </p:txBody>
      </p:sp>
      <p:sp>
        <p:nvSpPr>
          <p:cNvPr id="35" name="hero">
            <a:extLst>
              <a:ext uri="{FF2B5EF4-FFF2-40B4-BE49-F238E27FC236}">
                <a16:creationId xmlns:a16="http://schemas.microsoft.com/office/drawing/2014/main" id="{684C8391-1130-6280-979A-D0E076BBA5EE}"/>
              </a:ext>
            </a:extLst>
          </p:cNvPr>
          <p:cNvSpPr/>
          <p:nvPr/>
        </p:nvSpPr>
        <p:spPr>
          <a:xfrm>
            <a:off x="6252212" y="1694520"/>
            <a:ext cx="5646418" cy="1197790"/>
          </a:xfrm>
          <a:prstGeom prst="roundRect">
            <a:avLst>
              <a:gd name="adj" fmla="val 6000"/>
            </a:avLst>
          </a:prstGeom>
          <a:solidFill>
            <a:srgbClr val="196B24"/>
          </a:solidFill>
          <a:ln>
            <a:noFill/>
          </a:ln>
        </p:spPr>
        <p:txBody>
          <a:bodyPr wrap="square" lIns="182880" rIns="137160" anchor="ctr">
            <a:noAutofit/>
          </a:bodyPr>
          <a:lstStyle/>
          <a:p>
            <a:pPr algn="l"/>
            <a:r>
              <a:rPr lang="en-US" sz="2000" b="1">
                <a:solidFill>
                  <a:srgbClr val="FFFFFF"/>
                </a:solidFill>
                <a:latin typeface="Lato" panose="020F0502020204030203" pitchFamily="34" charset="0"/>
                <a:ea typeface="Lato" panose="020F0502020204030203" pitchFamily="34" charset="0"/>
                <a:cs typeface="Lato" panose="020F0502020204030203" pitchFamily="34" charset="0"/>
              </a:rPr>
              <a:t>95.7%* </a:t>
            </a:r>
            <a:r>
              <a:rPr lang="en-US" sz="1400">
                <a:solidFill>
                  <a:srgbClr val="EAF3EC"/>
                </a:solidFill>
                <a:latin typeface="Lato" panose="020F0502020204030203" pitchFamily="34" charset="0"/>
                <a:ea typeface="Lato" panose="020F0502020204030203" pitchFamily="34" charset="0"/>
                <a:cs typeface="Lato" panose="020F0502020204030203" pitchFamily="34" charset="0"/>
              </a:rPr>
              <a:t>consider their water provider more responsive than five years ago</a:t>
            </a:r>
          </a:p>
        </p:txBody>
      </p:sp>
      <p:sp>
        <p:nvSpPr>
          <p:cNvPr id="37" name="journeytitle">
            <a:extLst>
              <a:ext uri="{FF2B5EF4-FFF2-40B4-BE49-F238E27FC236}">
                <a16:creationId xmlns:a16="http://schemas.microsoft.com/office/drawing/2014/main" id="{50A40A61-0EC9-E5EF-2BF9-831C545FAC2C}"/>
              </a:ext>
            </a:extLst>
          </p:cNvPr>
          <p:cNvSpPr txBox="1"/>
          <p:nvPr/>
        </p:nvSpPr>
        <p:spPr>
          <a:xfrm>
            <a:off x="6252212" y="3084428"/>
            <a:ext cx="5646418" cy="333681"/>
          </a:xfrm>
          <a:prstGeom prst="rect">
            <a:avLst/>
          </a:prstGeom>
        </p:spPr>
        <p:txBody>
          <a:bodyPr wrap="square" lIns="0" anchor="t">
            <a:noAutofit/>
          </a:bodyPr>
          <a:lstStyle/>
          <a:p>
            <a:pPr algn="l"/>
            <a:r>
              <a:rPr lang="en-US" sz="1600" b="1">
                <a:solidFill>
                  <a:srgbClr val="156082"/>
                </a:solidFill>
              </a:rPr>
              <a:t>From knowing who is in charge to getting problems fixed</a:t>
            </a:r>
          </a:p>
        </p:txBody>
      </p:sp>
      <p:cxnSp>
        <p:nvCxnSpPr>
          <p:cNvPr id="38" name="Straight Connector 37">
            <a:extLst>
              <a:ext uri="{FF2B5EF4-FFF2-40B4-BE49-F238E27FC236}">
                <a16:creationId xmlns:a16="http://schemas.microsoft.com/office/drawing/2014/main" id="{35225C92-CF78-F669-F4E5-F2D35FF7B344}"/>
              </a:ext>
            </a:extLst>
          </p:cNvPr>
          <p:cNvCxnSpPr>
            <a:cxnSpLocks/>
          </p:cNvCxnSpPr>
          <p:nvPr/>
        </p:nvCxnSpPr>
        <p:spPr>
          <a:xfrm>
            <a:off x="6079066" y="1296200"/>
            <a:ext cx="0" cy="4503467"/>
          </a:xfrm>
          <a:prstGeom prst="line">
            <a:avLst/>
          </a:prstGeom>
        </p:spPr>
        <p:style>
          <a:lnRef idx="1">
            <a:schemeClr val="accent1"/>
          </a:lnRef>
          <a:fillRef idx="0">
            <a:schemeClr val="accent1"/>
          </a:fillRef>
          <a:effectRef idx="0">
            <a:schemeClr val="accent1"/>
          </a:effectRef>
          <a:fontRef idx="minor">
            <a:schemeClr val="tx1"/>
          </a:fontRef>
        </p:style>
      </p:cxnSp>
      <p:grpSp>
        <p:nvGrpSpPr>
          <p:cNvPr id="39" name="Group 38">
            <a:extLst>
              <a:ext uri="{FF2B5EF4-FFF2-40B4-BE49-F238E27FC236}">
                <a16:creationId xmlns:a16="http://schemas.microsoft.com/office/drawing/2014/main" id="{A59ABF0F-723A-31F6-BF72-6698016B427A}"/>
              </a:ext>
            </a:extLst>
          </p:cNvPr>
          <p:cNvGrpSpPr/>
          <p:nvPr/>
        </p:nvGrpSpPr>
        <p:grpSpPr>
          <a:xfrm>
            <a:off x="6252212" y="3458695"/>
            <a:ext cx="5646418" cy="2223650"/>
            <a:chOff x="6252212" y="3458694"/>
            <a:chExt cx="5646418" cy="2339465"/>
          </a:xfrm>
        </p:grpSpPr>
        <p:sp>
          <p:nvSpPr>
            <p:cNvPr id="40" name="step1">
              <a:extLst>
                <a:ext uri="{FF2B5EF4-FFF2-40B4-BE49-F238E27FC236}">
                  <a16:creationId xmlns:a16="http://schemas.microsoft.com/office/drawing/2014/main" id="{2615674E-0D01-2497-4A93-D7D749797112}"/>
                </a:ext>
              </a:extLst>
            </p:cNvPr>
            <p:cNvSpPr/>
            <p:nvPr/>
          </p:nvSpPr>
          <p:spPr>
            <a:xfrm>
              <a:off x="6252212" y="3458694"/>
              <a:ext cx="2664974" cy="916310"/>
            </a:xfrm>
            <a:prstGeom prst="roundRect">
              <a:avLst>
                <a:gd name="adj" fmla="val 5000"/>
              </a:avLst>
            </a:prstGeom>
            <a:solidFill>
              <a:srgbClr val="E7F0F4"/>
            </a:solidFill>
            <a:ln>
              <a:noFill/>
            </a:ln>
          </p:spPr>
          <p:txBody>
            <a:bodyPr wrap="square" lIns="137160" tIns="118872" rIns="118872" bIns="91440" anchor="ctr">
              <a:noAutofit/>
            </a:bodyPr>
            <a:lstStyle/>
            <a:p>
              <a:pPr algn="l"/>
              <a:r>
                <a:rPr lang="en-US" sz="2000" b="1" dirty="0">
                  <a:solidFill>
                    <a:srgbClr val="156082"/>
                  </a:solidFill>
                  <a:latin typeface="Lato" panose="020F0502020204030203" pitchFamily="34" charset="0"/>
                  <a:ea typeface="Lato" panose="020F0502020204030203" pitchFamily="34" charset="0"/>
                  <a:cs typeface="Lato" panose="020F0502020204030203" pitchFamily="34" charset="0"/>
                </a:rPr>
                <a:t>95.2%* </a:t>
              </a:r>
              <a:r>
                <a:rPr lang="en-US" sz="1400" dirty="0">
                  <a:solidFill>
                    <a:srgbClr val="0E2841"/>
                  </a:solidFill>
                  <a:latin typeface="Lato" panose="020F0502020204030203" pitchFamily="34" charset="0"/>
                  <a:ea typeface="Lato" panose="020F0502020204030203" pitchFamily="34" charset="0"/>
                  <a:cs typeface="Lato" panose="020F0502020204030203" pitchFamily="34" charset="0"/>
                </a:rPr>
                <a:t>households know who manages their water system</a:t>
              </a:r>
            </a:p>
          </p:txBody>
        </p:sp>
        <p:sp>
          <p:nvSpPr>
            <p:cNvPr id="41" name="step2">
              <a:extLst>
                <a:ext uri="{FF2B5EF4-FFF2-40B4-BE49-F238E27FC236}">
                  <a16:creationId xmlns:a16="http://schemas.microsoft.com/office/drawing/2014/main" id="{1A81628E-AA92-0578-C480-6757242FF80D}"/>
                </a:ext>
              </a:extLst>
            </p:cNvPr>
            <p:cNvSpPr/>
            <p:nvPr/>
          </p:nvSpPr>
          <p:spPr>
            <a:xfrm>
              <a:off x="9233656" y="3458694"/>
              <a:ext cx="2664974" cy="916310"/>
            </a:xfrm>
            <a:prstGeom prst="roundRect">
              <a:avLst>
                <a:gd name="adj" fmla="val 5000"/>
              </a:avLst>
            </a:prstGeom>
            <a:solidFill>
              <a:srgbClr val="E7F0F4"/>
            </a:solidFill>
            <a:ln>
              <a:noFill/>
            </a:ln>
          </p:spPr>
          <p:txBody>
            <a:bodyPr wrap="square" lIns="137160" tIns="118872" rIns="118872" bIns="91440" anchor="ctr">
              <a:noAutofit/>
            </a:bodyPr>
            <a:lstStyle/>
            <a:p>
              <a:pPr algn="l"/>
              <a:r>
                <a:rPr lang="en-US" sz="2000" b="1" dirty="0">
                  <a:solidFill>
                    <a:srgbClr val="156082"/>
                  </a:solidFill>
                  <a:latin typeface="Lato" panose="020F0502020204030203" pitchFamily="34" charset="0"/>
                  <a:ea typeface="Lato" panose="020F0502020204030203" pitchFamily="34" charset="0"/>
                  <a:cs typeface="Lato" panose="020F0502020204030203" pitchFamily="34" charset="0"/>
                </a:rPr>
                <a:t>87.2%* </a:t>
              </a:r>
              <a:r>
                <a:rPr lang="en-US" sz="1400" dirty="0">
                  <a:solidFill>
                    <a:srgbClr val="0E2841"/>
                  </a:solidFill>
                  <a:latin typeface="Lato" panose="020F0502020204030203" pitchFamily="34" charset="0"/>
                  <a:ea typeface="Lato" panose="020F0502020204030203" pitchFamily="34" charset="0"/>
                  <a:cs typeface="Lato" panose="020F0502020204030203" pitchFamily="34" charset="0"/>
                </a:rPr>
                <a:t>know where to report a water problem</a:t>
              </a:r>
            </a:p>
          </p:txBody>
        </p:sp>
        <p:sp>
          <p:nvSpPr>
            <p:cNvPr id="42" name="step3">
              <a:extLst>
                <a:ext uri="{FF2B5EF4-FFF2-40B4-BE49-F238E27FC236}">
                  <a16:creationId xmlns:a16="http://schemas.microsoft.com/office/drawing/2014/main" id="{79D7B61A-29D2-3320-CC5F-5D838579EC27}"/>
                </a:ext>
              </a:extLst>
            </p:cNvPr>
            <p:cNvSpPr/>
            <p:nvPr/>
          </p:nvSpPr>
          <p:spPr>
            <a:xfrm>
              <a:off x="9233656" y="4881849"/>
              <a:ext cx="2664974" cy="916310"/>
            </a:xfrm>
            <a:prstGeom prst="roundRect">
              <a:avLst>
                <a:gd name="adj" fmla="val 5000"/>
              </a:avLst>
            </a:prstGeom>
            <a:solidFill>
              <a:srgbClr val="196B24"/>
            </a:solidFill>
            <a:ln>
              <a:noFill/>
            </a:ln>
          </p:spPr>
          <p:txBody>
            <a:bodyPr wrap="square" lIns="137160" tIns="118872" rIns="118872" bIns="91440" anchor="ctr">
              <a:noAutofit/>
            </a:bodyPr>
            <a:lstStyle/>
            <a:p>
              <a:pPr algn="l"/>
              <a:r>
                <a:rPr lang="en-US" sz="2000" b="1" dirty="0">
                  <a:solidFill>
                    <a:srgbClr val="FFFFFF"/>
                  </a:solidFill>
                  <a:latin typeface="Lato" panose="020F0502020204030203" pitchFamily="34" charset="0"/>
                  <a:ea typeface="Lato" panose="020F0502020204030203" pitchFamily="34" charset="0"/>
                  <a:cs typeface="Lato" panose="020F0502020204030203" pitchFamily="34" charset="0"/>
                </a:rPr>
                <a:t>84.3%* </a:t>
              </a:r>
              <a:r>
                <a:rPr lang="en-US" sz="1400" dirty="0">
                  <a:solidFill>
                    <a:srgbClr val="EAF3EC"/>
                  </a:solidFill>
                  <a:latin typeface="Lato" panose="020F0502020204030203" pitchFamily="34" charset="0"/>
                  <a:ea typeface="Lato" panose="020F0502020204030203" pitchFamily="34" charset="0"/>
                  <a:cs typeface="Lato" panose="020F0502020204030203" pitchFamily="34" charset="0"/>
                </a:rPr>
                <a:t>of households reported problems are fully resolved by the operator</a:t>
              </a:r>
            </a:p>
          </p:txBody>
        </p:sp>
        <p:cxnSp>
          <p:nvCxnSpPr>
            <p:cNvPr id="43" name="Straight Arrow Connector 42">
              <a:extLst>
                <a:ext uri="{FF2B5EF4-FFF2-40B4-BE49-F238E27FC236}">
                  <a16:creationId xmlns:a16="http://schemas.microsoft.com/office/drawing/2014/main" id="{79B49097-3D72-0C9B-9236-EB4DEE6D49B4}"/>
                </a:ext>
              </a:extLst>
            </p:cNvPr>
            <p:cNvCxnSpPr>
              <a:cxnSpLocks/>
              <a:stCxn id="40" idx="3"/>
              <a:endCxn id="41" idx="1"/>
            </p:cNvCxnSpPr>
            <p:nvPr/>
          </p:nvCxnSpPr>
          <p:spPr>
            <a:xfrm>
              <a:off x="8917186" y="3916849"/>
              <a:ext cx="316470" cy="0"/>
            </a:xfrm>
            <a:prstGeom prst="straightConnector1">
              <a:avLst/>
            </a:prstGeom>
            <a:ln w="57150">
              <a:solidFill>
                <a:schemeClr val="tx1">
                  <a:lumMod val="20000"/>
                  <a:lumOff val="80000"/>
                </a:schemeClr>
              </a:solidFill>
              <a:tailEnd type="triangle"/>
            </a:ln>
          </p:spPr>
          <p:style>
            <a:lnRef idx="1">
              <a:schemeClr val="dk1"/>
            </a:lnRef>
            <a:fillRef idx="0">
              <a:schemeClr val="dk1"/>
            </a:fillRef>
            <a:effectRef idx="0">
              <a:schemeClr val="dk1"/>
            </a:effectRef>
            <a:fontRef idx="minor">
              <a:schemeClr val="tx1"/>
            </a:fontRef>
          </p:style>
        </p:cxnSp>
        <p:sp>
          <p:nvSpPr>
            <p:cNvPr id="44" name="step1">
              <a:extLst>
                <a:ext uri="{FF2B5EF4-FFF2-40B4-BE49-F238E27FC236}">
                  <a16:creationId xmlns:a16="http://schemas.microsoft.com/office/drawing/2014/main" id="{62D471E8-72E6-493E-FA8A-DDD03F464563}"/>
                </a:ext>
              </a:extLst>
            </p:cNvPr>
            <p:cNvSpPr/>
            <p:nvPr/>
          </p:nvSpPr>
          <p:spPr>
            <a:xfrm>
              <a:off x="6252212" y="4881849"/>
              <a:ext cx="2664974" cy="916310"/>
            </a:xfrm>
            <a:prstGeom prst="roundRect">
              <a:avLst>
                <a:gd name="adj" fmla="val 5000"/>
              </a:avLst>
            </a:prstGeom>
            <a:solidFill>
              <a:srgbClr val="E7F0F4"/>
            </a:solidFill>
            <a:ln>
              <a:noFill/>
            </a:ln>
          </p:spPr>
          <p:txBody>
            <a:bodyPr wrap="square" lIns="137160" tIns="118872" rIns="118872" bIns="91440" anchor="ctr">
              <a:noAutofit/>
            </a:bodyPr>
            <a:lstStyle/>
            <a:p>
              <a:pPr algn="l"/>
              <a:r>
                <a:rPr lang="en-US" sz="2000" b="1" dirty="0">
                  <a:solidFill>
                    <a:srgbClr val="156082"/>
                  </a:solidFill>
                  <a:latin typeface="Lato" panose="020F0502020204030203" pitchFamily="34" charset="0"/>
                  <a:ea typeface="Lato" panose="020F0502020204030203" pitchFamily="34" charset="0"/>
                  <a:cs typeface="Lato" panose="020F0502020204030203" pitchFamily="34" charset="0"/>
                </a:rPr>
                <a:t>52.7%* </a:t>
              </a:r>
              <a:r>
                <a:rPr lang="en-US" sz="1400" dirty="0">
                  <a:solidFill>
                    <a:srgbClr val="0E2841"/>
                  </a:solidFill>
                  <a:latin typeface="Lato" panose="020F0502020204030203" pitchFamily="34" charset="0"/>
                  <a:ea typeface="Lato" panose="020F0502020204030203" pitchFamily="34" charset="0"/>
                  <a:cs typeface="Lato" panose="020F0502020204030203" pitchFamily="34" charset="0"/>
                </a:rPr>
                <a:t>have reported a problem in the recent period</a:t>
              </a:r>
            </a:p>
          </p:txBody>
        </p:sp>
        <p:cxnSp>
          <p:nvCxnSpPr>
            <p:cNvPr id="45" name="Connector: Elbow 44">
              <a:extLst>
                <a:ext uri="{FF2B5EF4-FFF2-40B4-BE49-F238E27FC236}">
                  <a16:creationId xmlns:a16="http://schemas.microsoft.com/office/drawing/2014/main" id="{4B7831EF-7535-41A8-F50F-81004318A1BD}"/>
                </a:ext>
              </a:extLst>
            </p:cNvPr>
            <p:cNvCxnSpPr>
              <a:cxnSpLocks/>
              <a:stCxn id="41" idx="2"/>
              <a:endCxn id="44" idx="0"/>
            </p:cNvCxnSpPr>
            <p:nvPr/>
          </p:nvCxnSpPr>
          <p:spPr>
            <a:xfrm rot="5400000">
              <a:off x="8821999" y="3137704"/>
              <a:ext cx="506845" cy="2981444"/>
            </a:xfrm>
            <a:prstGeom prst="bentConnector3">
              <a:avLst>
                <a:gd name="adj1" fmla="val 50000"/>
              </a:avLst>
            </a:prstGeom>
            <a:ln w="57150">
              <a:solidFill>
                <a:schemeClr val="tx1">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3FA98E38-1678-69E7-CC8A-47EBCFFF5AC5}"/>
                </a:ext>
              </a:extLst>
            </p:cNvPr>
            <p:cNvCxnSpPr>
              <a:cxnSpLocks/>
              <a:stCxn id="44" idx="3"/>
              <a:endCxn id="42" idx="1"/>
            </p:cNvCxnSpPr>
            <p:nvPr/>
          </p:nvCxnSpPr>
          <p:spPr>
            <a:xfrm>
              <a:off x="8917186" y="5340004"/>
              <a:ext cx="316470" cy="0"/>
            </a:xfrm>
            <a:prstGeom prst="straightConnector1">
              <a:avLst/>
            </a:prstGeom>
            <a:ln w="57150">
              <a:solidFill>
                <a:schemeClr val="tx1">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1420954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F4E8C-B005-F209-CF7E-708DA0A72281}"/>
            </a:ext>
          </a:extLst>
        </p:cNvPr>
        <p:cNvGrpSpPr/>
        <p:nvPr/>
      </p:nvGrpSpPr>
      <p:grpSpPr>
        <a:xfrm>
          <a:off x="0" y="0"/>
          <a:ext cx="0" cy="0"/>
          <a:chOff x="0" y="0"/>
          <a:chExt cx="0" cy="0"/>
        </a:xfrm>
      </p:grpSpPr>
      <p:sp>
        <p:nvSpPr>
          <p:cNvPr id="53" name="Rectangle 53">
            <a:extLst>
              <a:ext uri="{FF2B5EF4-FFF2-40B4-BE49-F238E27FC236}">
                <a16:creationId xmlns:a16="http://schemas.microsoft.com/office/drawing/2014/main" id="{5DAD606E-BF46-B939-510D-ABB89C90CA1A}"/>
              </a:ext>
            </a:extLst>
          </p:cNvPr>
          <p:cNvSpPr>
            <a:spLocks noChangeArrowheads="1"/>
          </p:cNvSpPr>
          <p:nvPr/>
        </p:nvSpPr>
        <p:spPr bwMode="auto">
          <a:xfrm>
            <a:off x="0" y="0"/>
            <a:ext cx="12192000" cy="553998"/>
          </a:xfrm>
          <a:prstGeom prst="rect">
            <a:avLst/>
          </a:prstGeom>
          <a:solidFill>
            <a:srgbClr val="2B2F71"/>
          </a:solidFill>
          <a:ln w="9525">
            <a:noFill/>
            <a:miter lim="800000"/>
            <a:headEnd/>
            <a:tailEnd/>
          </a:ln>
        </p:spPr>
        <p:txBody>
          <a:bodyPr vert="horz" wrap="square" lIns="0" tIns="0" rIns="0" bIns="0" numCol="1" anchor="t" anchorCtr="0" compatLnSpc="1">
            <a:prstTxWarp prst="textNoShape">
              <a:avLst/>
            </a:prstTxWarp>
            <a:spAutoFit/>
          </a:bodyPr>
          <a:lstStyle/>
          <a:p>
            <a:pPr lvl="0" algn="ctr" fontAlgn="base">
              <a:spcBef>
                <a:spcPct val="0"/>
              </a:spcBef>
              <a:spcAft>
                <a:spcPct val="0"/>
              </a:spcAft>
            </a:pPr>
            <a:r>
              <a:rPr kumimoji="0" lang="en-US" sz="3600" b="1" i="0" u="none" strike="noStrike" cap="none" normalizeH="0" baseline="0">
                <a:ln>
                  <a:noFill/>
                </a:ln>
                <a:solidFill>
                  <a:schemeClr val="bg1"/>
                </a:solidFill>
                <a:effectLst/>
                <a:ea typeface="Open Sans" panose="020B0606030504020204" pitchFamily="34" charset="0"/>
                <a:cs typeface="Open Sans" panose="020B0606030504020204" pitchFamily="34" charset="0"/>
              </a:rPr>
              <a:t>Key Findings: </a:t>
            </a:r>
            <a:r>
              <a:rPr kumimoji="0" lang="en-GB" sz="2000" b="1" i="0" u="none" strike="noStrike" cap="none" normalizeH="0" baseline="0">
                <a:ln>
                  <a:noFill/>
                </a:ln>
                <a:solidFill>
                  <a:schemeClr val="bg1"/>
                </a:solidFill>
                <a:effectLst/>
                <a:ea typeface="Open Sans" panose="020B0606030504020204" pitchFamily="34" charset="0"/>
                <a:cs typeface="Open Sans" panose="020B0606030504020204" pitchFamily="34" charset="0"/>
              </a:rPr>
              <a:t>The Causal Link Between Governance and Water Services</a:t>
            </a:r>
            <a:endParaRPr kumimoji="0" lang="en-US" sz="3600" b="1" i="0" u="none" strike="noStrike" cap="none" normalizeH="0" baseline="0">
              <a:ln>
                <a:noFill/>
              </a:ln>
              <a:solidFill>
                <a:schemeClr val="bg1"/>
              </a:solidFill>
              <a:effectLst/>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8B46A01D-07D7-6D60-9739-527E3FCDF4F5}"/>
              </a:ext>
            </a:extLst>
          </p:cNvPr>
          <p:cNvSpPr txBox="1"/>
          <p:nvPr/>
        </p:nvSpPr>
        <p:spPr>
          <a:xfrm>
            <a:off x="365760" y="713232"/>
            <a:ext cx="11430000" cy="332399"/>
          </a:xfrm>
          <a:prstGeom prst="rect">
            <a:avLst/>
          </a:prstGeom>
          <a:noFill/>
        </p:spPr>
        <p:txBody>
          <a:bodyPr wrap="square" lIns="45720" tIns="27432" rIns="45720" bIns="27432" anchor="t">
            <a:spAutoFit/>
          </a:bodyPr>
          <a:lstStyle/>
          <a:p>
            <a:pPr algn="l"/>
            <a:r>
              <a:rPr lang="en-GB" b="1">
                <a:solidFill>
                  <a:srgbClr val="D99E29"/>
                </a:solidFill>
              </a:rPr>
              <a:t>How SO1 governance work created the conditions for SO2 water service improvements</a:t>
            </a:r>
            <a:endParaRPr b="1">
              <a:solidFill>
                <a:srgbClr val="D99E29"/>
              </a:solidFill>
            </a:endParaRPr>
          </a:p>
        </p:txBody>
      </p:sp>
      <p:sp>
        <p:nvSpPr>
          <p:cNvPr id="3" name="Gold Underline">
            <a:extLst>
              <a:ext uri="{FF2B5EF4-FFF2-40B4-BE49-F238E27FC236}">
                <a16:creationId xmlns:a16="http://schemas.microsoft.com/office/drawing/2014/main" id="{2335765F-1D15-0983-21FE-AF8522C5B31C}"/>
              </a:ext>
            </a:extLst>
          </p:cNvPr>
          <p:cNvSpPr/>
          <p:nvPr/>
        </p:nvSpPr>
        <p:spPr>
          <a:xfrm>
            <a:off x="0" y="553998"/>
            <a:ext cx="12192000" cy="36576"/>
          </a:xfrm>
          <a:prstGeom prst="rect">
            <a:avLst/>
          </a:prstGeom>
          <a:solidFill>
            <a:srgbClr val="D99E29"/>
          </a:solidFill>
          <a:ln>
            <a:noFill/>
          </a:ln>
          <a:extLst>
            <a:ext uri="{C183D7F6-B498-43B3-948B-1728B52AA6E4}">
              <adec:decorative xmlns:adec="http://schemas.microsoft.com/office/drawing/2017/decorative" xmlns="" val="1"/>
            </a:ext>
          </a:extLst>
        </p:spPr>
        <p:txBody>
          <a:bodyPr rtlCol="0"/>
          <a:lstStyle/>
          <a:p>
            <a:endParaRPr lang="en-US"/>
          </a:p>
        </p:txBody>
      </p:sp>
      <p:grpSp>
        <p:nvGrpSpPr>
          <p:cNvPr id="130" name="Group 129">
            <a:extLst>
              <a:ext uri="{FF2B5EF4-FFF2-40B4-BE49-F238E27FC236}">
                <a16:creationId xmlns:a16="http://schemas.microsoft.com/office/drawing/2014/main" id="{EEA0E44E-855D-C5E2-90D4-F7CC3CC19D52}"/>
              </a:ext>
            </a:extLst>
          </p:cNvPr>
          <p:cNvGrpSpPr/>
          <p:nvPr/>
        </p:nvGrpSpPr>
        <p:grpSpPr>
          <a:xfrm>
            <a:off x="406651" y="2092003"/>
            <a:ext cx="11401246" cy="4052765"/>
            <a:chOff x="432614" y="2133600"/>
            <a:chExt cx="11401246" cy="4052765"/>
          </a:xfrm>
        </p:grpSpPr>
        <p:sp>
          <p:nvSpPr>
            <p:cNvPr id="86" name="Rectangle: Rounded Corners 85">
              <a:extLst>
                <a:ext uri="{FF2B5EF4-FFF2-40B4-BE49-F238E27FC236}">
                  <a16:creationId xmlns:a16="http://schemas.microsoft.com/office/drawing/2014/main" id="{C924AF01-FD65-D8D5-C0B8-F9AFFD82C1AC}"/>
                </a:ext>
              </a:extLst>
            </p:cNvPr>
            <p:cNvSpPr/>
            <p:nvPr/>
          </p:nvSpPr>
          <p:spPr>
            <a:xfrm>
              <a:off x="2751624" y="2133600"/>
              <a:ext cx="2098952" cy="4052765"/>
            </a:xfrm>
            <a:prstGeom prst="roundRect">
              <a:avLst/>
            </a:prstGeom>
            <a:solidFill>
              <a:schemeClr val="accent2">
                <a:lumMod val="20000"/>
                <a:lumOff val="80000"/>
              </a:schemeClr>
            </a:solidFill>
            <a:ln w="57150">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p>
          </p:txBody>
        </p:sp>
        <p:sp>
          <p:nvSpPr>
            <p:cNvPr id="87" name="Rectangle: Rounded Corners 86">
              <a:extLst>
                <a:ext uri="{FF2B5EF4-FFF2-40B4-BE49-F238E27FC236}">
                  <a16:creationId xmlns:a16="http://schemas.microsoft.com/office/drawing/2014/main" id="{37DA864D-16C9-A1DA-BA80-DD33B4FA2D7A}"/>
                </a:ext>
              </a:extLst>
            </p:cNvPr>
            <p:cNvSpPr/>
            <p:nvPr/>
          </p:nvSpPr>
          <p:spPr>
            <a:xfrm>
              <a:off x="7387085" y="2133600"/>
              <a:ext cx="2098952" cy="4052765"/>
            </a:xfrm>
            <a:prstGeom prst="roundRect">
              <a:avLst/>
            </a:prstGeom>
            <a:solidFill>
              <a:schemeClr val="accent2">
                <a:lumMod val="20000"/>
                <a:lumOff val="80000"/>
              </a:schemeClr>
            </a:solidFill>
            <a:ln w="57150">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p>
          </p:txBody>
        </p:sp>
        <p:sp>
          <p:nvSpPr>
            <p:cNvPr id="88" name="Rectangle: Rounded Corners 87">
              <a:extLst>
                <a:ext uri="{FF2B5EF4-FFF2-40B4-BE49-F238E27FC236}">
                  <a16:creationId xmlns:a16="http://schemas.microsoft.com/office/drawing/2014/main" id="{00E2A36F-BC54-4923-6E0A-59A454D9A89F}"/>
                </a:ext>
              </a:extLst>
            </p:cNvPr>
            <p:cNvSpPr/>
            <p:nvPr/>
          </p:nvSpPr>
          <p:spPr>
            <a:xfrm>
              <a:off x="432614" y="2133600"/>
              <a:ext cx="2098952" cy="4052765"/>
            </a:xfrm>
            <a:prstGeom prst="roundRect">
              <a:avLst/>
            </a:prstGeom>
            <a:solidFill>
              <a:schemeClr val="accent2">
                <a:lumMod val="20000"/>
                <a:lumOff val="80000"/>
              </a:schemeClr>
            </a:solidFill>
            <a:ln w="57150">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p>
          </p:txBody>
        </p:sp>
        <p:sp>
          <p:nvSpPr>
            <p:cNvPr id="89" name="Rectangle: Rounded Corners 88">
              <a:extLst>
                <a:ext uri="{FF2B5EF4-FFF2-40B4-BE49-F238E27FC236}">
                  <a16:creationId xmlns:a16="http://schemas.microsoft.com/office/drawing/2014/main" id="{FD7CE9CF-5F79-22B4-956B-852242CE7F8C}"/>
                </a:ext>
              </a:extLst>
            </p:cNvPr>
            <p:cNvSpPr/>
            <p:nvPr/>
          </p:nvSpPr>
          <p:spPr>
            <a:xfrm>
              <a:off x="5098808" y="2133600"/>
              <a:ext cx="2098952" cy="4052765"/>
            </a:xfrm>
            <a:prstGeom prst="roundRect">
              <a:avLst/>
            </a:prstGeom>
            <a:solidFill>
              <a:schemeClr val="accent2">
                <a:lumMod val="20000"/>
                <a:lumOff val="80000"/>
              </a:schemeClr>
            </a:solidFill>
            <a:ln w="57150">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p>
          </p:txBody>
        </p:sp>
        <p:sp>
          <p:nvSpPr>
            <p:cNvPr id="90" name="Rectangle: Rounded Corners 89">
              <a:extLst>
                <a:ext uri="{FF2B5EF4-FFF2-40B4-BE49-F238E27FC236}">
                  <a16:creationId xmlns:a16="http://schemas.microsoft.com/office/drawing/2014/main" id="{DEC4F578-4242-61FF-717F-B2603F922654}"/>
                </a:ext>
              </a:extLst>
            </p:cNvPr>
            <p:cNvSpPr/>
            <p:nvPr/>
          </p:nvSpPr>
          <p:spPr>
            <a:xfrm>
              <a:off x="9734908" y="2133600"/>
              <a:ext cx="2098952" cy="4052765"/>
            </a:xfrm>
            <a:prstGeom prst="roundRect">
              <a:avLst/>
            </a:prstGeom>
            <a:solidFill>
              <a:schemeClr val="accent2">
                <a:lumMod val="20000"/>
                <a:lumOff val="80000"/>
              </a:schemeClr>
            </a:solidFill>
            <a:ln w="57150">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p>
          </p:txBody>
        </p:sp>
        <p:sp>
          <p:nvSpPr>
            <p:cNvPr id="91" name="Rectangle: Rounded Corners 90">
              <a:extLst>
                <a:ext uri="{FF2B5EF4-FFF2-40B4-BE49-F238E27FC236}">
                  <a16:creationId xmlns:a16="http://schemas.microsoft.com/office/drawing/2014/main" id="{C34A5E75-C121-D69D-6203-BD8068D31408}"/>
                </a:ext>
              </a:extLst>
            </p:cNvPr>
            <p:cNvSpPr/>
            <p:nvPr/>
          </p:nvSpPr>
          <p:spPr>
            <a:xfrm>
              <a:off x="2888367" y="2291865"/>
              <a:ext cx="1832034" cy="1247152"/>
            </a:xfrm>
            <a:prstGeom prst="roundRect">
              <a:avLst>
                <a:gd name="adj" fmla="val 10000"/>
              </a:avLst>
            </a:prstGeom>
            <a:solidFill>
              <a:schemeClr val="tx2">
                <a:lumMod val="40000"/>
                <a:lumOff val="60000"/>
              </a:schemeClr>
            </a:solidFill>
            <a:ln>
              <a:noFill/>
            </a:ln>
          </p:spPr>
          <p:style>
            <a:lnRef idx="2">
              <a:schemeClr val="lt1">
                <a:hueOff val="0"/>
                <a:satOff val="0"/>
                <a:lumOff val="0"/>
                <a:alphaOff val="0"/>
              </a:schemeClr>
            </a:lnRef>
            <a:fillRef idx="1">
              <a:schemeClr val="accent1">
                <a:shade val="50000"/>
                <a:hueOff val="402493"/>
                <a:satOff val="-9802"/>
                <a:lumOff val="42896"/>
                <a:alphaOff val="0"/>
              </a:schemeClr>
            </a:fillRef>
            <a:effectRef idx="0">
              <a:schemeClr val="accent1">
                <a:shade val="50000"/>
                <a:hueOff val="402493"/>
                <a:satOff val="-9802"/>
                <a:lumOff val="42896"/>
                <a:alphaOff val="0"/>
              </a:schemeClr>
            </a:effectRef>
            <a:fontRef idx="minor">
              <a:schemeClr val="lt1"/>
            </a:fontRef>
          </p:style>
          <p:txBody>
            <a:bodyPr/>
            <a:lstStyle/>
            <a:p>
              <a:pPr lvl="0" algn="ctr" defTabSz="622300">
                <a:lnSpc>
                  <a:spcPct val="90000"/>
                </a:lnSpc>
                <a:spcBef>
                  <a:spcPct val="0"/>
                </a:spcBef>
                <a:spcAft>
                  <a:spcPct val="35000"/>
                </a:spcAft>
                <a:defRPr/>
              </a:pPr>
              <a:r>
                <a:rPr lang="en-GB" sz="1400" b="1">
                  <a:solidFill>
                    <a:schemeClr val="tx1"/>
                  </a:solidFill>
                  <a:ea typeface="Lato" panose="020F0502020204030203" pitchFamily="34" charset="0"/>
                  <a:cs typeface="Lato" panose="020F0502020204030203" pitchFamily="34" charset="0"/>
                </a:rPr>
                <a:t>Step 2 — Every district produced a credible investment plan </a:t>
              </a:r>
              <a:endParaRPr lang="en-US" sz="1400" b="1">
                <a:solidFill>
                  <a:schemeClr val="tx1"/>
                </a:solidFill>
                <a:ea typeface="Lato" panose="020F0502020204030203" pitchFamily="34" charset="0"/>
                <a:cs typeface="Lato" panose="020F0502020204030203" pitchFamily="34" charset="0"/>
              </a:endParaRPr>
            </a:p>
          </p:txBody>
        </p:sp>
        <p:sp>
          <p:nvSpPr>
            <p:cNvPr id="92" name="Rectangle: Rounded Corners 91">
              <a:extLst>
                <a:ext uri="{FF2B5EF4-FFF2-40B4-BE49-F238E27FC236}">
                  <a16:creationId xmlns:a16="http://schemas.microsoft.com/office/drawing/2014/main" id="{445AD03E-E898-549F-E83F-2C7ABBEF1425}"/>
                </a:ext>
              </a:extLst>
            </p:cNvPr>
            <p:cNvSpPr/>
            <p:nvPr/>
          </p:nvSpPr>
          <p:spPr>
            <a:xfrm>
              <a:off x="571361" y="2282789"/>
              <a:ext cx="1832034" cy="1247152"/>
            </a:xfrm>
            <a:prstGeom prst="roundRect">
              <a:avLst>
                <a:gd name="adj" fmla="val 10000"/>
              </a:avLst>
            </a:prstGeom>
            <a:solidFill>
              <a:schemeClr val="tx2">
                <a:lumMod val="40000"/>
                <a:lumOff val="60000"/>
              </a:schemeClr>
            </a:solidFill>
            <a:ln>
              <a:noFill/>
            </a:ln>
          </p:spPr>
          <p:style>
            <a:lnRef idx="2">
              <a:schemeClr val="lt1">
                <a:hueOff val="0"/>
                <a:satOff val="0"/>
                <a:lumOff val="0"/>
                <a:alphaOff val="0"/>
              </a:schemeClr>
            </a:lnRef>
            <a:fillRef idx="1">
              <a:schemeClr val="accent1">
                <a:shade val="50000"/>
                <a:hueOff val="402493"/>
                <a:satOff val="-9802"/>
                <a:lumOff val="42896"/>
                <a:alphaOff val="0"/>
              </a:schemeClr>
            </a:fillRef>
            <a:effectRef idx="0">
              <a:schemeClr val="accent1">
                <a:shade val="50000"/>
                <a:hueOff val="402493"/>
                <a:satOff val="-9802"/>
                <a:lumOff val="42896"/>
                <a:alphaOff val="0"/>
              </a:schemeClr>
            </a:effectRef>
            <a:fontRef idx="minor">
              <a:schemeClr val="lt1"/>
            </a:fontRef>
          </p:style>
          <p:txBody>
            <a:bodyPr/>
            <a:lstStyle/>
            <a:p>
              <a:pPr lvl="0" algn="ctr" defTabSz="622300">
                <a:lnSpc>
                  <a:spcPct val="90000"/>
                </a:lnSpc>
                <a:spcBef>
                  <a:spcPct val="0"/>
                </a:spcBef>
                <a:spcAft>
                  <a:spcPct val="35000"/>
                </a:spcAft>
                <a:defRPr/>
              </a:pPr>
              <a:r>
                <a:rPr lang="en-GB" sz="1400" b="1">
                  <a:solidFill>
                    <a:schemeClr val="tx1"/>
                  </a:solidFill>
                  <a:ea typeface="Lato" panose="020F0502020204030203" pitchFamily="34" charset="0"/>
                  <a:cs typeface="Lato" panose="020F0502020204030203" pitchFamily="34" charset="0"/>
                </a:rPr>
                <a:t>Step 1 — Districts learned how to cost WASH services properly</a:t>
              </a:r>
              <a:endParaRPr lang="en-IN" sz="1400" b="1">
                <a:solidFill>
                  <a:schemeClr val="tx1"/>
                </a:solidFill>
                <a:ea typeface="Lato" panose="020F0502020204030203" pitchFamily="34" charset="0"/>
                <a:cs typeface="Lato" panose="020F0502020204030203" pitchFamily="34" charset="0"/>
              </a:endParaRPr>
            </a:p>
          </p:txBody>
        </p:sp>
        <p:sp>
          <p:nvSpPr>
            <p:cNvPr id="93" name="Rectangle: Rounded Corners 92">
              <a:extLst>
                <a:ext uri="{FF2B5EF4-FFF2-40B4-BE49-F238E27FC236}">
                  <a16:creationId xmlns:a16="http://schemas.microsoft.com/office/drawing/2014/main" id="{F6F5C783-56A5-E897-4F44-89478A7BB2EB}"/>
                </a:ext>
              </a:extLst>
            </p:cNvPr>
            <p:cNvSpPr/>
            <p:nvPr/>
          </p:nvSpPr>
          <p:spPr>
            <a:xfrm>
              <a:off x="7530102" y="2282789"/>
              <a:ext cx="1832034" cy="1247152"/>
            </a:xfrm>
            <a:prstGeom prst="roundRect">
              <a:avLst>
                <a:gd name="adj" fmla="val 10000"/>
              </a:avLst>
            </a:prstGeom>
            <a:solidFill>
              <a:schemeClr val="tx2">
                <a:lumMod val="40000"/>
                <a:lumOff val="60000"/>
              </a:schemeClr>
            </a:solidFill>
            <a:ln>
              <a:noFill/>
            </a:ln>
          </p:spPr>
          <p:style>
            <a:lnRef idx="2">
              <a:schemeClr val="lt1">
                <a:hueOff val="0"/>
                <a:satOff val="0"/>
                <a:lumOff val="0"/>
                <a:alphaOff val="0"/>
              </a:schemeClr>
            </a:lnRef>
            <a:fillRef idx="1">
              <a:schemeClr val="accent1">
                <a:shade val="50000"/>
                <a:hueOff val="402493"/>
                <a:satOff val="-9802"/>
                <a:lumOff val="42896"/>
                <a:alphaOff val="0"/>
              </a:schemeClr>
            </a:fillRef>
            <a:effectRef idx="0">
              <a:schemeClr val="accent1">
                <a:shade val="50000"/>
                <a:hueOff val="402493"/>
                <a:satOff val="-9802"/>
                <a:lumOff val="42896"/>
                <a:alphaOff val="0"/>
              </a:schemeClr>
            </a:effectRef>
            <a:fontRef idx="minor">
              <a:schemeClr val="lt1"/>
            </a:fontRef>
          </p:style>
          <p:txBody>
            <a:bodyPr/>
            <a:lstStyle/>
            <a:p>
              <a:pPr lvl="0" algn="ctr" defTabSz="622300">
                <a:lnSpc>
                  <a:spcPct val="90000"/>
                </a:lnSpc>
                <a:spcBef>
                  <a:spcPct val="0"/>
                </a:spcBef>
                <a:spcAft>
                  <a:spcPct val="35000"/>
                </a:spcAft>
                <a:defRPr/>
              </a:pPr>
              <a:r>
                <a:rPr lang="en-GB" sz="1400" b="1">
                  <a:solidFill>
                    <a:schemeClr val="tx1"/>
                  </a:solidFill>
                  <a:ea typeface="Lato" panose="020F0502020204030203" pitchFamily="34" charset="0"/>
                  <a:cs typeface="Lato" panose="020F0502020204030203" pitchFamily="34" charset="0"/>
                </a:rPr>
                <a:t>Step 4 — Financing was used to rehabilitate infrastructure and professionalise operators </a:t>
              </a:r>
              <a:endParaRPr lang="en-US" sz="1400" b="1">
                <a:solidFill>
                  <a:schemeClr val="tx1"/>
                </a:solidFill>
                <a:ea typeface="Lato" panose="020F0502020204030203" pitchFamily="34" charset="0"/>
                <a:cs typeface="Lato" panose="020F0502020204030203" pitchFamily="34" charset="0"/>
              </a:endParaRPr>
            </a:p>
          </p:txBody>
        </p:sp>
        <p:sp>
          <p:nvSpPr>
            <p:cNvPr id="96" name="TextBox 95">
              <a:extLst>
                <a:ext uri="{FF2B5EF4-FFF2-40B4-BE49-F238E27FC236}">
                  <a16:creationId xmlns:a16="http://schemas.microsoft.com/office/drawing/2014/main" id="{DB77D3B9-A0B2-66E7-9A82-715F84504F03}"/>
                </a:ext>
              </a:extLst>
            </p:cNvPr>
            <p:cNvSpPr txBox="1"/>
            <p:nvPr/>
          </p:nvSpPr>
          <p:spPr>
            <a:xfrm>
              <a:off x="475027" y="3645229"/>
              <a:ext cx="2004639" cy="1754326"/>
            </a:xfrm>
            <a:prstGeom prst="rect">
              <a:avLst/>
            </a:prstGeom>
            <a:noFill/>
          </p:spPr>
          <p:txBody>
            <a:bodyPr wrap="square" rtlCol="0">
              <a:spAutoFit/>
            </a:bodyPr>
            <a:lstStyle/>
            <a:p>
              <a:pPr algn="ctr">
                <a:defRPr/>
              </a:pPr>
              <a:r>
                <a:rPr lang="en-GB" altLang="en-US" sz="1200" dirty="0">
                  <a:ea typeface="Calibri" panose="020F0502020204030204" pitchFamily="34" charset="0"/>
                  <a:cs typeface="Times New Roman" panose="02020603050405020304" pitchFamily="18" charset="0"/>
                </a:rPr>
                <a:t>Thirty-five district staff and WASAC engineers were trained in </a:t>
              </a:r>
              <a:r>
                <a:rPr lang="en-GB" altLang="en-US" sz="1200" b="1" dirty="0">
                  <a:ea typeface="Calibri" panose="020F0502020204030204" pitchFamily="34" charset="0"/>
                  <a:cs typeface="Times New Roman" panose="02020603050405020304" pitchFamily="18" charset="0"/>
                </a:rPr>
                <a:t>Full Life Cycle Costing,</a:t>
              </a:r>
              <a:r>
                <a:rPr lang="en-GB" altLang="en-US" sz="1200" dirty="0">
                  <a:ea typeface="Calibri" panose="020F0502020204030204" pitchFamily="34" charset="0"/>
                  <a:cs typeface="Times New Roman" panose="02020603050405020304" pitchFamily="18" charset="0"/>
                </a:rPr>
                <a:t> which allowed districts for the first time to identify the true long-term cost of water and sanitation services in their area.</a:t>
              </a:r>
              <a:endParaRPr kumimoji="0" lang="en-IN" sz="1200" b="0" i="0" u="none" strike="noStrike" kern="1200" cap="none" spc="0" normalizeH="0" baseline="0" noProof="0" dirty="0">
                <a:ln>
                  <a:noFill/>
                </a:ln>
                <a:solidFill>
                  <a:srgbClr val="2B2F71"/>
                </a:solidFill>
                <a:effectLst/>
                <a:uLnTx/>
                <a:uFillTx/>
                <a:ea typeface="Lato" panose="020F0502020204030203" pitchFamily="34" charset="0"/>
                <a:cs typeface="Lato" panose="020F0502020204030203" pitchFamily="34" charset="0"/>
              </a:endParaRPr>
            </a:p>
          </p:txBody>
        </p:sp>
        <p:sp>
          <p:nvSpPr>
            <p:cNvPr id="97" name="TextBox 96">
              <a:extLst>
                <a:ext uri="{FF2B5EF4-FFF2-40B4-BE49-F238E27FC236}">
                  <a16:creationId xmlns:a16="http://schemas.microsoft.com/office/drawing/2014/main" id="{064BAFAB-D131-DFD9-1D4C-AF39DA8E15BD}"/>
                </a:ext>
              </a:extLst>
            </p:cNvPr>
            <p:cNvSpPr txBox="1"/>
            <p:nvPr/>
          </p:nvSpPr>
          <p:spPr>
            <a:xfrm>
              <a:off x="3093100" y="3369468"/>
              <a:ext cx="1423091" cy="307777"/>
            </a:xfrm>
            <a:prstGeom prst="rect">
              <a:avLst/>
            </a:prstGeom>
            <a:noFill/>
          </p:spPr>
          <p:txBody>
            <a:bodyPr wrap="square" rtlCol="0">
              <a:spAutoFit/>
            </a:bodyPr>
            <a:lstStyle/>
            <a:p>
              <a:pPr marL="182563" marR="0" lvl="0" indent="-1825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a:ln>
                  <a:noFill/>
                </a:ln>
                <a:solidFill>
                  <a:srgbClr val="2B2F71"/>
                </a:solidFill>
                <a:effectLst/>
                <a:uLnTx/>
                <a:uFillTx/>
                <a:ea typeface="Lato" panose="020F0502020204030203" pitchFamily="34" charset="0"/>
                <a:cs typeface="Lato" panose="020F0502020204030203" pitchFamily="34" charset="0"/>
              </a:endParaRPr>
            </a:p>
          </p:txBody>
        </p:sp>
        <p:grpSp>
          <p:nvGrpSpPr>
            <p:cNvPr id="98" name="Group 97">
              <a:extLst>
                <a:ext uri="{FF2B5EF4-FFF2-40B4-BE49-F238E27FC236}">
                  <a16:creationId xmlns:a16="http://schemas.microsoft.com/office/drawing/2014/main" id="{E8D2D98E-D208-7989-B84B-74428AC267A0}"/>
                </a:ext>
              </a:extLst>
            </p:cNvPr>
            <p:cNvGrpSpPr/>
            <p:nvPr/>
          </p:nvGrpSpPr>
          <p:grpSpPr>
            <a:xfrm>
              <a:off x="2455111" y="2932308"/>
              <a:ext cx="360953" cy="216680"/>
              <a:chOff x="5358611" y="242456"/>
              <a:chExt cx="453994" cy="531088"/>
            </a:xfrm>
            <a:solidFill>
              <a:srgbClr val="E9C887"/>
            </a:solidFill>
          </p:grpSpPr>
          <p:sp>
            <p:nvSpPr>
              <p:cNvPr id="120" name="Arrow: Right 119">
                <a:extLst>
                  <a:ext uri="{FF2B5EF4-FFF2-40B4-BE49-F238E27FC236}">
                    <a16:creationId xmlns:a16="http://schemas.microsoft.com/office/drawing/2014/main" id="{EC22F398-3F77-43BB-E075-04B76B7613F5}"/>
                  </a:ext>
                </a:extLst>
              </p:cNvPr>
              <p:cNvSpPr/>
              <p:nvPr/>
            </p:nvSpPr>
            <p:spPr>
              <a:xfrm>
                <a:off x="5358611" y="242456"/>
                <a:ext cx="453994" cy="531088"/>
              </a:xfrm>
              <a:prstGeom prst="rightArrow">
                <a:avLst>
                  <a:gd name="adj1" fmla="val 60000"/>
                  <a:gd name="adj2" fmla="val 50000"/>
                </a:avLst>
              </a:prstGeom>
              <a:grpFill/>
            </p:spPr>
            <p:style>
              <a:lnRef idx="0">
                <a:schemeClr val="accent1">
                  <a:shade val="90000"/>
                  <a:hueOff val="276951"/>
                  <a:satOff val="-5914"/>
                  <a:lumOff val="22073"/>
                  <a:alphaOff val="0"/>
                </a:schemeClr>
              </a:lnRef>
              <a:fillRef idx="1">
                <a:schemeClr val="accent1">
                  <a:shade val="90000"/>
                  <a:hueOff val="276951"/>
                  <a:satOff val="-5914"/>
                  <a:lumOff val="22073"/>
                  <a:alphaOff val="0"/>
                </a:schemeClr>
              </a:fillRef>
              <a:effectRef idx="0">
                <a:schemeClr val="accent1">
                  <a:shade val="90000"/>
                  <a:hueOff val="276951"/>
                  <a:satOff val="-5914"/>
                  <a:lumOff val="22073"/>
                  <a:alphaOff val="0"/>
                </a:schemeClr>
              </a:effectRef>
              <a:fontRef idx="minor">
                <a:schemeClr val="lt1"/>
              </a:fontRef>
            </p:style>
            <p:txBody>
              <a:bodyPr/>
              <a:lstStyle/>
              <a:p>
                <a:endParaRPr lang="en-IN" sz="1600"/>
              </a:p>
            </p:txBody>
          </p:sp>
          <p:sp>
            <p:nvSpPr>
              <p:cNvPr id="121" name="Arrow: Right 8">
                <a:extLst>
                  <a:ext uri="{FF2B5EF4-FFF2-40B4-BE49-F238E27FC236}">
                    <a16:creationId xmlns:a16="http://schemas.microsoft.com/office/drawing/2014/main" id="{87B9FF2A-8246-9045-8773-0942095025A3}"/>
                  </a:ext>
                </a:extLst>
              </p:cNvPr>
              <p:cNvSpPr txBox="1"/>
              <p:nvPr/>
            </p:nvSpPr>
            <p:spPr>
              <a:xfrm>
                <a:off x="5358611" y="348674"/>
                <a:ext cx="317796" cy="3186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endParaRPr kumimoji="0" lang="en-IN" sz="1600" b="1" i="0" u="none" strike="noStrike" kern="1200" cap="none" spc="0" normalizeH="0" baseline="0" noProof="0">
                  <a:ln>
                    <a:noFill/>
                  </a:ln>
                  <a:solidFill>
                    <a:prstClr val="white"/>
                  </a:solidFill>
                  <a:effectLst/>
                  <a:uLnTx/>
                  <a:uFillTx/>
                  <a:ea typeface="Lato" panose="020F0502020204030203" pitchFamily="34" charset="0"/>
                  <a:cs typeface="Lato" panose="020F0502020204030203" pitchFamily="34" charset="0"/>
                </a:endParaRPr>
              </a:p>
            </p:txBody>
          </p:sp>
        </p:grpSp>
        <p:grpSp>
          <p:nvGrpSpPr>
            <p:cNvPr id="99" name="Group 98">
              <a:extLst>
                <a:ext uri="{FF2B5EF4-FFF2-40B4-BE49-F238E27FC236}">
                  <a16:creationId xmlns:a16="http://schemas.microsoft.com/office/drawing/2014/main" id="{F881E08A-09B6-205A-71D6-4A84B760422A}"/>
                </a:ext>
              </a:extLst>
            </p:cNvPr>
            <p:cNvGrpSpPr/>
            <p:nvPr/>
          </p:nvGrpSpPr>
          <p:grpSpPr>
            <a:xfrm>
              <a:off x="7162471" y="2921010"/>
              <a:ext cx="360953" cy="216680"/>
              <a:chOff x="5358611" y="242456"/>
              <a:chExt cx="453994" cy="531088"/>
            </a:xfrm>
            <a:solidFill>
              <a:srgbClr val="E9C887"/>
            </a:solidFill>
          </p:grpSpPr>
          <p:sp>
            <p:nvSpPr>
              <p:cNvPr id="118" name="Arrow: Right 117">
                <a:extLst>
                  <a:ext uri="{FF2B5EF4-FFF2-40B4-BE49-F238E27FC236}">
                    <a16:creationId xmlns:a16="http://schemas.microsoft.com/office/drawing/2014/main" id="{215CDBCD-6C1B-3395-BF66-5E473D20D9FC}"/>
                  </a:ext>
                </a:extLst>
              </p:cNvPr>
              <p:cNvSpPr/>
              <p:nvPr/>
            </p:nvSpPr>
            <p:spPr>
              <a:xfrm>
                <a:off x="5358611" y="242456"/>
                <a:ext cx="453994" cy="531088"/>
              </a:xfrm>
              <a:prstGeom prst="rightArrow">
                <a:avLst>
                  <a:gd name="adj1" fmla="val 60000"/>
                  <a:gd name="adj2" fmla="val 50000"/>
                </a:avLst>
              </a:prstGeom>
              <a:grpFill/>
            </p:spPr>
            <p:style>
              <a:lnRef idx="0">
                <a:schemeClr val="accent1">
                  <a:shade val="90000"/>
                  <a:hueOff val="276951"/>
                  <a:satOff val="-5914"/>
                  <a:lumOff val="22073"/>
                  <a:alphaOff val="0"/>
                </a:schemeClr>
              </a:lnRef>
              <a:fillRef idx="1">
                <a:schemeClr val="accent1">
                  <a:shade val="90000"/>
                  <a:hueOff val="276951"/>
                  <a:satOff val="-5914"/>
                  <a:lumOff val="22073"/>
                  <a:alphaOff val="0"/>
                </a:schemeClr>
              </a:fillRef>
              <a:effectRef idx="0">
                <a:schemeClr val="accent1">
                  <a:shade val="90000"/>
                  <a:hueOff val="276951"/>
                  <a:satOff val="-5914"/>
                  <a:lumOff val="22073"/>
                  <a:alphaOff val="0"/>
                </a:schemeClr>
              </a:effectRef>
              <a:fontRef idx="minor">
                <a:schemeClr val="lt1"/>
              </a:fontRef>
            </p:style>
            <p:txBody>
              <a:bodyPr/>
              <a:lstStyle/>
              <a:p>
                <a:endParaRPr lang="en-IN" sz="1600"/>
              </a:p>
            </p:txBody>
          </p:sp>
          <p:sp>
            <p:nvSpPr>
              <p:cNvPr id="119" name="Arrow: Right 8">
                <a:extLst>
                  <a:ext uri="{FF2B5EF4-FFF2-40B4-BE49-F238E27FC236}">
                    <a16:creationId xmlns:a16="http://schemas.microsoft.com/office/drawing/2014/main" id="{C1780AFB-B954-4F08-C13B-5B7688439F5D}"/>
                  </a:ext>
                </a:extLst>
              </p:cNvPr>
              <p:cNvSpPr txBox="1"/>
              <p:nvPr/>
            </p:nvSpPr>
            <p:spPr>
              <a:xfrm>
                <a:off x="5358611" y="348674"/>
                <a:ext cx="317796" cy="3186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endParaRPr kumimoji="0" lang="en-IN" sz="1600" b="1" i="0" u="none" strike="noStrike" kern="1200" cap="none" spc="0" normalizeH="0" baseline="0" noProof="0">
                  <a:ln>
                    <a:noFill/>
                  </a:ln>
                  <a:solidFill>
                    <a:prstClr val="white"/>
                  </a:solidFill>
                  <a:effectLst/>
                  <a:uLnTx/>
                  <a:uFillTx/>
                  <a:ea typeface="Lato" panose="020F0502020204030203" pitchFamily="34" charset="0"/>
                  <a:cs typeface="Lato" panose="020F0502020204030203" pitchFamily="34" charset="0"/>
                </a:endParaRPr>
              </a:p>
            </p:txBody>
          </p:sp>
        </p:grpSp>
        <p:sp>
          <p:nvSpPr>
            <p:cNvPr id="102" name="Rectangle: Rounded Corners 101">
              <a:extLst>
                <a:ext uri="{FF2B5EF4-FFF2-40B4-BE49-F238E27FC236}">
                  <a16:creationId xmlns:a16="http://schemas.microsoft.com/office/drawing/2014/main" id="{2BF65E84-8F6C-5A8C-D8D4-4669D3DC96FE}"/>
                </a:ext>
              </a:extLst>
            </p:cNvPr>
            <p:cNvSpPr/>
            <p:nvPr/>
          </p:nvSpPr>
          <p:spPr>
            <a:xfrm>
              <a:off x="5232267" y="2282789"/>
              <a:ext cx="1832034" cy="1247152"/>
            </a:xfrm>
            <a:prstGeom prst="roundRect">
              <a:avLst>
                <a:gd name="adj" fmla="val 10000"/>
              </a:avLst>
            </a:prstGeom>
            <a:solidFill>
              <a:schemeClr val="tx2">
                <a:lumMod val="40000"/>
                <a:lumOff val="60000"/>
              </a:schemeClr>
            </a:solidFill>
            <a:ln>
              <a:noFill/>
            </a:ln>
          </p:spPr>
          <p:style>
            <a:lnRef idx="2">
              <a:schemeClr val="lt1">
                <a:hueOff val="0"/>
                <a:satOff val="0"/>
                <a:lumOff val="0"/>
                <a:alphaOff val="0"/>
              </a:schemeClr>
            </a:lnRef>
            <a:fillRef idx="1">
              <a:schemeClr val="accent1">
                <a:shade val="50000"/>
                <a:hueOff val="402493"/>
                <a:satOff val="-9802"/>
                <a:lumOff val="42896"/>
                <a:alphaOff val="0"/>
              </a:schemeClr>
            </a:fillRef>
            <a:effectRef idx="0">
              <a:schemeClr val="accent1">
                <a:shade val="50000"/>
                <a:hueOff val="402493"/>
                <a:satOff val="-9802"/>
                <a:lumOff val="42896"/>
                <a:alphaOff val="0"/>
              </a:schemeClr>
            </a:effectRef>
            <a:fontRef idx="minor">
              <a:schemeClr val="lt1"/>
            </a:fontRef>
          </p:style>
          <p:txBody>
            <a:bodyPr/>
            <a:lstStyle/>
            <a:p>
              <a:pPr lvl="0" algn="ctr" defTabSz="622300">
                <a:lnSpc>
                  <a:spcPct val="90000"/>
                </a:lnSpc>
                <a:spcBef>
                  <a:spcPct val="0"/>
                </a:spcBef>
                <a:spcAft>
                  <a:spcPct val="35000"/>
                </a:spcAft>
                <a:defRPr/>
              </a:pPr>
              <a:r>
                <a:rPr lang="en-GB" sz="1400" b="1">
                  <a:solidFill>
                    <a:schemeClr val="tx1"/>
                  </a:solidFill>
                  <a:ea typeface="Lato" panose="020F0502020204030203" pitchFamily="34" charset="0"/>
                  <a:cs typeface="Lato" panose="020F0502020204030203" pitchFamily="34" charset="0"/>
                </a:rPr>
                <a:t>Step 3 — District plans attracted new financing </a:t>
              </a:r>
              <a:endParaRPr lang="en-US" sz="1400" b="1">
                <a:solidFill>
                  <a:schemeClr val="tx1"/>
                </a:solidFill>
                <a:ea typeface="Lato" panose="020F0502020204030203" pitchFamily="34" charset="0"/>
                <a:cs typeface="Lato" panose="020F0502020204030203" pitchFamily="34" charset="0"/>
              </a:endParaRPr>
            </a:p>
          </p:txBody>
        </p:sp>
        <p:sp>
          <p:nvSpPr>
            <p:cNvPr id="104" name="TextBox 103">
              <a:extLst>
                <a:ext uri="{FF2B5EF4-FFF2-40B4-BE49-F238E27FC236}">
                  <a16:creationId xmlns:a16="http://schemas.microsoft.com/office/drawing/2014/main" id="{AE7E82F3-BFF8-1D54-52BD-076A8EA86045}"/>
                </a:ext>
              </a:extLst>
            </p:cNvPr>
            <p:cNvSpPr txBox="1"/>
            <p:nvPr/>
          </p:nvSpPr>
          <p:spPr>
            <a:xfrm>
              <a:off x="5177611" y="3645229"/>
              <a:ext cx="2004639" cy="1754326"/>
            </a:xfrm>
            <a:prstGeom prst="rect">
              <a:avLst/>
            </a:prstGeom>
            <a:noFill/>
          </p:spPr>
          <p:txBody>
            <a:bodyPr wrap="square" rtlCol="0">
              <a:spAutoFit/>
            </a:bodyPr>
            <a:lstStyle/>
            <a:p>
              <a:pPr lvl="0" algn="ctr">
                <a:defRPr/>
              </a:pPr>
              <a:r>
                <a:rPr lang="en-GB" sz="1200" dirty="0"/>
                <a:t>Because districts could now articulate what they needed and what it would cost, </a:t>
              </a:r>
              <a:r>
                <a:rPr lang="en-GB" sz="1200" b="1" dirty="0"/>
                <a:t>external financiers responded</a:t>
              </a:r>
              <a:r>
                <a:rPr lang="en-GB" sz="1200" dirty="0"/>
                <a:t>. Total new funding mobilised reached USD 8.15 million, well above the target of USD 2.1 million.</a:t>
              </a:r>
              <a:endParaRPr kumimoji="0" lang="en-US" sz="1200" b="0" i="0" u="none" strike="noStrike" kern="1200" cap="none" spc="0" normalizeH="0" baseline="0" noProof="0" dirty="0">
                <a:ln>
                  <a:noFill/>
                </a:ln>
                <a:solidFill>
                  <a:srgbClr val="2B2F71"/>
                </a:solidFill>
                <a:effectLst/>
                <a:uLnTx/>
                <a:uFillTx/>
                <a:ea typeface="Lato" panose="020F0502020204030203" pitchFamily="34" charset="0"/>
                <a:cs typeface="Lato" panose="020F0502020204030203" pitchFamily="34" charset="0"/>
              </a:endParaRPr>
            </a:p>
          </p:txBody>
        </p:sp>
        <p:grpSp>
          <p:nvGrpSpPr>
            <p:cNvPr id="105" name="Group 104">
              <a:extLst>
                <a:ext uri="{FF2B5EF4-FFF2-40B4-BE49-F238E27FC236}">
                  <a16:creationId xmlns:a16="http://schemas.microsoft.com/office/drawing/2014/main" id="{3B60BC0A-4B55-F9F4-50BA-7814AD2FB82E}"/>
                </a:ext>
              </a:extLst>
            </p:cNvPr>
            <p:cNvGrpSpPr/>
            <p:nvPr/>
          </p:nvGrpSpPr>
          <p:grpSpPr>
            <a:xfrm>
              <a:off x="4789533" y="2939366"/>
              <a:ext cx="360953" cy="216680"/>
              <a:chOff x="5358611" y="242456"/>
              <a:chExt cx="453994" cy="531088"/>
            </a:xfrm>
            <a:solidFill>
              <a:srgbClr val="E9C887"/>
            </a:solidFill>
          </p:grpSpPr>
          <p:sp>
            <p:nvSpPr>
              <p:cNvPr id="116" name="Arrow: Right 115">
                <a:extLst>
                  <a:ext uri="{FF2B5EF4-FFF2-40B4-BE49-F238E27FC236}">
                    <a16:creationId xmlns:a16="http://schemas.microsoft.com/office/drawing/2014/main" id="{93222792-83AD-4BDB-9482-B43C04577107}"/>
                  </a:ext>
                </a:extLst>
              </p:cNvPr>
              <p:cNvSpPr/>
              <p:nvPr/>
            </p:nvSpPr>
            <p:spPr>
              <a:xfrm>
                <a:off x="5358611" y="242456"/>
                <a:ext cx="453994" cy="531088"/>
              </a:xfrm>
              <a:prstGeom prst="rightArrow">
                <a:avLst>
                  <a:gd name="adj1" fmla="val 60000"/>
                  <a:gd name="adj2" fmla="val 50000"/>
                </a:avLst>
              </a:prstGeom>
              <a:grpFill/>
            </p:spPr>
            <p:style>
              <a:lnRef idx="0">
                <a:schemeClr val="accent1">
                  <a:shade val="90000"/>
                  <a:hueOff val="276951"/>
                  <a:satOff val="-5914"/>
                  <a:lumOff val="22073"/>
                  <a:alphaOff val="0"/>
                </a:schemeClr>
              </a:lnRef>
              <a:fillRef idx="1">
                <a:schemeClr val="accent1">
                  <a:shade val="90000"/>
                  <a:hueOff val="276951"/>
                  <a:satOff val="-5914"/>
                  <a:lumOff val="22073"/>
                  <a:alphaOff val="0"/>
                </a:schemeClr>
              </a:fillRef>
              <a:effectRef idx="0">
                <a:schemeClr val="accent1">
                  <a:shade val="90000"/>
                  <a:hueOff val="276951"/>
                  <a:satOff val="-5914"/>
                  <a:lumOff val="22073"/>
                  <a:alphaOff val="0"/>
                </a:schemeClr>
              </a:effectRef>
              <a:fontRef idx="minor">
                <a:schemeClr val="lt1"/>
              </a:fontRef>
            </p:style>
            <p:txBody>
              <a:bodyPr/>
              <a:lstStyle/>
              <a:p>
                <a:endParaRPr lang="en-IN" sz="1600"/>
              </a:p>
            </p:txBody>
          </p:sp>
          <p:sp>
            <p:nvSpPr>
              <p:cNvPr id="117" name="Arrow: Right 8">
                <a:extLst>
                  <a:ext uri="{FF2B5EF4-FFF2-40B4-BE49-F238E27FC236}">
                    <a16:creationId xmlns:a16="http://schemas.microsoft.com/office/drawing/2014/main" id="{1CCA4EF2-DBE4-819D-E5C3-3E567A2B81E1}"/>
                  </a:ext>
                </a:extLst>
              </p:cNvPr>
              <p:cNvSpPr txBox="1"/>
              <p:nvPr/>
            </p:nvSpPr>
            <p:spPr>
              <a:xfrm>
                <a:off x="5358611" y="348674"/>
                <a:ext cx="317796" cy="3186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endParaRPr kumimoji="0" lang="en-IN" sz="1600" b="1" i="0" u="none" strike="noStrike" kern="1200" cap="none" spc="0" normalizeH="0" baseline="0" noProof="0">
                  <a:ln>
                    <a:noFill/>
                  </a:ln>
                  <a:solidFill>
                    <a:prstClr val="white"/>
                  </a:solidFill>
                  <a:effectLst/>
                  <a:uLnTx/>
                  <a:uFillTx/>
                  <a:ea typeface="Lato" panose="020F0502020204030203" pitchFamily="34" charset="0"/>
                  <a:cs typeface="Lato" panose="020F0502020204030203" pitchFamily="34" charset="0"/>
                </a:endParaRPr>
              </a:p>
            </p:txBody>
          </p:sp>
        </p:grpSp>
        <p:sp>
          <p:nvSpPr>
            <p:cNvPr id="109" name="Rectangle: Rounded Corners 108">
              <a:extLst>
                <a:ext uri="{FF2B5EF4-FFF2-40B4-BE49-F238E27FC236}">
                  <a16:creationId xmlns:a16="http://schemas.microsoft.com/office/drawing/2014/main" id="{8515D82D-1BA2-DCAF-75CC-AFB3B9818111}"/>
                </a:ext>
              </a:extLst>
            </p:cNvPr>
            <p:cNvSpPr/>
            <p:nvPr/>
          </p:nvSpPr>
          <p:spPr>
            <a:xfrm>
              <a:off x="9868367" y="2282789"/>
              <a:ext cx="1832034" cy="1247152"/>
            </a:xfrm>
            <a:prstGeom prst="roundRect">
              <a:avLst>
                <a:gd name="adj" fmla="val 10000"/>
              </a:avLst>
            </a:prstGeom>
            <a:solidFill>
              <a:schemeClr val="tx2">
                <a:lumMod val="40000"/>
                <a:lumOff val="60000"/>
              </a:schemeClr>
            </a:solidFill>
            <a:ln>
              <a:noFill/>
            </a:ln>
          </p:spPr>
          <p:style>
            <a:lnRef idx="2">
              <a:schemeClr val="lt1">
                <a:hueOff val="0"/>
                <a:satOff val="0"/>
                <a:lumOff val="0"/>
                <a:alphaOff val="0"/>
              </a:schemeClr>
            </a:lnRef>
            <a:fillRef idx="1">
              <a:schemeClr val="accent1">
                <a:shade val="50000"/>
                <a:hueOff val="402493"/>
                <a:satOff val="-9802"/>
                <a:lumOff val="42896"/>
                <a:alphaOff val="0"/>
              </a:schemeClr>
            </a:fillRef>
            <a:effectRef idx="0">
              <a:schemeClr val="accent1">
                <a:shade val="50000"/>
                <a:hueOff val="402493"/>
                <a:satOff val="-9802"/>
                <a:lumOff val="42896"/>
                <a:alphaOff val="0"/>
              </a:schemeClr>
            </a:effectRef>
            <a:fontRef idx="minor">
              <a:schemeClr val="lt1"/>
            </a:fontRef>
          </p:style>
          <p:txBody>
            <a:bodyPr/>
            <a:lstStyle/>
            <a:p>
              <a:pPr lvl="0" algn="ctr" defTabSz="622300">
                <a:lnSpc>
                  <a:spcPct val="90000"/>
                </a:lnSpc>
                <a:spcBef>
                  <a:spcPct val="0"/>
                </a:spcBef>
                <a:spcAft>
                  <a:spcPct val="35000"/>
                </a:spcAft>
                <a:defRPr/>
              </a:pPr>
              <a:r>
                <a:rPr lang="en-GB" sz="1400" b="1">
                  <a:solidFill>
                    <a:schemeClr val="tx1"/>
                  </a:solidFill>
                  <a:ea typeface="Lato" panose="020F0502020204030203" pitchFamily="34" charset="0"/>
                  <a:cs typeface="Lato" panose="020F0502020204030203" pitchFamily="34" charset="0"/>
                </a:rPr>
                <a:t>Step 5 — Households experienced tangible service improvements</a:t>
              </a:r>
              <a:endParaRPr lang="en-US" sz="1400" b="1">
                <a:solidFill>
                  <a:schemeClr val="tx1"/>
                </a:solidFill>
                <a:ea typeface="Lato" panose="020F0502020204030203" pitchFamily="34" charset="0"/>
                <a:cs typeface="Lato" panose="020F0502020204030203" pitchFamily="34" charset="0"/>
              </a:endParaRPr>
            </a:p>
          </p:txBody>
        </p:sp>
        <p:sp>
          <p:nvSpPr>
            <p:cNvPr id="111" name="TextBox 110">
              <a:extLst>
                <a:ext uri="{FF2B5EF4-FFF2-40B4-BE49-F238E27FC236}">
                  <a16:creationId xmlns:a16="http://schemas.microsoft.com/office/drawing/2014/main" id="{86428FF1-B03C-03A7-0E44-4C8603F82112}"/>
                </a:ext>
              </a:extLst>
            </p:cNvPr>
            <p:cNvSpPr txBox="1"/>
            <p:nvPr/>
          </p:nvSpPr>
          <p:spPr>
            <a:xfrm>
              <a:off x="9813711" y="3645229"/>
              <a:ext cx="2004639" cy="1754326"/>
            </a:xfrm>
            <a:prstGeom prst="rect">
              <a:avLst/>
            </a:prstGeom>
            <a:noFill/>
          </p:spPr>
          <p:txBody>
            <a:bodyPr wrap="square" rtlCol="0">
              <a:spAutoFit/>
            </a:bodyPr>
            <a:lstStyle/>
            <a:p>
              <a:pPr algn="ctr">
                <a:defRPr/>
              </a:pPr>
              <a:r>
                <a:rPr kumimoji="0" lang="en-GB" altLang="en-US" sz="1200"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The share of households using improved water sources rose from 75% to 99%. Non-revenue water fell from 63% to 39.3%. 143,329 people gained new access to basic water services — 119% of the target.</a:t>
              </a:r>
              <a:endParaRPr kumimoji="0" lang="en-US" sz="1200" b="0" i="0" u="none" strike="noStrike" kern="1200" cap="none" spc="0" normalizeH="0" baseline="0" noProof="0" dirty="0">
                <a:ln>
                  <a:noFill/>
                </a:ln>
                <a:solidFill>
                  <a:srgbClr val="2B2F71"/>
                </a:solidFill>
                <a:effectLst/>
                <a:uLnTx/>
                <a:uFillTx/>
                <a:ea typeface="Lato" panose="020F0502020204030203" pitchFamily="34" charset="0"/>
                <a:cs typeface="Lato" panose="020F0502020204030203" pitchFamily="34" charset="0"/>
              </a:endParaRPr>
            </a:p>
          </p:txBody>
        </p:sp>
        <p:grpSp>
          <p:nvGrpSpPr>
            <p:cNvPr id="112" name="Group 111">
              <a:extLst>
                <a:ext uri="{FF2B5EF4-FFF2-40B4-BE49-F238E27FC236}">
                  <a16:creationId xmlns:a16="http://schemas.microsoft.com/office/drawing/2014/main" id="{EC030134-7E9C-0FC7-46B0-41401FB6D0A1}"/>
                </a:ext>
              </a:extLst>
            </p:cNvPr>
            <p:cNvGrpSpPr/>
            <p:nvPr/>
          </p:nvGrpSpPr>
          <p:grpSpPr>
            <a:xfrm>
              <a:off x="9425633" y="2939366"/>
              <a:ext cx="360953" cy="216680"/>
              <a:chOff x="5358611" y="242456"/>
              <a:chExt cx="453994" cy="531088"/>
            </a:xfrm>
            <a:solidFill>
              <a:srgbClr val="E9C887"/>
            </a:solidFill>
          </p:grpSpPr>
          <p:sp>
            <p:nvSpPr>
              <p:cNvPr id="114" name="Arrow: Right 113">
                <a:extLst>
                  <a:ext uri="{FF2B5EF4-FFF2-40B4-BE49-F238E27FC236}">
                    <a16:creationId xmlns:a16="http://schemas.microsoft.com/office/drawing/2014/main" id="{E8429136-DF64-2E87-420F-4BCA1518F8B7}"/>
                  </a:ext>
                </a:extLst>
              </p:cNvPr>
              <p:cNvSpPr/>
              <p:nvPr/>
            </p:nvSpPr>
            <p:spPr>
              <a:xfrm>
                <a:off x="5358611" y="242456"/>
                <a:ext cx="453994" cy="531088"/>
              </a:xfrm>
              <a:prstGeom prst="rightArrow">
                <a:avLst>
                  <a:gd name="adj1" fmla="val 60000"/>
                  <a:gd name="adj2" fmla="val 50000"/>
                </a:avLst>
              </a:prstGeom>
              <a:grpFill/>
            </p:spPr>
            <p:style>
              <a:lnRef idx="0">
                <a:schemeClr val="accent1">
                  <a:shade val="90000"/>
                  <a:hueOff val="276951"/>
                  <a:satOff val="-5914"/>
                  <a:lumOff val="22073"/>
                  <a:alphaOff val="0"/>
                </a:schemeClr>
              </a:lnRef>
              <a:fillRef idx="1">
                <a:schemeClr val="accent1">
                  <a:shade val="90000"/>
                  <a:hueOff val="276951"/>
                  <a:satOff val="-5914"/>
                  <a:lumOff val="22073"/>
                  <a:alphaOff val="0"/>
                </a:schemeClr>
              </a:fillRef>
              <a:effectRef idx="0">
                <a:schemeClr val="accent1">
                  <a:shade val="90000"/>
                  <a:hueOff val="276951"/>
                  <a:satOff val="-5914"/>
                  <a:lumOff val="22073"/>
                  <a:alphaOff val="0"/>
                </a:schemeClr>
              </a:effectRef>
              <a:fontRef idx="minor">
                <a:schemeClr val="lt1"/>
              </a:fontRef>
            </p:style>
            <p:txBody>
              <a:bodyPr/>
              <a:lstStyle/>
              <a:p>
                <a:endParaRPr lang="en-IN" sz="1600"/>
              </a:p>
            </p:txBody>
          </p:sp>
          <p:sp>
            <p:nvSpPr>
              <p:cNvPr id="115" name="Arrow: Right 8">
                <a:extLst>
                  <a:ext uri="{FF2B5EF4-FFF2-40B4-BE49-F238E27FC236}">
                    <a16:creationId xmlns:a16="http://schemas.microsoft.com/office/drawing/2014/main" id="{7AE17FE3-D5B1-09EF-C004-D11062E4E1F2}"/>
                  </a:ext>
                </a:extLst>
              </p:cNvPr>
              <p:cNvSpPr txBox="1"/>
              <p:nvPr/>
            </p:nvSpPr>
            <p:spPr>
              <a:xfrm>
                <a:off x="5358611" y="348674"/>
                <a:ext cx="317796" cy="3186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endParaRPr kumimoji="0" lang="en-IN" sz="1600" b="1" i="0" u="none" strike="noStrike" kern="1200" cap="none" spc="0" normalizeH="0" baseline="0" noProof="0">
                  <a:ln>
                    <a:noFill/>
                  </a:ln>
                  <a:solidFill>
                    <a:prstClr val="white"/>
                  </a:solidFill>
                  <a:effectLst/>
                  <a:uLnTx/>
                  <a:uFillTx/>
                  <a:ea typeface="Lato" panose="020F0502020204030203" pitchFamily="34" charset="0"/>
                  <a:cs typeface="Lato" panose="020F0502020204030203" pitchFamily="34" charset="0"/>
                </a:endParaRPr>
              </a:p>
            </p:txBody>
          </p:sp>
        </p:grpSp>
        <p:sp>
          <p:nvSpPr>
            <p:cNvPr id="123" name="TextBox 122">
              <a:extLst>
                <a:ext uri="{FF2B5EF4-FFF2-40B4-BE49-F238E27FC236}">
                  <a16:creationId xmlns:a16="http://schemas.microsoft.com/office/drawing/2014/main" id="{05D3CCD7-4A85-8237-E710-09514D99E925}"/>
                </a:ext>
              </a:extLst>
            </p:cNvPr>
            <p:cNvSpPr txBox="1"/>
            <p:nvPr/>
          </p:nvSpPr>
          <p:spPr>
            <a:xfrm>
              <a:off x="2769144" y="3684576"/>
              <a:ext cx="2004639" cy="1938992"/>
            </a:xfrm>
            <a:prstGeom prst="rect">
              <a:avLst/>
            </a:prstGeom>
            <a:noFill/>
          </p:spPr>
          <p:txBody>
            <a:bodyPr wrap="square" rtlCol="0">
              <a:spAutoFit/>
            </a:bodyPr>
            <a:lstStyle/>
            <a:p>
              <a:pPr algn="ctr">
                <a:defRPr/>
              </a:pPr>
              <a:r>
                <a:rPr lang="en-GB" altLang="en-US" sz="1200" dirty="0">
                  <a:ea typeface="Calibri" panose="020F0502020204030204" pitchFamily="34" charset="0"/>
                  <a:cs typeface="Times New Roman" panose="02020603050405020304" pitchFamily="18" charset="0"/>
                </a:rPr>
                <a:t>All ten districts prepared </a:t>
              </a:r>
              <a:r>
                <a:rPr lang="en-GB" altLang="en-US" sz="1200" b="1" dirty="0">
                  <a:ea typeface="Calibri" panose="020F0502020204030204" pitchFamily="34" charset="0"/>
                  <a:cs typeface="Times New Roman" panose="02020603050405020304" pitchFamily="18" charset="0"/>
                </a:rPr>
                <a:t>multi-year WASH investment plans </a:t>
              </a:r>
              <a:r>
                <a:rPr lang="en-GB" altLang="en-US" sz="1200" dirty="0">
                  <a:ea typeface="Calibri" panose="020F0502020204030204" pitchFamily="34" charset="0"/>
                  <a:cs typeface="Times New Roman" panose="02020603050405020304" pitchFamily="18" charset="0"/>
                </a:rPr>
                <a:t>with detailed engineering designs. These plans were </a:t>
              </a:r>
              <a:r>
                <a:rPr lang="en-GB" altLang="en-US" sz="1200" b="1" dirty="0">
                  <a:ea typeface="Calibri" panose="020F0502020204030204" pitchFamily="34" charset="0"/>
                  <a:cs typeface="Times New Roman" panose="02020603050405020304" pitchFamily="18" charset="0"/>
                </a:rPr>
                <a:t>validated by the Ministry of Infrastructure </a:t>
              </a:r>
              <a:r>
                <a:rPr lang="en-GB" altLang="en-US" sz="1200" dirty="0">
                  <a:ea typeface="Calibri" panose="020F0502020204030204" pitchFamily="34" charset="0"/>
                  <a:cs typeface="Times New Roman" panose="02020603050405020304" pitchFamily="18" charset="0"/>
                </a:rPr>
                <a:t>and are now the official basis for future WASH investment in these districts.</a:t>
              </a:r>
              <a:endParaRPr kumimoji="0" lang="en-IN" sz="1200" b="0" i="0" u="none" strike="noStrike" kern="1200" cap="none" spc="0" normalizeH="0" baseline="0" noProof="0" dirty="0">
                <a:ln>
                  <a:noFill/>
                </a:ln>
                <a:solidFill>
                  <a:srgbClr val="2B2F71"/>
                </a:solidFill>
                <a:effectLst/>
                <a:uLnTx/>
                <a:uFillTx/>
                <a:ea typeface="Lato" panose="020F0502020204030203" pitchFamily="34" charset="0"/>
                <a:cs typeface="Lato" panose="020F0502020204030203" pitchFamily="34" charset="0"/>
              </a:endParaRPr>
            </a:p>
          </p:txBody>
        </p:sp>
        <p:sp>
          <p:nvSpPr>
            <p:cNvPr id="125" name="TextBox 124">
              <a:extLst>
                <a:ext uri="{FF2B5EF4-FFF2-40B4-BE49-F238E27FC236}">
                  <a16:creationId xmlns:a16="http://schemas.microsoft.com/office/drawing/2014/main" id="{29111666-7EB2-5339-2A9F-7A6CA6D7F35E}"/>
                </a:ext>
              </a:extLst>
            </p:cNvPr>
            <p:cNvSpPr txBox="1"/>
            <p:nvPr/>
          </p:nvSpPr>
          <p:spPr>
            <a:xfrm>
              <a:off x="7434241" y="3615909"/>
              <a:ext cx="2004639" cy="1938992"/>
            </a:xfrm>
            <a:prstGeom prst="rect">
              <a:avLst/>
            </a:prstGeom>
            <a:noFill/>
          </p:spPr>
          <p:txBody>
            <a:bodyPr wrap="square" rtlCol="0">
              <a:spAutoFit/>
            </a:bodyPr>
            <a:lstStyle/>
            <a:p>
              <a:pPr lvl="0" algn="ctr">
                <a:defRPr/>
              </a:pPr>
              <a:r>
                <a:rPr lang="en-GB" sz="1200" b="1" dirty="0"/>
                <a:t>33 water supply systems were rehabilitated</a:t>
              </a:r>
              <a:r>
                <a:rPr lang="en-GB" sz="1200" dirty="0"/>
                <a:t>, thirty-nine leaking reservoirs were repaired, and twelve private operators received sustained business and technical training. WASAC branches were strengthened at the same time.</a:t>
              </a:r>
              <a:endParaRPr kumimoji="0" lang="en-US" sz="1200" b="0" i="0" u="none" strike="noStrike" kern="1200" cap="none" spc="0" normalizeH="0" baseline="0" noProof="0" dirty="0">
                <a:ln>
                  <a:noFill/>
                </a:ln>
                <a:solidFill>
                  <a:srgbClr val="2B2F71"/>
                </a:solidFill>
                <a:effectLst/>
                <a:uLnTx/>
                <a:uFillTx/>
                <a:ea typeface="Lato" panose="020F0502020204030203" pitchFamily="34" charset="0"/>
                <a:cs typeface="Lato" panose="020F0502020204030203" pitchFamily="34" charset="0"/>
              </a:endParaRPr>
            </a:p>
          </p:txBody>
        </p:sp>
      </p:grpSp>
      <p:sp>
        <p:nvSpPr>
          <p:cNvPr id="129" name="TextBox 128">
            <a:extLst>
              <a:ext uri="{FF2B5EF4-FFF2-40B4-BE49-F238E27FC236}">
                <a16:creationId xmlns:a16="http://schemas.microsoft.com/office/drawing/2014/main" id="{3FAE6FC0-24B5-9532-D44A-5B0951D90D56}"/>
              </a:ext>
            </a:extLst>
          </p:cNvPr>
          <p:cNvSpPr txBox="1"/>
          <p:nvPr/>
        </p:nvSpPr>
        <p:spPr>
          <a:xfrm>
            <a:off x="365760" y="1143000"/>
            <a:ext cx="11483029" cy="830997"/>
          </a:xfrm>
          <a:prstGeom prst="rect">
            <a:avLst/>
          </a:prstGeom>
          <a:noFill/>
        </p:spPr>
        <p:txBody>
          <a:bodyPr wrap="square">
            <a:spAutoFit/>
          </a:bodyPr>
          <a:lstStyle/>
          <a:p>
            <a:pPr algn="just"/>
            <a:r>
              <a:rPr lang="en-GB" sz="1600">
                <a:effectLst/>
                <a:ea typeface="Aptos" panose="020B0004020202020204" pitchFamily="34" charset="0"/>
                <a:cs typeface="Vrinda" panose="020B0502040204020203" pitchFamily="34" charset="0"/>
              </a:rPr>
              <a:t>The evaluation traced a clear causal chain from the project's governance investments under SO1 to the water service improvements delivered under SO2. Each step in the chain was tested against project monitoring data and stakeholder interviews.</a:t>
            </a:r>
            <a:endParaRPr lang="en-GB" sz="1600"/>
          </a:p>
        </p:txBody>
      </p:sp>
    </p:spTree>
    <p:extLst>
      <p:ext uri="{BB962C8B-B14F-4D97-AF65-F5344CB8AC3E}">
        <p14:creationId xmlns:p14="http://schemas.microsoft.com/office/powerpoint/2010/main" val="2141377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F85136-213F-05EB-CDE9-461158CD578F}"/>
            </a:ext>
          </a:extLst>
        </p:cNvPr>
        <p:cNvGrpSpPr/>
        <p:nvPr/>
      </p:nvGrpSpPr>
      <p:grpSpPr>
        <a:xfrm>
          <a:off x="0" y="0"/>
          <a:ext cx="0" cy="0"/>
          <a:chOff x="0" y="0"/>
          <a:chExt cx="0" cy="0"/>
        </a:xfrm>
      </p:grpSpPr>
      <p:sp>
        <p:nvSpPr>
          <p:cNvPr id="53" name="Rectangle 53">
            <a:extLst>
              <a:ext uri="{FF2B5EF4-FFF2-40B4-BE49-F238E27FC236}">
                <a16:creationId xmlns:a16="http://schemas.microsoft.com/office/drawing/2014/main" id="{7F674C43-0441-D591-F813-BA413E3B632B}"/>
              </a:ext>
            </a:extLst>
          </p:cNvPr>
          <p:cNvSpPr>
            <a:spLocks noChangeArrowheads="1"/>
          </p:cNvSpPr>
          <p:nvPr/>
        </p:nvSpPr>
        <p:spPr bwMode="auto">
          <a:xfrm>
            <a:off x="0" y="0"/>
            <a:ext cx="12192000" cy="553998"/>
          </a:xfrm>
          <a:prstGeom prst="rect">
            <a:avLst/>
          </a:prstGeom>
          <a:solidFill>
            <a:srgbClr val="2B2F71"/>
          </a:solidFill>
          <a:ln w="9525">
            <a:noFill/>
            <a:miter lim="800000"/>
            <a:headEnd/>
            <a:tailEnd/>
          </a:ln>
        </p:spPr>
        <p:txBody>
          <a:bodyPr vert="horz" wrap="square" lIns="0" tIns="0" rIns="0" bIns="0" numCol="1" anchor="t" anchorCtr="0" compatLnSpc="1">
            <a:prstTxWarp prst="textNoShape">
              <a:avLst/>
            </a:prstTxWarp>
            <a:spAutoFit/>
          </a:bodyPr>
          <a:lstStyle/>
          <a:p>
            <a:pPr lvl="0" algn="ctr" fontAlgn="base">
              <a:spcBef>
                <a:spcPct val="0"/>
              </a:spcBef>
              <a:spcAft>
                <a:spcPct val="0"/>
              </a:spcAft>
            </a:pPr>
            <a:r>
              <a:rPr kumimoji="0" lang="en-US" sz="3600" b="1" i="0" u="none" strike="noStrike" cap="none" normalizeH="0" baseline="0">
                <a:ln>
                  <a:noFill/>
                </a:ln>
                <a:solidFill>
                  <a:schemeClr val="bg1"/>
                </a:solidFill>
                <a:effectLst/>
                <a:ea typeface="Open Sans" panose="020B0606030504020204" pitchFamily="34" charset="0"/>
                <a:cs typeface="Open Sans" panose="020B0606030504020204" pitchFamily="34" charset="0"/>
              </a:rPr>
              <a:t>SO3 Key Findings</a:t>
            </a:r>
            <a:r>
              <a:rPr lang="en-US" sz="3600" b="1">
                <a:solidFill>
                  <a:schemeClr val="bg1"/>
                </a:solidFill>
                <a:ea typeface="Open Sans" panose="020B0606030504020204" pitchFamily="34" charset="0"/>
                <a:cs typeface="Open Sans" panose="020B0606030504020204" pitchFamily="34" charset="0"/>
              </a:rPr>
              <a:t>:</a:t>
            </a:r>
            <a:r>
              <a:rPr kumimoji="0" lang="en-US" sz="3600" b="1" i="0" u="none" strike="noStrike" cap="none" normalizeH="0" baseline="0">
                <a:ln>
                  <a:noFill/>
                </a:ln>
                <a:solidFill>
                  <a:schemeClr val="bg1"/>
                </a:solidFill>
                <a:effectLst/>
                <a:ea typeface="Open Sans" panose="020B0606030504020204" pitchFamily="34" charset="0"/>
                <a:cs typeface="Open Sans" panose="020B0606030504020204" pitchFamily="34" charset="0"/>
              </a:rPr>
              <a:t> </a:t>
            </a:r>
            <a:r>
              <a:rPr kumimoji="0" lang="en-GB" sz="2000" b="1" i="0" u="none" strike="noStrike" cap="none" normalizeH="0" baseline="0">
                <a:ln>
                  <a:noFill/>
                </a:ln>
                <a:solidFill>
                  <a:schemeClr val="bg1"/>
                </a:solidFill>
                <a:effectLst/>
                <a:ea typeface="Open Sans" panose="020B0606030504020204" pitchFamily="34" charset="0"/>
                <a:cs typeface="Open Sans" panose="020B0606030504020204" pitchFamily="34" charset="0"/>
              </a:rPr>
              <a:t>Sanitation Market and Household Investment</a:t>
            </a:r>
            <a:r>
              <a:rPr kumimoji="0" lang="en-US" sz="2000" b="1" i="0" u="none" strike="noStrike" cap="none" normalizeH="0" baseline="0">
                <a:ln>
                  <a:noFill/>
                </a:ln>
                <a:solidFill>
                  <a:schemeClr val="bg1"/>
                </a:solidFill>
                <a:effectLst/>
                <a:ea typeface="Open Sans" panose="020B0606030504020204" pitchFamily="34" charset="0"/>
                <a:cs typeface="Open Sans" panose="020B0606030504020204" pitchFamily="34" charset="0"/>
              </a:rPr>
              <a:t> </a:t>
            </a:r>
            <a:endParaRPr kumimoji="0" lang="en-US" sz="3600" b="1" i="0" u="none" strike="noStrike" cap="none" normalizeH="0" baseline="0">
              <a:ln>
                <a:noFill/>
              </a:ln>
              <a:solidFill>
                <a:schemeClr val="bg1"/>
              </a:solidFill>
              <a:effectLst/>
              <a:ea typeface="Open Sans" panose="020B0606030504020204" pitchFamily="34" charset="0"/>
              <a:cs typeface="Open Sans" panose="020B0606030504020204" pitchFamily="34" charset="0"/>
            </a:endParaRPr>
          </a:p>
        </p:txBody>
      </p:sp>
      <p:sp>
        <p:nvSpPr>
          <p:cNvPr id="9" name="Rounded Rectangle 6">
            <a:extLst>
              <a:ext uri="{FF2B5EF4-FFF2-40B4-BE49-F238E27FC236}">
                <a16:creationId xmlns:a16="http://schemas.microsoft.com/office/drawing/2014/main" id="{53AD4292-C55B-5F26-B49C-8ABB1DA469E5}"/>
              </a:ext>
            </a:extLst>
          </p:cNvPr>
          <p:cNvSpPr/>
          <p:nvPr/>
        </p:nvSpPr>
        <p:spPr>
          <a:xfrm>
            <a:off x="392330" y="879717"/>
            <a:ext cx="2788920" cy="1485075"/>
          </a:xfrm>
          <a:prstGeom prst="roundRect">
            <a:avLst/>
          </a:prstGeom>
          <a:solidFill>
            <a:schemeClr val="tx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p>
        </p:txBody>
      </p:sp>
      <p:sp>
        <p:nvSpPr>
          <p:cNvPr id="11" name="TextBox 10">
            <a:extLst>
              <a:ext uri="{FF2B5EF4-FFF2-40B4-BE49-F238E27FC236}">
                <a16:creationId xmlns:a16="http://schemas.microsoft.com/office/drawing/2014/main" id="{F0F43607-FE80-BBDC-B958-BF4B20CBE985}"/>
              </a:ext>
            </a:extLst>
          </p:cNvPr>
          <p:cNvSpPr txBox="1"/>
          <p:nvPr/>
        </p:nvSpPr>
        <p:spPr>
          <a:xfrm>
            <a:off x="392330" y="907781"/>
            <a:ext cx="2788920" cy="486287"/>
          </a:xfrm>
          <a:prstGeom prst="rect">
            <a:avLst/>
          </a:prstGeom>
          <a:noFill/>
        </p:spPr>
        <p:txBody>
          <a:bodyPr wrap="square" lIns="45720" tIns="27432" rIns="45720" bIns="27432" anchor="ctr">
            <a:spAutoFit/>
          </a:bodyPr>
          <a:lstStyle/>
          <a:p>
            <a:pPr algn="ctr"/>
            <a:r>
              <a:rPr lang="en-IN" sz="2800" b="1" i="0"/>
              <a:t>119,262</a:t>
            </a:r>
            <a:r>
              <a:rPr lang="en-IN" sz="2800" b="1" i="0" baseline="30000"/>
              <a:t>#</a:t>
            </a:r>
          </a:p>
        </p:txBody>
      </p:sp>
      <p:sp>
        <p:nvSpPr>
          <p:cNvPr id="13" name="TextBox 12">
            <a:extLst>
              <a:ext uri="{FF2B5EF4-FFF2-40B4-BE49-F238E27FC236}">
                <a16:creationId xmlns:a16="http://schemas.microsoft.com/office/drawing/2014/main" id="{3222D75D-6535-1DCD-9C03-E200B7325290}"/>
              </a:ext>
            </a:extLst>
          </p:cNvPr>
          <p:cNvSpPr txBox="1"/>
          <p:nvPr/>
        </p:nvSpPr>
        <p:spPr>
          <a:xfrm>
            <a:off x="483770" y="1425589"/>
            <a:ext cx="2606040" cy="701731"/>
          </a:xfrm>
          <a:prstGeom prst="rect">
            <a:avLst/>
          </a:prstGeom>
          <a:noFill/>
        </p:spPr>
        <p:txBody>
          <a:bodyPr wrap="square" lIns="45720" tIns="27432" rIns="45720" bIns="27432" anchor="ctr">
            <a:spAutoFit/>
          </a:bodyPr>
          <a:lstStyle/>
          <a:p>
            <a:pPr algn="ctr"/>
            <a:r>
              <a:rPr sz="1400" b="0" i="0">
                <a:solidFill>
                  <a:srgbClr val="FFFFFF"/>
                </a:solidFill>
              </a:rPr>
              <a:t>People gaining basic sanitation access </a:t>
            </a:r>
            <a:endParaRPr lang="en-IN" sz="1400" b="0" i="0">
              <a:solidFill>
                <a:srgbClr val="FFFFFF"/>
              </a:solidFill>
            </a:endParaRPr>
          </a:p>
          <a:p>
            <a:pPr algn="ctr"/>
            <a:r>
              <a:rPr sz="1400" b="0" i="0">
                <a:solidFill>
                  <a:srgbClr val="FFFFFF"/>
                </a:solidFill>
              </a:rPr>
              <a:t>(119% of 100,000 target)</a:t>
            </a:r>
          </a:p>
        </p:txBody>
      </p:sp>
      <p:sp>
        <p:nvSpPr>
          <p:cNvPr id="15" name="Rounded Rectangle 9">
            <a:extLst>
              <a:ext uri="{FF2B5EF4-FFF2-40B4-BE49-F238E27FC236}">
                <a16:creationId xmlns:a16="http://schemas.microsoft.com/office/drawing/2014/main" id="{CEBC6446-116E-BDB4-5CDB-BDBE4C1275DF}"/>
              </a:ext>
            </a:extLst>
          </p:cNvPr>
          <p:cNvSpPr/>
          <p:nvPr/>
        </p:nvSpPr>
        <p:spPr>
          <a:xfrm>
            <a:off x="3272690" y="879718"/>
            <a:ext cx="2788920" cy="1417320"/>
          </a:xfrm>
          <a:prstGeom prst="roundRect">
            <a:avLst/>
          </a:prstGeom>
          <a:solidFill>
            <a:schemeClr val="tx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p>
        </p:txBody>
      </p:sp>
      <p:sp>
        <p:nvSpPr>
          <p:cNvPr id="17" name="TextBox 16">
            <a:extLst>
              <a:ext uri="{FF2B5EF4-FFF2-40B4-BE49-F238E27FC236}">
                <a16:creationId xmlns:a16="http://schemas.microsoft.com/office/drawing/2014/main" id="{DC73A1E9-F7C4-A65A-4899-8921F6140D14}"/>
              </a:ext>
            </a:extLst>
          </p:cNvPr>
          <p:cNvSpPr txBox="1"/>
          <p:nvPr/>
        </p:nvSpPr>
        <p:spPr>
          <a:xfrm>
            <a:off x="3272690" y="907781"/>
            <a:ext cx="2788920" cy="486287"/>
          </a:xfrm>
          <a:prstGeom prst="rect">
            <a:avLst/>
          </a:prstGeom>
          <a:noFill/>
        </p:spPr>
        <p:txBody>
          <a:bodyPr wrap="square" lIns="45720" tIns="27432" rIns="45720" bIns="27432" anchor="ctr">
            <a:spAutoFit/>
          </a:bodyPr>
          <a:lstStyle/>
          <a:p>
            <a:pPr algn="ctr"/>
            <a:r>
              <a:rPr lang="en-IN" sz="2800" b="1" i="0"/>
              <a:t>245,519</a:t>
            </a:r>
            <a:r>
              <a:rPr lang="en-IN" sz="2800" b="1" i="0" baseline="30000"/>
              <a:t>#</a:t>
            </a:r>
          </a:p>
        </p:txBody>
      </p:sp>
      <p:sp>
        <p:nvSpPr>
          <p:cNvPr id="19" name="TextBox 18">
            <a:extLst>
              <a:ext uri="{FF2B5EF4-FFF2-40B4-BE49-F238E27FC236}">
                <a16:creationId xmlns:a16="http://schemas.microsoft.com/office/drawing/2014/main" id="{07ED0B3C-3613-2515-18B5-AB253AB8DFFA}"/>
              </a:ext>
            </a:extLst>
          </p:cNvPr>
          <p:cNvSpPr txBox="1"/>
          <p:nvPr/>
        </p:nvSpPr>
        <p:spPr>
          <a:xfrm>
            <a:off x="3272690" y="1317868"/>
            <a:ext cx="2788920" cy="917174"/>
          </a:xfrm>
          <a:prstGeom prst="rect">
            <a:avLst/>
          </a:prstGeom>
          <a:noFill/>
        </p:spPr>
        <p:txBody>
          <a:bodyPr wrap="square" lIns="45720" tIns="27432" rIns="45720" bIns="27432" anchor="ctr">
            <a:spAutoFit/>
          </a:bodyPr>
          <a:lstStyle/>
          <a:p>
            <a:pPr algn="ctr"/>
            <a:r>
              <a:rPr lang="en-US" sz="1400" dirty="0">
                <a:solidFill>
                  <a:srgbClr val="FFFFFF"/>
                </a:solidFill>
              </a:rPr>
              <a:t>N</a:t>
            </a:r>
            <a:r>
              <a:rPr lang="en-US" sz="1400" b="0" i="0" dirty="0">
                <a:solidFill>
                  <a:srgbClr val="FFFFFF"/>
                </a:solidFill>
              </a:rPr>
              <a:t>umber of people buying Products and services from the DSCs and or community sanitation showrooms</a:t>
            </a:r>
            <a:endParaRPr sz="1400" b="0" i="0" dirty="0">
              <a:solidFill>
                <a:srgbClr val="FFFFFF"/>
              </a:solidFill>
            </a:endParaRPr>
          </a:p>
        </p:txBody>
      </p:sp>
      <p:sp>
        <p:nvSpPr>
          <p:cNvPr id="21" name="Rounded Rectangle 12">
            <a:extLst>
              <a:ext uri="{FF2B5EF4-FFF2-40B4-BE49-F238E27FC236}">
                <a16:creationId xmlns:a16="http://schemas.microsoft.com/office/drawing/2014/main" id="{2441B8C1-565E-81AD-FC2C-E9F81CFFF32A}"/>
              </a:ext>
            </a:extLst>
          </p:cNvPr>
          <p:cNvSpPr/>
          <p:nvPr/>
        </p:nvSpPr>
        <p:spPr>
          <a:xfrm>
            <a:off x="6153050" y="879718"/>
            <a:ext cx="2788920" cy="1417320"/>
          </a:xfrm>
          <a:prstGeom prst="roundRect">
            <a:avLst/>
          </a:prstGeom>
          <a:solidFill>
            <a:schemeClr val="tx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p>
        </p:txBody>
      </p:sp>
      <p:sp>
        <p:nvSpPr>
          <p:cNvPr id="23" name="TextBox 22">
            <a:extLst>
              <a:ext uri="{FF2B5EF4-FFF2-40B4-BE49-F238E27FC236}">
                <a16:creationId xmlns:a16="http://schemas.microsoft.com/office/drawing/2014/main" id="{759E050A-BB76-F27A-273B-96663C7D7422}"/>
              </a:ext>
            </a:extLst>
          </p:cNvPr>
          <p:cNvSpPr txBox="1"/>
          <p:nvPr/>
        </p:nvSpPr>
        <p:spPr>
          <a:xfrm>
            <a:off x="6153050" y="907781"/>
            <a:ext cx="2788920" cy="486287"/>
          </a:xfrm>
          <a:prstGeom prst="rect">
            <a:avLst/>
          </a:prstGeom>
          <a:noFill/>
        </p:spPr>
        <p:txBody>
          <a:bodyPr wrap="square" lIns="45720" tIns="27432" rIns="45720" bIns="27432" anchor="ctr">
            <a:spAutoFit/>
          </a:bodyPr>
          <a:lstStyle/>
          <a:p>
            <a:pPr algn="ctr"/>
            <a:r>
              <a:rPr lang="en-IN" sz="2800" b="1" i="0"/>
              <a:t>78.5%*</a:t>
            </a:r>
          </a:p>
        </p:txBody>
      </p:sp>
      <p:sp>
        <p:nvSpPr>
          <p:cNvPr id="25" name="TextBox 24">
            <a:extLst>
              <a:ext uri="{FF2B5EF4-FFF2-40B4-BE49-F238E27FC236}">
                <a16:creationId xmlns:a16="http://schemas.microsoft.com/office/drawing/2014/main" id="{9C68518B-896F-F0C6-5FB2-F4633065F732}"/>
              </a:ext>
            </a:extLst>
          </p:cNvPr>
          <p:cNvSpPr txBox="1"/>
          <p:nvPr/>
        </p:nvSpPr>
        <p:spPr>
          <a:xfrm>
            <a:off x="6244490" y="1533311"/>
            <a:ext cx="2606040" cy="486287"/>
          </a:xfrm>
          <a:prstGeom prst="rect">
            <a:avLst/>
          </a:prstGeom>
          <a:noFill/>
        </p:spPr>
        <p:txBody>
          <a:bodyPr wrap="square" lIns="45720" tIns="27432" rIns="45720" bIns="27432" anchor="ctr">
            <a:spAutoFit/>
          </a:bodyPr>
          <a:lstStyle/>
          <a:p>
            <a:pPr algn="ctr"/>
            <a:r>
              <a:rPr sz="1400" b="0" i="0">
                <a:solidFill>
                  <a:srgbClr val="FFFFFF"/>
                </a:solidFill>
              </a:rPr>
              <a:t>HHs using improved-type toilet at endline</a:t>
            </a:r>
          </a:p>
        </p:txBody>
      </p:sp>
      <p:sp>
        <p:nvSpPr>
          <p:cNvPr id="27" name="Rounded Rectangle 15">
            <a:extLst>
              <a:ext uri="{FF2B5EF4-FFF2-40B4-BE49-F238E27FC236}">
                <a16:creationId xmlns:a16="http://schemas.microsoft.com/office/drawing/2014/main" id="{40581B32-E37B-0C67-14E1-4D1F496436D5}"/>
              </a:ext>
            </a:extLst>
          </p:cNvPr>
          <p:cNvSpPr/>
          <p:nvPr/>
        </p:nvSpPr>
        <p:spPr>
          <a:xfrm>
            <a:off x="9033410" y="879718"/>
            <a:ext cx="2788920" cy="1417320"/>
          </a:xfrm>
          <a:prstGeom prst="roundRect">
            <a:avLst/>
          </a:prstGeom>
          <a:solidFill>
            <a:schemeClr val="tx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p>
        </p:txBody>
      </p:sp>
      <p:sp>
        <p:nvSpPr>
          <p:cNvPr id="29" name="TextBox 28">
            <a:extLst>
              <a:ext uri="{FF2B5EF4-FFF2-40B4-BE49-F238E27FC236}">
                <a16:creationId xmlns:a16="http://schemas.microsoft.com/office/drawing/2014/main" id="{CAA20D04-3DD6-FFBE-89A4-BF183D6BF5A8}"/>
              </a:ext>
            </a:extLst>
          </p:cNvPr>
          <p:cNvSpPr txBox="1"/>
          <p:nvPr/>
        </p:nvSpPr>
        <p:spPr>
          <a:xfrm>
            <a:off x="9033410" y="907781"/>
            <a:ext cx="2788920" cy="486287"/>
          </a:xfrm>
          <a:prstGeom prst="rect">
            <a:avLst/>
          </a:prstGeom>
          <a:noFill/>
        </p:spPr>
        <p:txBody>
          <a:bodyPr wrap="square" lIns="45720" tIns="27432" rIns="45720" bIns="27432" anchor="ctr">
            <a:spAutoFit/>
          </a:bodyPr>
          <a:lstStyle/>
          <a:p>
            <a:pPr algn="ctr"/>
            <a:r>
              <a:rPr lang="en-IN" sz="2800" b="1" i="0"/>
              <a:t>15</a:t>
            </a:r>
            <a:r>
              <a:rPr lang="en-IN" sz="2800" b="1" i="0" baseline="30000"/>
              <a:t>#</a:t>
            </a:r>
          </a:p>
        </p:txBody>
      </p:sp>
      <p:sp>
        <p:nvSpPr>
          <p:cNvPr id="31" name="TextBox 30">
            <a:extLst>
              <a:ext uri="{FF2B5EF4-FFF2-40B4-BE49-F238E27FC236}">
                <a16:creationId xmlns:a16="http://schemas.microsoft.com/office/drawing/2014/main" id="{223C2A11-84B2-6AE3-4DF3-4E2C84C7C7F2}"/>
              </a:ext>
            </a:extLst>
          </p:cNvPr>
          <p:cNvSpPr txBox="1"/>
          <p:nvPr/>
        </p:nvSpPr>
        <p:spPr>
          <a:xfrm>
            <a:off x="9033410" y="1317868"/>
            <a:ext cx="2788920" cy="917174"/>
          </a:xfrm>
          <a:prstGeom prst="rect">
            <a:avLst/>
          </a:prstGeom>
          <a:noFill/>
        </p:spPr>
        <p:txBody>
          <a:bodyPr wrap="square" lIns="45720" tIns="27432" rIns="45720" bIns="27432" anchor="ctr">
            <a:spAutoFit/>
          </a:bodyPr>
          <a:lstStyle/>
          <a:p>
            <a:pPr algn="ctr"/>
            <a:r>
              <a:rPr sz="1400" b="0" i="0">
                <a:solidFill>
                  <a:srgbClr val="FFFFFF"/>
                </a:solidFill>
              </a:rPr>
              <a:t>Affordable sanitation product options available</a:t>
            </a:r>
            <a:r>
              <a:rPr lang="en-US" sz="1400" b="0" i="0">
                <a:solidFill>
                  <a:srgbClr val="FFFFFF"/>
                </a:solidFill>
              </a:rPr>
              <a:t> across the market </a:t>
            </a:r>
            <a:endParaRPr lang="en-IN" sz="1400" b="0" i="0">
              <a:solidFill>
                <a:srgbClr val="FFFFFF"/>
              </a:solidFill>
            </a:endParaRPr>
          </a:p>
          <a:p>
            <a:pPr algn="ctr"/>
            <a:r>
              <a:rPr sz="1400" b="0" i="0">
                <a:solidFill>
                  <a:srgbClr val="FFFFFF"/>
                </a:solidFill>
              </a:rPr>
              <a:t>(100% of target)</a:t>
            </a:r>
          </a:p>
        </p:txBody>
      </p:sp>
      <p:sp>
        <p:nvSpPr>
          <p:cNvPr id="33" name="TextBox 32">
            <a:extLst>
              <a:ext uri="{FF2B5EF4-FFF2-40B4-BE49-F238E27FC236}">
                <a16:creationId xmlns:a16="http://schemas.microsoft.com/office/drawing/2014/main" id="{B75EAA72-D23C-2604-D22E-E542DD5FAC1D}"/>
              </a:ext>
            </a:extLst>
          </p:cNvPr>
          <p:cNvSpPr txBox="1"/>
          <p:nvPr/>
        </p:nvSpPr>
        <p:spPr>
          <a:xfrm>
            <a:off x="392330" y="2960938"/>
            <a:ext cx="4502668" cy="301621"/>
          </a:xfrm>
          <a:prstGeom prst="rect">
            <a:avLst/>
          </a:prstGeom>
          <a:noFill/>
        </p:spPr>
        <p:txBody>
          <a:bodyPr wrap="square" lIns="45720" tIns="27432" rIns="45720" bIns="27432" anchor="t">
            <a:spAutoFit/>
          </a:bodyPr>
          <a:lstStyle/>
          <a:p>
            <a:pPr algn="ctr"/>
            <a:r>
              <a:rPr lang="en-US" sz="1600" b="1" i="0">
                <a:solidFill>
                  <a:schemeClr val="bg2"/>
                </a:solidFill>
              </a:rPr>
              <a:t>Demand Activation</a:t>
            </a:r>
          </a:p>
        </p:txBody>
      </p:sp>
      <p:sp>
        <p:nvSpPr>
          <p:cNvPr id="3" name="Gold Underline">
            <a:extLst>
              <a:ext uri="{FF2B5EF4-FFF2-40B4-BE49-F238E27FC236}">
                <a16:creationId xmlns:a16="http://schemas.microsoft.com/office/drawing/2014/main" id="{A33773B0-5089-9591-0E08-8199CDFE3B16}"/>
              </a:ext>
            </a:extLst>
          </p:cNvPr>
          <p:cNvSpPr/>
          <p:nvPr/>
        </p:nvSpPr>
        <p:spPr>
          <a:xfrm>
            <a:off x="0" y="553998"/>
            <a:ext cx="12192000" cy="36576"/>
          </a:xfrm>
          <a:prstGeom prst="rect">
            <a:avLst/>
          </a:prstGeom>
          <a:solidFill>
            <a:srgbClr val="D99E29"/>
          </a:solidFill>
          <a:ln>
            <a:noFill/>
          </a:ln>
          <a:extLst>
            <a:ext uri="{C183D7F6-B498-43B3-948B-1728B52AA6E4}">
              <adec:decorative xmlns:adec="http://schemas.microsoft.com/office/drawing/2017/decorative" xmlns="" val="1"/>
            </a:ext>
          </a:extLst>
        </p:spPr>
        <p:txBody>
          <a:bodyPr rtlCol="0"/>
          <a:lstStyle/>
          <a:p>
            <a:endParaRPr lang="en-US"/>
          </a:p>
        </p:txBody>
      </p:sp>
      <p:grpSp>
        <p:nvGrpSpPr>
          <p:cNvPr id="61" name="Group 60">
            <a:extLst>
              <a:ext uri="{FF2B5EF4-FFF2-40B4-BE49-F238E27FC236}">
                <a16:creationId xmlns:a16="http://schemas.microsoft.com/office/drawing/2014/main" id="{943046EB-2332-541C-F93D-BCC5E005AAB4}"/>
              </a:ext>
            </a:extLst>
          </p:cNvPr>
          <p:cNvGrpSpPr/>
          <p:nvPr/>
        </p:nvGrpSpPr>
        <p:grpSpPr>
          <a:xfrm>
            <a:off x="4987964" y="3397958"/>
            <a:ext cx="1812859" cy="1471037"/>
            <a:chOff x="-2687419" y="7717433"/>
            <a:chExt cx="1812859" cy="1741337"/>
          </a:xfrm>
        </p:grpSpPr>
        <p:sp>
          <p:nvSpPr>
            <p:cNvPr id="8" name="hdr1">
              <a:extLst>
                <a:ext uri="{FF2B5EF4-FFF2-40B4-BE49-F238E27FC236}">
                  <a16:creationId xmlns:a16="http://schemas.microsoft.com/office/drawing/2014/main" id="{6790F275-8F74-89D1-85BF-484F3D165F8A}"/>
                </a:ext>
              </a:extLst>
            </p:cNvPr>
            <p:cNvSpPr/>
            <p:nvPr/>
          </p:nvSpPr>
          <p:spPr>
            <a:xfrm>
              <a:off x="-2687419" y="7717433"/>
              <a:ext cx="1812859" cy="280441"/>
            </a:xfrm>
            <a:prstGeom prst="roundRect">
              <a:avLst>
                <a:gd name="adj" fmla="val 12000"/>
              </a:avLst>
            </a:prstGeom>
            <a:solidFill>
              <a:schemeClr val="accent6">
                <a:lumMod val="50000"/>
              </a:schemeClr>
            </a:solidFill>
            <a:ln>
              <a:noFill/>
            </a:ln>
          </p:spPr>
          <p:txBody>
            <a:bodyPr wrap="square" lIns="91440" rIns="91440" anchor="ctr">
              <a:noAutofit/>
            </a:bodyPr>
            <a:lstStyle/>
            <a:p>
              <a:pPr algn="ctr"/>
              <a:r>
                <a:rPr lang="en-US" sz="1200" b="1">
                  <a:solidFill>
                    <a:srgbClr val="FFFFFF"/>
                  </a:solidFill>
                  <a:latin typeface="Lato" panose="020F0502020204030203" pitchFamily="34" charset="0"/>
                  <a:ea typeface="Lato" panose="020F0502020204030203" pitchFamily="34" charset="0"/>
                  <a:cs typeface="Lato" panose="020F0502020204030203" pitchFamily="34" charset="0"/>
                </a:rPr>
                <a:t>Outlets established</a:t>
              </a:r>
            </a:p>
          </p:txBody>
        </p:sp>
        <p:sp>
          <p:nvSpPr>
            <p:cNvPr id="14" name="card1a">
              <a:extLst>
                <a:ext uri="{FF2B5EF4-FFF2-40B4-BE49-F238E27FC236}">
                  <a16:creationId xmlns:a16="http://schemas.microsoft.com/office/drawing/2014/main" id="{64413836-8B0F-4165-F673-2A592026E769}"/>
                </a:ext>
              </a:extLst>
            </p:cNvPr>
            <p:cNvSpPr/>
            <p:nvPr/>
          </p:nvSpPr>
          <p:spPr>
            <a:xfrm>
              <a:off x="-2687419" y="8060965"/>
              <a:ext cx="1812859" cy="665252"/>
            </a:xfrm>
            <a:prstGeom prst="roundRect">
              <a:avLst>
                <a:gd name="adj" fmla="val 6000"/>
              </a:avLst>
            </a:prstGeom>
            <a:solidFill>
              <a:schemeClr val="accent6">
                <a:lumMod val="90000"/>
              </a:schemeClr>
            </a:solidFill>
            <a:ln>
              <a:noFill/>
            </a:ln>
          </p:spPr>
          <p:txBody>
            <a:bodyPr wrap="square" lIns="137160" rIns="137160" anchor="ctr">
              <a:noAutofit/>
            </a:bodyPr>
            <a:lstStyle/>
            <a:p>
              <a:pPr algn="ctr"/>
              <a:r>
                <a:rPr lang="en-US" sz="1400" b="1">
                  <a:solidFill>
                    <a:schemeClr val="accent1"/>
                  </a:solidFill>
                  <a:latin typeface="Lato" panose="020F0502020204030203" pitchFamily="34" charset="0"/>
                  <a:ea typeface="Lato" panose="020F0502020204030203" pitchFamily="34" charset="0"/>
                  <a:cs typeface="Lato" panose="020F0502020204030203" pitchFamily="34" charset="0"/>
                </a:rPr>
                <a:t>10</a:t>
              </a:r>
              <a:r>
                <a:rPr lang="en-US" sz="1400" b="1" baseline="30000">
                  <a:solidFill>
                    <a:schemeClr val="accent1"/>
                  </a:solidFill>
                  <a:latin typeface="Lato" panose="020F0502020204030203" pitchFamily="34" charset="0"/>
                  <a:ea typeface="Lato" panose="020F0502020204030203" pitchFamily="34" charset="0"/>
                  <a:cs typeface="Lato" panose="020F0502020204030203" pitchFamily="34" charset="0"/>
                </a:rPr>
                <a:t>#</a:t>
              </a:r>
              <a:r>
                <a:rPr lang="en-US" b="1">
                  <a:solidFill>
                    <a:schemeClr val="accent1"/>
                  </a:solidFill>
                  <a:latin typeface="Lato" panose="020F0502020204030203" pitchFamily="34" charset="0"/>
                  <a:ea typeface="Lato" panose="020F0502020204030203" pitchFamily="34" charset="0"/>
                  <a:cs typeface="Lato" panose="020F0502020204030203" pitchFamily="34" charset="0"/>
                </a:rPr>
                <a:t> </a:t>
              </a:r>
              <a:r>
                <a:rPr lang="en-US" sz="1200">
                  <a:solidFill>
                    <a:srgbClr val="0E2841"/>
                  </a:solidFill>
                  <a:latin typeface="Lato" panose="020F0502020204030203" pitchFamily="34" charset="0"/>
                  <a:ea typeface="Lato" panose="020F0502020204030203" pitchFamily="34" charset="0"/>
                  <a:cs typeface="Lato" panose="020F0502020204030203" pitchFamily="34" charset="0"/>
                </a:rPr>
                <a:t>District Sanitation </a:t>
              </a:r>
              <a:r>
                <a:rPr lang="en-US" sz="1200" err="1">
                  <a:solidFill>
                    <a:srgbClr val="0E2841"/>
                  </a:solidFill>
                  <a:latin typeface="Lato" panose="020F0502020204030203" pitchFamily="34" charset="0"/>
                  <a:ea typeface="Lato" panose="020F0502020204030203" pitchFamily="34" charset="0"/>
                  <a:cs typeface="Lato" panose="020F0502020204030203" pitchFamily="34" charset="0"/>
                </a:rPr>
                <a:t>Centres</a:t>
              </a:r>
              <a:endParaRPr lang="en-US" sz="900">
                <a:solidFill>
                  <a:srgbClr val="0E2841"/>
                </a:solidFill>
                <a:latin typeface="Lato" panose="020F0502020204030203" pitchFamily="34" charset="0"/>
                <a:ea typeface="Lato" panose="020F0502020204030203" pitchFamily="34" charset="0"/>
                <a:cs typeface="Lato" panose="020F0502020204030203" pitchFamily="34" charset="0"/>
              </a:endParaRPr>
            </a:p>
          </p:txBody>
        </p:sp>
        <p:sp>
          <p:nvSpPr>
            <p:cNvPr id="16" name="card1b">
              <a:extLst>
                <a:ext uri="{FF2B5EF4-FFF2-40B4-BE49-F238E27FC236}">
                  <a16:creationId xmlns:a16="http://schemas.microsoft.com/office/drawing/2014/main" id="{9961E0F9-D065-7C92-A275-C3CC23C2AC9B}"/>
                </a:ext>
              </a:extLst>
            </p:cNvPr>
            <p:cNvSpPr/>
            <p:nvPr/>
          </p:nvSpPr>
          <p:spPr>
            <a:xfrm>
              <a:off x="-2687419" y="8793518"/>
              <a:ext cx="1812859" cy="665252"/>
            </a:xfrm>
            <a:prstGeom prst="roundRect">
              <a:avLst>
                <a:gd name="adj" fmla="val 6000"/>
              </a:avLst>
            </a:prstGeom>
            <a:solidFill>
              <a:schemeClr val="accent6">
                <a:lumMod val="90000"/>
              </a:schemeClr>
            </a:solidFill>
            <a:ln>
              <a:noFill/>
            </a:ln>
          </p:spPr>
          <p:txBody>
            <a:bodyPr wrap="square" lIns="137160" rIns="137160" anchor="ctr">
              <a:noAutofit/>
            </a:bodyPr>
            <a:lstStyle/>
            <a:p>
              <a:pPr algn="ctr"/>
              <a:r>
                <a:rPr lang="en-US" sz="1400" b="1" dirty="0">
                  <a:solidFill>
                    <a:schemeClr val="accent1"/>
                  </a:solidFill>
                  <a:latin typeface="Lato" panose="020F0502020204030203" pitchFamily="34" charset="0"/>
                  <a:ea typeface="Lato" panose="020F0502020204030203" pitchFamily="34" charset="0"/>
                  <a:cs typeface="Lato" panose="020F0502020204030203" pitchFamily="34" charset="0"/>
                </a:rPr>
                <a:t>127</a:t>
              </a:r>
              <a:r>
                <a:rPr lang="en-US" sz="1400" b="1" baseline="30000" dirty="0">
                  <a:solidFill>
                    <a:schemeClr val="accent1"/>
                  </a:solidFill>
                  <a:latin typeface="Lato" panose="020F0502020204030203" pitchFamily="34" charset="0"/>
                  <a:ea typeface="Lato" panose="020F0502020204030203" pitchFamily="34" charset="0"/>
                  <a:cs typeface="Lato" panose="020F0502020204030203" pitchFamily="34" charset="0"/>
                </a:rPr>
                <a:t>#</a:t>
              </a:r>
              <a:r>
                <a:rPr lang="en-US" sz="2000" b="1" dirty="0">
                  <a:solidFill>
                    <a:schemeClr val="accent1"/>
                  </a:solidFill>
                  <a:latin typeface="Lato" panose="020F0502020204030203" pitchFamily="34" charset="0"/>
                  <a:ea typeface="Lato" panose="020F0502020204030203" pitchFamily="34" charset="0"/>
                  <a:cs typeface="Lato" panose="020F0502020204030203" pitchFamily="34" charset="0"/>
                </a:rPr>
                <a:t> </a:t>
              </a:r>
              <a:r>
                <a:rPr lang="en-US" sz="1200" dirty="0">
                  <a:solidFill>
                    <a:srgbClr val="0E2841"/>
                  </a:solidFill>
                  <a:latin typeface="Lato" panose="020F0502020204030203" pitchFamily="34" charset="0"/>
                  <a:ea typeface="Lato" panose="020F0502020204030203" pitchFamily="34" charset="0"/>
                  <a:cs typeface="Lato" panose="020F0502020204030203" pitchFamily="34" charset="0"/>
                </a:rPr>
                <a:t>community sanitation showrooms</a:t>
              </a:r>
              <a:endParaRPr lang="en-US" sz="900" dirty="0">
                <a:solidFill>
                  <a:srgbClr val="0E2841"/>
                </a:solidFill>
                <a:latin typeface="Lato" panose="020F0502020204030203" pitchFamily="34" charset="0"/>
                <a:ea typeface="Lato" panose="020F0502020204030203" pitchFamily="34" charset="0"/>
                <a:cs typeface="Lato" panose="020F0502020204030203" pitchFamily="34" charset="0"/>
              </a:endParaRPr>
            </a:p>
          </p:txBody>
        </p:sp>
      </p:grpSp>
      <p:grpSp>
        <p:nvGrpSpPr>
          <p:cNvPr id="47" name="Group 46">
            <a:extLst>
              <a:ext uri="{FF2B5EF4-FFF2-40B4-BE49-F238E27FC236}">
                <a16:creationId xmlns:a16="http://schemas.microsoft.com/office/drawing/2014/main" id="{9DA30FCA-DF24-9E29-C2F2-BDE03AF2A5FF}"/>
              </a:ext>
            </a:extLst>
          </p:cNvPr>
          <p:cNvGrpSpPr/>
          <p:nvPr/>
        </p:nvGrpSpPr>
        <p:grpSpPr>
          <a:xfrm>
            <a:off x="5061518" y="5421140"/>
            <a:ext cx="3879080" cy="611225"/>
            <a:chOff x="-690628" y="7335744"/>
            <a:chExt cx="3505988" cy="719968"/>
          </a:xfrm>
        </p:grpSpPr>
        <p:sp>
          <p:nvSpPr>
            <p:cNvPr id="10" name="hdr2">
              <a:extLst>
                <a:ext uri="{FF2B5EF4-FFF2-40B4-BE49-F238E27FC236}">
                  <a16:creationId xmlns:a16="http://schemas.microsoft.com/office/drawing/2014/main" id="{718B8FE5-8732-FE1A-33DA-810C972F6D34}"/>
                </a:ext>
              </a:extLst>
            </p:cNvPr>
            <p:cNvSpPr/>
            <p:nvPr/>
          </p:nvSpPr>
          <p:spPr>
            <a:xfrm>
              <a:off x="-683057" y="7335744"/>
              <a:ext cx="1331742" cy="269979"/>
            </a:xfrm>
            <a:prstGeom prst="roundRect">
              <a:avLst>
                <a:gd name="adj" fmla="val 12000"/>
              </a:avLst>
            </a:prstGeom>
            <a:solidFill>
              <a:srgbClr val="156082"/>
            </a:solidFill>
            <a:ln>
              <a:noFill/>
            </a:ln>
          </p:spPr>
          <p:txBody>
            <a:bodyPr wrap="square" lIns="91440" rIns="91440" anchor="ctr">
              <a:noAutofit/>
            </a:bodyPr>
            <a:lstStyle/>
            <a:p>
              <a:pPr algn="ctr"/>
              <a:r>
                <a:rPr lang="en-US" sz="1200" b="1">
                  <a:solidFill>
                    <a:srgbClr val="FFFFFF"/>
                  </a:solidFill>
                  <a:latin typeface="Lato" panose="020F0502020204030203" pitchFamily="34" charset="0"/>
                  <a:ea typeface="Lato" panose="020F0502020204030203" pitchFamily="34" charset="0"/>
                  <a:cs typeface="Lato" panose="020F0502020204030203" pitchFamily="34" charset="0"/>
                </a:rPr>
                <a:t>People trained</a:t>
              </a:r>
            </a:p>
          </p:txBody>
        </p:sp>
        <p:sp>
          <p:nvSpPr>
            <p:cNvPr id="18" name="card2a">
              <a:extLst>
                <a:ext uri="{FF2B5EF4-FFF2-40B4-BE49-F238E27FC236}">
                  <a16:creationId xmlns:a16="http://schemas.microsoft.com/office/drawing/2014/main" id="{083E84E9-7BC5-60AF-EC7B-B87590B598BB}"/>
                </a:ext>
              </a:extLst>
            </p:cNvPr>
            <p:cNvSpPr/>
            <p:nvPr/>
          </p:nvSpPr>
          <p:spPr>
            <a:xfrm>
              <a:off x="-690628" y="7716474"/>
              <a:ext cx="1339312" cy="339238"/>
            </a:xfrm>
            <a:prstGeom prst="roundRect">
              <a:avLst>
                <a:gd name="adj" fmla="val 9000"/>
              </a:avLst>
            </a:prstGeom>
            <a:solidFill>
              <a:srgbClr val="E7F0F4"/>
            </a:solidFill>
            <a:ln>
              <a:noFill/>
            </a:ln>
          </p:spPr>
          <p:txBody>
            <a:bodyPr wrap="square" lIns="137160" rIns="137160" anchor="ctr">
              <a:noAutofit/>
            </a:bodyPr>
            <a:lstStyle/>
            <a:p>
              <a:pPr algn="l"/>
              <a:r>
                <a:rPr lang="en-US" sz="1600" b="1">
                  <a:solidFill>
                    <a:srgbClr val="156082"/>
                  </a:solidFill>
                  <a:latin typeface="Lato" panose="020F0502020204030203" pitchFamily="34" charset="0"/>
                  <a:ea typeface="Lato" panose="020F0502020204030203" pitchFamily="34" charset="0"/>
                  <a:cs typeface="Lato" panose="020F0502020204030203" pitchFamily="34" charset="0"/>
                </a:rPr>
                <a:t>704</a:t>
              </a:r>
              <a:r>
                <a:rPr lang="en-US" sz="1600" b="1" baseline="30000">
                  <a:solidFill>
                    <a:srgbClr val="156082"/>
                  </a:solidFill>
                  <a:latin typeface="Lato" panose="020F0502020204030203" pitchFamily="34" charset="0"/>
                  <a:ea typeface="Lato" panose="020F0502020204030203" pitchFamily="34" charset="0"/>
                  <a:cs typeface="Lato" panose="020F0502020204030203" pitchFamily="34" charset="0"/>
                </a:rPr>
                <a:t>#</a:t>
              </a:r>
              <a:r>
                <a:rPr lang="en-US" sz="1600" b="1">
                  <a:solidFill>
                    <a:srgbClr val="156082"/>
                  </a:solidFill>
                  <a:latin typeface="Lato" panose="020F0502020204030203" pitchFamily="34" charset="0"/>
                  <a:ea typeface="Lato" panose="020F0502020204030203" pitchFamily="34" charset="0"/>
                  <a:cs typeface="Lato" panose="020F0502020204030203" pitchFamily="34" charset="0"/>
                </a:rPr>
                <a:t> </a:t>
              </a:r>
              <a:r>
                <a:rPr lang="en-US" sz="1400">
                  <a:solidFill>
                    <a:srgbClr val="0E2841"/>
                  </a:solidFill>
                  <a:latin typeface="Lato" panose="020F0502020204030203" pitchFamily="34" charset="0"/>
                  <a:ea typeface="Lato" panose="020F0502020204030203" pitchFamily="34" charset="0"/>
                  <a:cs typeface="Lato" panose="020F0502020204030203" pitchFamily="34" charset="0"/>
                </a:rPr>
                <a:t>masons</a:t>
              </a:r>
              <a:endParaRPr lang="en-US" sz="1000">
                <a:solidFill>
                  <a:srgbClr val="0E2841"/>
                </a:solidFill>
                <a:latin typeface="Lato" panose="020F0502020204030203" pitchFamily="34" charset="0"/>
                <a:ea typeface="Lato" panose="020F0502020204030203" pitchFamily="34" charset="0"/>
                <a:cs typeface="Lato" panose="020F0502020204030203" pitchFamily="34" charset="0"/>
              </a:endParaRPr>
            </a:p>
          </p:txBody>
        </p:sp>
        <p:sp>
          <p:nvSpPr>
            <p:cNvPr id="20" name="card2b">
              <a:extLst>
                <a:ext uri="{FF2B5EF4-FFF2-40B4-BE49-F238E27FC236}">
                  <a16:creationId xmlns:a16="http://schemas.microsoft.com/office/drawing/2014/main" id="{46634A31-D604-9A79-ECB5-84A9C9E17DAE}"/>
                </a:ext>
              </a:extLst>
            </p:cNvPr>
            <p:cNvSpPr/>
            <p:nvPr/>
          </p:nvSpPr>
          <p:spPr>
            <a:xfrm>
              <a:off x="780044" y="7719148"/>
              <a:ext cx="2035316" cy="330333"/>
            </a:xfrm>
            <a:prstGeom prst="roundRect">
              <a:avLst>
                <a:gd name="adj" fmla="val 9000"/>
              </a:avLst>
            </a:prstGeom>
            <a:solidFill>
              <a:srgbClr val="E7F0F4"/>
            </a:solidFill>
            <a:ln>
              <a:noFill/>
            </a:ln>
          </p:spPr>
          <p:txBody>
            <a:bodyPr wrap="square" lIns="137160" rIns="137160" anchor="ctr">
              <a:noAutofit/>
            </a:bodyPr>
            <a:lstStyle/>
            <a:p>
              <a:pPr algn="l"/>
              <a:r>
                <a:rPr lang="en-US" sz="1600" b="1">
                  <a:solidFill>
                    <a:srgbClr val="156082"/>
                  </a:solidFill>
                  <a:latin typeface="Lato" panose="020F0502020204030203" pitchFamily="34" charset="0"/>
                  <a:ea typeface="Lato" panose="020F0502020204030203" pitchFamily="34" charset="0"/>
                  <a:cs typeface="Lato" panose="020F0502020204030203" pitchFamily="34" charset="0"/>
                </a:rPr>
                <a:t>336</a:t>
              </a:r>
              <a:r>
                <a:rPr lang="en-US" sz="1600" b="1" baseline="30000">
                  <a:solidFill>
                    <a:srgbClr val="156082"/>
                  </a:solidFill>
                  <a:latin typeface="Lato" panose="020F0502020204030203" pitchFamily="34" charset="0"/>
                  <a:ea typeface="Lato" panose="020F0502020204030203" pitchFamily="34" charset="0"/>
                  <a:cs typeface="Lato" panose="020F0502020204030203" pitchFamily="34" charset="0"/>
                </a:rPr>
                <a:t>#</a:t>
              </a:r>
              <a:r>
                <a:rPr lang="en-US" sz="1600" b="1">
                  <a:solidFill>
                    <a:srgbClr val="156082"/>
                  </a:solidFill>
                  <a:latin typeface="Lato" panose="020F0502020204030203" pitchFamily="34" charset="0"/>
                  <a:ea typeface="Lato" panose="020F0502020204030203" pitchFamily="34" charset="0"/>
                  <a:cs typeface="Lato" panose="020F0502020204030203" pitchFamily="34" charset="0"/>
                </a:rPr>
                <a:t> </a:t>
              </a:r>
              <a:r>
                <a:rPr lang="en-US" sz="1400">
                  <a:solidFill>
                    <a:srgbClr val="0E2841"/>
                  </a:solidFill>
                  <a:latin typeface="Lato" panose="020F0502020204030203" pitchFamily="34" charset="0"/>
                  <a:ea typeface="Lato" panose="020F0502020204030203" pitchFamily="34" charset="0"/>
                  <a:cs typeface="Lato" panose="020F0502020204030203" pitchFamily="34" charset="0"/>
                </a:rPr>
                <a:t>cell-level masons</a:t>
              </a:r>
              <a:endParaRPr lang="en-US" sz="1000">
                <a:solidFill>
                  <a:srgbClr val="0E2841"/>
                </a:solidFill>
                <a:latin typeface="Lato" panose="020F0502020204030203" pitchFamily="34" charset="0"/>
                <a:ea typeface="Lato" panose="020F0502020204030203" pitchFamily="34" charset="0"/>
                <a:cs typeface="Lato" panose="020F0502020204030203" pitchFamily="34" charset="0"/>
              </a:endParaRPr>
            </a:p>
          </p:txBody>
        </p:sp>
      </p:grpSp>
      <p:grpSp>
        <p:nvGrpSpPr>
          <p:cNvPr id="63" name="Group 62">
            <a:extLst>
              <a:ext uri="{FF2B5EF4-FFF2-40B4-BE49-F238E27FC236}">
                <a16:creationId xmlns:a16="http://schemas.microsoft.com/office/drawing/2014/main" id="{DA2E3083-27D7-03C7-042B-CC6408F8F85A}"/>
              </a:ext>
            </a:extLst>
          </p:cNvPr>
          <p:cNvGrpSpPr/>
          <p:nvPr/>
        </p:nvGrpSpPr>
        <p:grpSpPr>
          <a:xfrm>
            <a:off x="7053335" y="3397952"/>
            <a:ext cx="1812859" cy="1729287"/>
            <a:chOff x="1306161" y="7717434"/>
            <a:chExt cx="1812859" cy="1729287"/>
          </a:xfrm>
        </p:grpSpPr>
        <p:sp>
          <p:nvSpPr>
            <p:cNvPr id="12" name="hdr3">
              <a:extLst>
                <a:ext uri="{FF2B5EF4-FFF2-40B4-BE49-F238E27FC236}">
                  <a16:creationId xmlns:a16="http://schemas.microsoft.com/office/drawing/2014/main" id="{3956D59F-C4F6-A542-EEDE-F81289FD3B8A}"/>
                </a:ext>
              </a:extLst>
            </p:cNvPr>
            <p:cNvSpPr/>
            <p:nvPr/>
          </p:nvSpPr>
          <p:spPr>
            <a:xfrm>
              <a:off x="1306161" y="7717434"/>
              <a:ext cx="1812859" cy="280440"/>
            </a:xfrm>
            <a:prstGeom prst="roundRect">
              <a:avLst>
                <a:gd name="adj" fmla="val 12000"/>
              </a:avLst>
            </a:prstGeom>
            <a:solidFill>
              <a:srgbClr val="0E2841"/>
            </a:solidFill>
            <a:ln>
              <a:noFill/>
            </a:ln>
          </p:spPr>
          <p:txBody>
            <a:bodyPr wrap="square" lIns="91440" rIns="91440" anchor="ctr">
              <a:noAutofit/>
            </a:bodyPr>
            <a:lstStyle/>
            <a:p>
              <a:pPr algn="ctr"/>
              <a:r>
                <a:rPr lang="en-US" sz="1200" b="1">
                  <a:solidFill>
                    <a:srgbClr val="FFFFFF"/>
                  </a:solidFill>
                  <a:latin typeface="Lato" panose="020F0502020204030203" pitchFamily="34" charset="0"/>
                  <a:ea typeface="Lato" panose="020F0502020204030203" pitchFamily="34" charset="0"/>
                  <a:cs typeface="Lato" panose="020F0502020204030203" pitchFamily="34" charset="0"/>
                </a:rPr>
                <a:t>Products co-designed</a:t>
              </a:r>
            </a:p>
          </p:txBody>
        </p:sp>
        <p:sp>
          <p:nvSpPr>
            <p:cNvPr id="24" name="card3a">
              <a:extLst>
                <a:ext uri="{FF2B5EF4-FFF2-40B4-BE49-F238E27FC236}">
                  <a16:creationId xmlns:a16="http://schemas.microsoft.com/office/drawing/2014/main" id="{281A860A-F3EC-90D0-AEEE-794B7B550AAF}"/>
                </a:ext>
              </a:extLst>
            </p:cNvPr>
            <p:cNvSpPr/>
            <p:nvPr/>
          </p:nvSpPr>
          <p:spPr>
            <a:xfrm>
              <a:off x="1306161" y="8048916"/>
              <a:ext cx="1812859" cy="611665"/>
            </a:xfrm>
            <a:prstGeom prst="roundRect">
              <a:avLst>
                <a:gd name="adj" fmla="val 6000"/>
              </a:avLst>
            </a:prstGeom>
            <a:solidFill>
              <a:schemeClr val="tx1">
                <a:lumMod val="20000"/>
                <a:lumOff val="80000"/>
              </a:schemeClr>
            </a:solidFill>
            <a:ln>
              <a:noFill/>
            </a:ln>
          </p:spPr>
          <p:txBody>
            <a:bodyPr wrap="square" lIns="0" tIns="0" rIns="0" bIns="0" anchor="ctr">
              <a:noAutofit/>
            </a:bodyPr>
            <a:lstStyle/>
            <a:p>
              <a:pPr algn="ctr"/>
              <a:r>
                <a:rPr lang="en-US" sz="1600" b="1">
                  <a:solidFill>
                    <a:schemeClr val="tx1">
                      <a:lumMod val="60000"/>
                      <a:lumOff val="40000"/>
                    </a:schemeClr>
                  </a:solidFill>
                  <a:latin typeface="Lato" panose="020F0502020204030203" pitchFamily="34" charset="0"/>
                  <a:ea typeface="Lato" panose="020F0502020204030203" pitchFamily="34" charset="0"/>
                  <a:cs typeface="Lato" panose="020F0502020204030203" pitchFamily="34" charset="0"/>
                </a:rPr>
                <a:t>7</a:t>
              </a:r>
              <a:r>
                <a:rPr lang="en-US" sz="1600" b="1" baseline="30000">
                  <a:solidFill>
                    <a:schemeClr val="tx1">
                      <a:lumMod val="60000"/>
                      <a:lumOff val="40000"/>
                    </a:schemeClr>
                  </a:solidFill>
                  <a:latin typeface="Lato" panose="020F0502020204030203" pitchFamily="34" charset="0"/>
                  <a:ea typeface="Lato" panose="020F0502020204030203" pitchFamily="34" charset="0"/>
                  <a:cs typeface="Lato" panose="020F0502020204030203" pitchFamily="34" charset="0"/>
                </a:rPr>
                <a:t>#</a:t>
              </a:r>
              <a:r>
                <a:rPr lang="en-US" sz="1600" b="1">
                  <a:solidFill>
                    <a:schemeClr val="tx1">
                      <a:lumMod val="60000"/>
                      <a:lumOff val="40000"/>
                    </a:schemeClr>
                  </a:solidFill>
                  <a:latin typeface="Lato" panose="020F0502020204030203" pitchFamily="34" charset="0"/>
                  <a:ea typeface="Lato" panose="020F0502020204030203" pitchFamily="34" charset="0"/>
                  <a:cs typeface="Lato" panose="020F0502020204030203" pitchFamily="34" charset="0"/>
                </a:rPr>
                <a:t> </a:t>
              </a:r>
              <a:r>
                <a:rPr lang="en-US" sz="120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specific sanitation products co-designed with local communities</a:t>
              </a:r>
              <a:endParaRPr lang="en-US" sz="1000">
                <a:solidFill>
                  <a:schemeClr val="tx1">
                    <a:lumMod val="50000"/>
                  </a:schemeClr>
                </a:solidFill>
                <a:latin typeface="Lato" panose="020F0502020204030203" pitchFamily="34" charset="0"/>
                <a:ea typeface="Lato" panose="020F0502020204030203" pitchFamily="34" charset="0"/>
                <a:cs typeface="Lato" panose="020F0502020204030203" pitchFamily="34" charset="0"/>
              </a:endParaRPr>
            </a:p>
          </p:txBody>
        </p:sp>
        <p:sp>
          <p:nvSpPr>
            <p:cNvPr id="26" name="card3b">
              <a:extLst>
                <a:ext uri="{FF2B5EF4-FFF2-40B4-BE49-F238E27FC236}">
                  <a16:creationId xmlns:a16="http://schemas.microsoft.com/office/drawing/2014/main" id="{1B6EAACF-68BE-8742-E824-D635AB284DB2}"/>
                </a:ext>
              </a:extLst>
            </p:cNvPr>
            <p:cNvSpPr/>
            <p:nvPr/>
          </p:nvSpPr>
          <p:spPr>
            <a:xfrm>
              <a:off x="1306161" y="8709757"/>
              <a:ext cx="1812859" cy="736964"/>
            </a:xfrm>
            <a:prstGeom prst="roundRect">
              <a:avLst>
                <a:gd name="adj" fmla="val 6000"/>
              </a:avLst>
            </a:prstGeom>
            <a:solidFill>
              <a:schemeClr val="tx1">
                <a:lumMod val="20000"/>
                <a:lumOff val="80000"/>
              </a:schemeClr>
            </a:solidFill>
            <a:ln>
              <a:noFill/>
            </a:ln>
          </p:spPr>
          <p:txBody>
            <a:bodyPr wrap="square" lIns="0" rIns="0" anchor="ctr">
              <a:noAutofit/>
            </a:bodyPr>
            <a:lstStyle/>
            <a:p>
              <a:pPr algn="ctr"/>
              <a:r>
                <a:rPr lang="en-US" sz="1180" baseline="3000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a:t>
              </a:r>
              <a:r>
                <a:rPr lang="en-US" sz="1180">
                  <a:solidFill>
                    <a:schemeClr val="tx1">
                      <a:lumMod val="50000"/>
                    </a:schemeClr>
                  </a:solidFill>
                  <a:latin typeface="Lato" panose="020F0502020204030203" pitchFamily="34" charset="0"/>
                  <a:ea typeface="Lato" panose="020F0502020204030203" pitchFamily="34" charset="0"/>
                  <a:cs typeface="Lato" panose="020F0502020204030203" pitchFamily="34" charset="0"/>
                </a:rPr>
                <a:t>Wooden toilet seats co-designed specifically for the elderly and people with disabilities</a:t>
              </a:r>
            </a:p>
          </p:txBody>
        </p:sp>
      </p:grpSp>
      <p:grpSp>
        <p:nvGrpSpPr>
          <p:cNvPr id="60" name="Group 59">
            <a:extLst>
              <a:ext uri="{FF2B5EF4-FFF2-40B4-BE49-F238E27FC236}">
                <a16:creationId xmlns:a16="http://schemas.microsoft.com/office/drawing/2014/main" id="{ECEE49D6-67F3-13BF-EF5B-6D4B05936182}"/>
              </a:ext>
            </a:extLst>
          </p:cNvPr>
          <p:cNvGrpSpPr/>
          <p:nvPr/>
        </p:nvGrpSpPr>
        <p:grpSpPr>
          <a:xfrm>
            <a:off x="382737" y="3678392"/>
            <a:ext cx="4164506" cy="588916"/>
            <a:chOff x="-2625189" y="9808669"/>
            <a:chExt cx="5806439" cy="764925"/>
          </a:xfrm>
        </p:grpSpPr>
        <p:sp>
          <p:nvSpPr>
            <p:cNvPr id="28" name="foundaccent">
              <a:extLst>
                <a:ext uri="{FF2B5EF4-FFF2-40B4-BE49-F238E27FC236}">
                  <a16:creationId xmlns:a16="http://schemas.microsoft.com/office/drawing/2014/main" id="{9F45C71B-D010-E8B5-DC47-2C007EA15110}"/>
                </a:ext>
              </a:extLst>
            </p:cNvPr>
            <p:cNvSpPr/>
            <p:nvPr/>
          </p:nvSpPr>
          <p:spPr>
            <a:xfrm>
              <a:off x="-2625189" y="9808669"/>
              <a:ext cx="65690" cy="665251"/>
            </a:xfrm>
            <a:prstGeom prst="rect">
              <a:avLst/>
            </a:prstGeom>
            <a:solidFill>
              <a:srgbClr val="E97132"/>
            </a:solidFill>
          </p:spPr>
          <p:txBody>
            <a:bodyPr/>
            <a:lstStyle/>
            <a:p>
              <a:endParaRPr sz="1200"/>
            </a:p>
          </p:txBody>
        </p:sp>
        <p:sp>
          <p:nvSpPr>
            <p:cNvPr id="30" name="foundband">
              <a:extLst>
                <a:ext uri="{FF2B5EF4-FFF2-40B4-BE49-F238E27FC236}">
                  <a16:creationId xmlns:a16="http://schemas.microsoft.com/office/drawing/2014/main" id="{1D32B2D8-08F5-AA0A-164D-9C788A73AE9F}"/>
                </a:ext>
              </a:extLst>
            </p:cNvPr>
            <p:cNvSpPr/>
            <p:nvPr/>
          </p:nvSpPr>
          <p:spPr>
            <a:xfrm>
              <a:off x="-2559499" y="9808669"/>
              <a:ext cx="5740749" cy="764925"/>
            </a:xfrm>
            <a:prstGeom prst="rect">
              <a:avLst/>
            </a:prstGeom>
            <a:solidFill>
              <a:srgbClr val="0E2841"/>
            </a:solidFill>
          </p:spPr>
          <p:txBody>
            <a:bodyPr wrap="square" lIns="228600" tIns="73152" rIns="228600" bIns="73152" anchor="ctr">
              <a:noAutofit/>
            </a:bodyPr>
            <a:lstStyle/>
            <a:p>
              <a:pPr algn="l"/>
              <a:r>
                <a:rPr lang="en-US" sz="1200" b="1" dirty="0">
                  <a:solidFill>
                    <a:srgbClr val="FFFFFF"/>
                  </a:solidFill>
                  <a:latin typeface="Lato" panose="020F0502020204030203" pitchFamily="34" charset="0"/>
                  <a:ea typeface="Lato" panose="020F0502020204030203" pitchFamily="34" charset="0"/>
                  <a:cs typeface="Lato" panose="020F0502020204030203" pitchFamily="34" charset="0"/>
                </a:rPr>
                <a:t>Built on the Government's CBEHPP: </a:t>
              </a:r>
              <a:r>
                <a:rPr lang="en-US" sz="1200" b="1" dirty="0">
                  <a:solidFill>
                    <a:srgbClr val="D6DCE4"/>
                  </a:solidFill>
                  <a:latin typeface="Lato" panose="020F0502020204030203" pitchFamily="34" charset="0"/>
                  <a:ea typeface="Lato" panose="020F0502020204030203" pitchFamily="34" charset="0"/>
                  <a:cs typeface="Lato" panose="020F0502020204030203" pitchFamily="34" charset="0"/>
                </a:rPr>
                <a:t>M</a:t>
              </a:r>
              <a:r>
                <a:rPr lang="en-US" sz="1200" dirty="0">
                  <a:solidFill>
                    <a:srgbClr val="D6DCE4"/>
                  </a:solidFill>
                  <a:latin typeface="Lato" panose="020F0502020204030203" pitchFamily="34" charset="0"/>
                  <a:ea typeface="Lato" panose="020F0502020204030203" pitchFamily="34" charset="0"/>
                  <a:cs typeface="Lato" panose="020F0502020204030203" pitchFamily="34" charset="0"/>
                </a:rPr>
                <a:t>arket established on the Government's existing community health platform.</a:t>
              </a:r>
            </a:p>
          </p:txBody>
        </p:sp>
      </p:grpSp>
      <p:sp>
        <p:nvSpPr>
          <p:cNvPr id="38" name="hero">
            <a:extLst>
              <a:ext uri="{FF2B5EF4-FFF2-40B4-BE49-F238E27FC236}">
                <a16:creationId xmlns:a16="http://schemas.microsoft.com/office/drawing/2014/main" id="{9DE8F65C-087D-9772-C633-5989C83EDE25}"/>
              </a:ext>
            </a:extLst>
          </p:cNvPr>
          <p:cNvSpPr/>
          <p:nvPr/>
        </p:nvSpPr>
        <p:spPr>
          <a:xfrm>
            <a:off x="9228314" y="3407332"/>
            <a:ext cx="2677038" cy="480203"/>
          </a:xfrm>
          <a:prstGeom prst="roundRect">
            <a:avLst>
              <a:gd name="adj" fmla="val 6000"/>
            </a:avLst>
          </a:prstGeom>
          <a:solidFill>
            <a:srgbClr val="196B24"/>
          </a:solidFill>
          <a:ln>
            <a:noFill/>
          </a:ln>
        </p:spPr>
        <p:txBody>
          <a:bodyPr wrap="square" lIns="182880" tIns="0" rIns="0" bIns="0" anchor="ctr">
            <a:noAutofit/>
          </a:bodyPr>
          <a:lstStyle/>
          <a:p>
            <a:r>
              <a:rPr lang="en-US" sz="1600" b="1">
                <a:solidFill>
                  <a:srgbClr val="FFFFFF"/>
                </a:solidFill>
                <a:latin typeface="Lato" panose="020F0502020204030203" pitchFamily="34" charset="0"/>
                <a:ea typeface="Lato" panose="020F0502020204030203" pitchFamily="34" charset="0"/>
                <a:cs typeface="Lato" panose="020F0502020204030203" pitchFamily="34" charset="0"/>
              </a:rPr>
              <a:t>3200+ </a:t>
            </a:r>
            <a:r>
              <a:rPr lang="en-US" sz="1200">
                <a:solidFill>
                  <a:srgbClr val="EAF3EC"/>
                </a:solidFill>
                <a:latin typeface="Lato" panose="020F0502020204030203" pitchFamily="34" charset="0"/>
                <a:ea typeface="Lato" panose="020F0502020204030203" pitchFamily="34" charset="0"/>
                <a:cs typeface="Lato" panose="020F0502020204030203" pitchFamily="34" charset="0"/>
              </a:rPr>
              <a:t>Village Savings &amp; Loan Associations (VSLAs) mobilized</a:t>
            </a:r>
            <a:r>
              <a:rPr lang="en-US" sz="1200" baseline="30000">
                <a:solidFill>
                  <a:srgbClr val="FFFFFF"/>
                </a:solidFill>
                <a:latin typeface="Lato" panose="020F0502020204030203" pitchFamily="34" charset="0"/>
                <a:ea typeface="Lato" panose="020F0502020204030203" pitchFamily="34" charset="0"/>
                <a:cs typeface="Lato" panose="020F0502020204030203" pitchFamily="34" charset="0"/>
              </a:rPr>
              <a:t>#</a:t>
            </a:r>
            <a:endParaRPr lang="en-US" sz="1200">
              <a:solidFill>
                <a:srgbClr val="EAF3EC"/>
              </a:solidFill>
              <a:latin typeface="Lato" panose="020F0502020204030203" pitchFamily="34" charset="0"/>
              <a:ea typeface="Lato" panose="020F0502020204030203" pitchFamily="34" charset="0"/>
              <a:cs typeface="Lato" panose="020F0502020204030203" pitchFamily="34" charset="0"/>
            </a:endParaRPr>
          </a:p>
        </p:txBody>
      </p:sp>
      <p:sp>
        <p:nvSpPr>
          <p:cNvPr id="40" name="fin1">
            <a:extLst>
              <a:ext uri="{FF2B5EF4-FFF2-40B4-BE49-F238E27FC236}">
                <a16:creationId xmlns:a16="http://schemas.microsoft.com/office/drawing/2014/main" id="{FBD9F8E6-E11F-150D-104F-2D24E8335540}"/>
              </a:ext>
            </a:extLst>
          </p:cNvPr>
          <p:cNvSpPr/>
          <p:nvPr/>
        </p:nvSpPr>
        <p:spPr>
          <a:xfrm>
            <a:off x="9228313" y="4005129"/>
            <a:ext cx="2677037" cy="471280"/>
          </a:xfrm>
          <a:prstGeom prst="roundRect">
            <a:avLst>
              <a:gd name="adj" fmla="val 6000"/>
            </a:avLst>
          </a:prstGeom>
          <a:solidFill>
            <a:srgbClr val="EAF3EC"/>
          </a:solidFill>
          <a:ln>
            <a:noFill/>
          </a:ln>
        </p:spPr>
        <p:txBody>
          <a:bodyPr wrap="square" lIns="137160" tIns="0" rIns="0" bIns="0" anchor="ctr">
            <a:noAutofit/>
          </a:bodyPr>
          <a:lstStyle/>
          <a:p>
            <a:pPr algn="l"/>
            <a:r>
              <a:rPr lang="en-US" sz="1600" b="1">
                <a:solidFill>
                  <a:srgbClr val="196B24"/>
                </a:solidFill>
                <a:latin typeface="Lato" panose="020F0502020204030203" pitchFamily="34" charset="0"/>
                <a:ea typeface="Lato" panose="020F0502020204030203" pitchFamily="34" charset="0"/>
                <a:cs typeface="Lato" panose="020F0502020204030203" pitchFamily="34" charset="0"/>
              </a:rPr>
              <a:t>43% </a:t>
            </a:r>
            <a:r>
              <a:rPr lang="en-US" sz="1200">
                <a:solidFill>
                  <a:srgbClr val="0E2841"/>
                </a:solidFill>
                <a:latin typeface="Lato" panose="020F0502020204030203" pitchFamily="34" charset="0"/>
                <a:ea typeface="Lato" panose="020F0502020204030203" pitchFamily="34" charset="0"/>
                <a:cs typeface="Lato" panose="020F0502020204030203" pitchFamily="34" charset="0"/>
              </a:rPr>
              <a:t>of upgrading households used savings-group loans*</a:t>
            </a:r>
          </a:p>
        </p:txBody>
      </p:sp>
      <p:sp>
        <p:nvSpPr>
          <p:cNvPr id="41" name="fin2">
            <a:extLst>
              <a:ext uri="{FF2B5EF4-FFF2-40B4-BE49-F238E27FC236}">
                <a16:creationId xmlns:a16="http://schemas.microsoft.com/office/drawing/2014/main" id="{B1D0EA3C-B149-B455-9276-287DE842E4DB}"/>
              </a:ext>
            </a:extLst>
          </p:cNvPr>
          <p:cNvSpPr/>
          <p:nvPr/>
        </p:nvSpPr>
        <p:spPr>
          <a:xfrm>
            <a:off x="9234598" y="4613508"/>
            <a:ext cx="2670750" cy="407560"/>
          </a:xfrm>
          <a:prstGeom prst="roundRect">
            <a:avLst>
              <a:gd name="adj" fmla="val 6000"/>
            </a:avLst>
          </a:prstGeom>
          <a:solidFill>
            <a:srgbClr val="EAF3EC"/>
          </a:solidFill>
          <a:ln>
            <a:noFill/>
          </a:ln>
        </p:spPr>
        <p:txBody>
          <a:bodyPr wrap="square" lIns="137160" tIns="0" rIns="0" bIns="0" anchor="ctr">
            <a:noAutofit/>
          </a:bodyPr>
          <a:lstStyle/>
          <a:p>
            <a:r>
              <a:rPr lang="en-US" sz="1600" b="1">
                <a:solidFill>
                  <a:srgbClr val="196B24"/>
                </a:solidFill>
                <a:latin typeface="Lato" panose="020F0502020204030203" pitchFamily="34" charset="0"/>
                <a:ea typeface="Lato" panose="020F0502020204030203" pitchFamily="34" charset="0"/>
                <a:cs typeface="Lato" panose="020F0502020204030203" pitchFamily="34" charset="0"/>
              </a:rPr>
              <a:t>36.5% </a:t>
            </a:r>
            <a:r>
              <a:rPr lang="en-US" sz="1200">
                <a:solidFill>
                  <a:srgbClr val="0E2841"/>
                </a:solidFill>
                <a:latin typeface="Lato" panose="020F0502020204030203" pitchFamily="34" charset="0"/>
                <a:ea typeface="Lato" panose="020F0502020204030203" pitchFamily="34" charset="0"/>
                <a:cs typeface="Lato" panose="020F0502020204030203" pitchFamily="34" charset="0"/>
              </a:rPr>
              <a:t>used their own savings*</a:t>
            </a:r>
          </a:p>
        </p:txBody>
      </p:sp>
      <p:grpSp>
        <p:nvGrpSpPr>
          <p:cNvPr id="65" name="Group 64">
            <a:extLst>
              <a:ext uri="{FF2B5EF4-FFF2-40B4-BE49-F238E27FC236}">
                <a16:creationId xmlns:a16="http://schemas.microsoft.com/office/drawing/2014/main" id="{23F6BB48-C166-91E1-DC69-CC0EBE7C3385}"/>
              </a:ext>
            </a:extLst>
          </p:cNvPr>
          <p:cNvGrpSpPr/>
          <p:nvPr/>
        </p:nvGrpSpPr>
        <p:grpSpPr>
          <a:xfrm>
            <a:off x="374531" y="5071426"/>
            <a:ext cx="4518570" cy="1038871"/>
            <a:chOff x="5712591" y="8867435"/>
            <a:chExt cx="5806440" cy="1276527"/>
          </a:xfrm>
        </p:grpSpPr>
        <p:sp>
          <p:nvSpPr>
            <p:cNvPr id="42" name="rtitle">
              <a:extLst>
                <a:ext uri="{FF2B5EF4-FFF2-40B4-BE49-F238E27FC236}">
                  <a16:creationId xmlns:a16="http://schemas.microsoft.com/office/drawing/2014/main" id="{C14BD6C8-D364-3353-ABB6-A0C598C39AB4}"/>
                </a:ext>
              </a:extLst>
            </p:cNvPr>
            <p:cNvSpPr txBox="1"/>
            <p:nvPr/>
          </p:nvSpPr>
          <p:spPr>
            <a:xfrm>
              <a:off x="5712591" y="8867435"/>
              <a:ext cx="5806440" cy="201480"/>
            </a:xfrm>
            <a:prstGeom prst="rect">
              <a:avLst/>
            </a:prstGeom>
          </p:spPr>
          <p:txBody>
            <a:bodyPr wrap="square" lIns="0" anchor="t">
              <a:noAutofit/>
            </a:bodyPr>
            <a:lstStyle/>
            <a:p>
              <a:pPr algn="l"/>
              <a:r>
                <a:rPr lang="en-US" sz="1100" b="1">
                  <a:solidFill>
                    <a:srgbClr val="156082"/>
                  </a:solidFill>
                </a:rPr>
                <a:t>Why households upgraded*</a:t>
              </a:r>
            </a:p>
          </p:txBody>
        </p:sp>
        <p:sp>
          <p:nvSpPr>
            <p:cNvPr id="43" name="rname0">
              <a:extLst>
                <a:ext uri="{FF2B5EF4-FFF2-40B4-BE49-F238E27FC236}">
                  <a16:creationId xmlns:a16="http://schemas.microsoft.com/office/drawing/2014/main" id="{868BA5DE-5556-D341-1A4D-F20CB7FFFBC5}"/>
                </a:ext>
              </a:extLst>
            </p:cNvPr>
            <p:cNvSpPr txBox="1"/>
            <p:nvPr/>
          </p:nvSpPr>
          <p:spPr>
            <a:xfrm>
              <a:off x="5741569" y="9217155"/>
              <a:ext cx="2424854" cy="134320"/>
            </a:xfrm>
            <a:prstGeom prst="rect">
              <a:avLst/>
            </a:prstGeom>
          </p:spPr>
          <p:txBody>
            <a:bodyPr wrap="square" lIns="0" anchor="ctr">
              <a:noAutofit/>
            </a:bodyPr>
            <a:lstStyle/>
            <a:p>
              <a:pPr algn="l"/>
              <a:r>
                <a:rPr lang="en-US" sz="1050" b="1">
                  <a:solidFill>
                    <a:srgbClr val="0E2841"/>
                  </a:solidFill>
                  <a:ea typeface="Lato" panose="020F0502020204030203" pitchFamily="34" charset="0"/>
                  <a:cs typeface="Lato" panose="020F0502020204030203" pitchFamily="34" charset="0"/>
                </a:rPr>
                <a:t>Health and hygiene benefits</a:t>
              </a:r>
            </a:p>
          </p:txBody>
        </p:sp>
        <p:sp>
          <p:nvSpPr>
            <p:cNvPr id="44" name="rbar0">
              <a:extLst>
                <a:ext uri="{FF2B5EF4-FFF2-40B4-BE49-F238E27FC236}">
                  <a16:creationId xmlns:a16="http://schemas.microsoft.com/office/drawing/2014/main" id="{8A129C0D-7EEB-F595-ADF4-04DC6C28AF2B}"/>
                </a:ext>
              </a:extLst>
            </p:cNvPr>
            <p:cNvSpPr/>
            <p:nvPr/>
          </p:nvSpPr>
          <p:spPr>
            <a:xfrm>
              <a:off x="8175403" y="9237303"/>
              <a:ext cx="2683784" cy="134320"/>
            </a:xfrm>
            <a:prstGeom prst="rect">
              <a:avLst/>
            </a:prstGeom>
            <a:solidFill>
              <a:srgbClr val="196B24"/>
            </a:solidFill>
          </p:spPr>
          <p:txBody>
            <a:bodyPr/>
            <a:lstStyle/>
            <a:p>
              <a:endParaRPr sz="1050"/>
            </a:p>
          </p:txBody>
        </p:sp>
        <p:sp>
          <p:nvSpPr>
            <p:cNvPr id="46" name="rval0">
              <a:extLst>
                <a:ext uri="{FF2B5EF4-FFF2-40B4-BE49-F238E27FC236}">
                  <a16:creationId xmlns:a16="http://schemas.microsoft.com/office/drawing/2014/main" id="{6D4A4380-EC3C-8A9C-E927-4B499618702D}"/>
                </a:ext>
              </a:extLst>
            </p:cNvPr>
            <p:cNvSpPr txBox="1"/>
            <p:nvPr/>
          </p:nvSpPr>
          <p:spPr>
            <a:xfrm>
              <a:off x="10905170" y="9217155"/>
              <a:ext cx="591207" cy="161184"/>
            </a:xfrm>
            <a:prstGeom prst="rect">
              <a:avLst/>
            </a:prstGeom>
          </p:spPr>
          <p:txBody>
            <a:bodyPr wrap="square" lIns="0" anchor="ctr">
              <a:noAutofit/>
            </a:bodyPr>
            <a:lstStyle/>
            <a:p>
              <a:pPr algn="l"/>
              <a:r>
                <a:rPr lang="en-US" sz="1100" b="1">
                  <a:solidFill>
                    <a:srgbClr val="196B24"/>
                  </a:solidFill>
                  <a:ea typeface="Lato" panose="020F0502020204030203" pitchFamily="34" charset="0"/>
                  <a:cs typeface="Lato" panose="020F0502020204030203" pitchFamily="34" charset="0"/>
                </a:rPr>
                <a:t>94%</a:t>
              </a:r>
            </a:p>
          </p:txBody>
        </p:sp>
        <p:sp>
          <p:nvSpPr>
            <p:cNvPr id="48" name="rname1">
              <a:extLst>
                <a:ext uri="{FF2B5EF4-FFF2-40B4-BE49-F238E27FC236}">
                  <a16:creationId xmlns:a16="http://schemas.microsoft.com/office/drawing/2014/main" id="{CF2E89CE-CD30-1A7C-9712-2B1BCBE8A6C8}"/>
                </a:ext>
              </a:extLst>
            </p:cNvPr>
            <p:cNvSpPr txBox="1"/>
            <p:nvPr/>
          </p:nvSpPr>
          <p:spPr>
            <a:xfrm>
              <a:off x="5741569" y="9472363"/>
              <a:ext cx="2233449" cy="161184"/>
            </a:xfrm>
            <a:prstGeom prst="rect">
              <a:avLst/>
            </a:prstGeom>
          </p:spPr>
          <p:txBody>
            <a:bodyPr wrap="square" lIns="0" anchor="ctr">
              <a:noAutofit/>
            </a:bodyPr>
            <a:lstStyle/>
            <a:p>
              <a:pPr algn="l"/>
              <a:r>
                <a:rPr lang="en-US" sz="1050" b="1">
                  <a:solidFill>
                    <a:srgbClr val="0E2841"/>
                  </a:solidFill>
                  <a:ea typeface="Lato" panose="020F0502020204030203" pitchFamily="34" charset="0"/>
                  <a:cs typeface="Lato" panose="020F0502020204030203" pitchFamily="34" charset="0"/>
                </a:rPr>
                <a:t>Cleanliness</a:t>
              </a:r>
            </a:p>
          </p:txBody>
        </p:sp>
        <p:sp>
          <p:nvSpPr>
            <p:cNvPr id="49" name="rbar1">
              <a:extLst>
                <a:ext uri="{FF2B5EF4-FFF2-40B4-BE49-F238E27FC236}">
                  <a16:creationId xmlns:a16="http://schemas.microsoft.com/office/drawing/2014/main" id="{7D18931F-A177-4B2D-50BB-F5441B9372F4}"/>
                </a:ext>
              </a:extLst>
            </p:cNvPr>
            <p:cNvSpPr/>
            <p:nvPr/>
          </p:nvSpPr>
          <p:spPr>
            <a:xfrm>
              <a:off x="8179646" y="9492511"/>
              <a:ext cx="2044981" cy="134320"/>
            </a:xfrm>
            <a:prstGeom prst="rect">
              <a:avLst/>
            </a:prstGeom>
            <a:solidFill>
              <a:srgbClr val="156082"/>
            </a:solidFill>
          </p:spPr>
          <p:txBody>
            <a:bodyPr/>
            <a:lstStyle/>
            <a:p>
              <a:endParaRPr sz="1050"/>
            </a:p>
          </p:txBody>
        </p:sp>
        <p:sp>
          <p:nvSpPr>
            <p:cNvPr id="50" name="rval1">
              <a:extLst>
                <a:ext uri="{FF2B5EF4-FFF2-40B4-BE49-F238E27FC236}">
                  <a16:creationId xmlns:a16="http://schemas.microsoft.com/office/drawing/2014/main" id="{DA643A24-86C1-D4B1-28FC-5875C4BFE3F9}"/>
                </a:ext>
              </a:extLst>
            </p:cNvPr>
            <p:cNvSpPr txBox="1"/>
            <p:nvPr/>
          </p:nvSpPr>
          <p:spPr>
            <a:xfrm>
              <a:off x="10270608" y="9472363"/>
              <a:ext cx="591207" cy="161184"/>
            </a:xfrm>
            <a:prstGeom prst="rect">
              <a:avLst/>
            </a:prstGeom>
          </p:spPr>
          <p:txBody>
            <a:bodyPr wrap="square" lIns="0" anchor="ctr">
              <a:noAutofit/>
            </a:bodyPr>
            <a:lstStyle/>
            <a:p>
              <a:pPr algn="l"/>
              <a:r>
                <a:rPr lang="en-US" sz="1100" b="1">
                  <a:solidFill>
                    <a:srgbClr val="156082"/>
                  </a:solidFill>
                  <a:ea typeface="Lato" panose="020F0502020204030203" pitchFamily="34" charset="0"/>
                  <a:cs typeface="Lato" panose="020F0502020204030203" pitchFamily="34" charset="0"/>
                </a:rPr>
                <a:t>73%</a:t>
              </a:r>
            </a:p>
          </p:txBody>
        </p:sp>
        <p:sp>
          <p:nvSpPr>
            <p:cNvPr id="51" name="rname2">
              <a:extLst>
                <a:ext uri="{FF2B5EF4-FFF2-40B4-BE49-F238E27FC236}">
                  <a16:creationId xmlns:a16="http://schemas.microsoft.com/office/drawing/2014/main" id="{F3D56BAD-8C04-BB6F-7DE9-0B531273C864}"/>
                </a:ext>
              </a:extLst>
            </p:cNvPr>
            <p:cNvSpPr txBox="1"/>
            <p:nvPr/>
          </p:nvSpPr>
          <p:spPr>
            <a:xfrm>
              <a:off x="5741569" y="9727571"/>
              <a:ext cx="2233449" cy="161184"/>
            </a:xfrm>
            <a:prstGeom prst="rect">
              <a:avLst/>
            </a:prstGeom>
          </p:spPr>
          <p:txBody>
            <a:bodyPr wrap="square" lIns="0" anchor="ctr">
              <a:noAutofit/>
            </a:bodyPr>
            <a:lstStyle/>
            <a:p>
              <a:pPr algn="l"/>
              <a:r>
                <a:rPr lang="en-US" sz="1050" b="1">
                  <a:solidFill>
                    <a:srgbClr val="0E2841"/>
                  </a:solidFill>
                  <a:ea typeface="Lato" panose="020F0502020204030203" pitchFamily="34" charset="0"/>
                  <a:cs typeface="Lato" panose="020F0502020204030203" pitchFamily="34" charset="0"/>
                </a:rPr>
                <a:t>Privacy and dignity</a:t>
              </a:r>
            </a:p>
          </p:txBody>
        </p:sp>
        <p:sp>
          <p:nvSpPr>
            <p:cNvPr id="52" name="rbar2">
              <a:extLst>
                <a:ext uri="{FF2B5EF4-FFF2-40B4-BE49-F238E27FC236}">
                  <a16:creationId xmlns:a16="http://schemas.microsoft.com/office/drawing/2014/main" id="{28DFCA68-C919-19C5-BE2E-CF9676362C26}"/>
                </a:ext>
              </a:extLst>
            </p:cNvPr>
            <p:cNvSpPr/>
            <p:nvPr/>
          </p:nvSpPr>
          <p:spPr>
            <a:xfrm>
              <a:off x="8173034" y="9747719"/>
              <a:ext cx="1960940" cy="134320"/>
            </a:xfrm>
            <a:prstGeom prst="rect">
              <a:avLst/>
            </a:prstGeom>
            <a:solidFill>
              <a:srgbClr val="4EA72E"/>
            </a:solidFill>
          </p:spPr>
          <p:txBody>
            <a:bodyPr/>
            <a:lstStyle/>
            <a:p>
              <a:endParaRPr sz="1050"/>
            </a:p>
          </p:txBody>
        </p:sp>
        <p:sp>
          <p:nvSpPr>
            <p:cNvPr id="54" name="rval2">
              <a:extLst>
                <a:ext uri="{FF2B5EF4-FFF2-40B4-BE49-F238E27FC236}">
                  <a16:creationId xmlns:a16="http://schemas.microsoft.com/office/drawing/2014/main" id="{F80DAF68-64E6-063E-8E6F-BF677ACE7D66}"/>
                </a:ext>
              </a:extLst>
            </p:cNvPr>
            <p:cNvSpPr txBox="1"/>
            <p:nvPr/>
          </p:nvSpPr>
          <p:spPr>
            <a:xfrm>
              <a:off x="10179957" y="9727571"/>
              <a:ext cx="591207" cy="161184"/>
            </a:xfrm>
            <a:prstGeom prst="rect">
              <a:avLst/>
            </a:prstGeom>
          </p:spPr>
          <p:txBody>
            <a:bodyPr wrap="square" lIns="0" anchor="ctr">
              <a:noAutofit/>
            </a:bodyPr>
            <a:lstStyle/>
            <a:p>
              <a:pPr algn="l"/>
              <a:r>
                <a:rPr lang="en-US" sz="1100" b="1">
                  <a:solidFill>
                    <a:srgbClr val="4EA72E"/>
                  </a:solidFill>
                  <a:ea typeface="Lato" panose="020F0502020204030203" pitchFamily="34" charset="0"/>
                  <a:cs typeface="Lato" panose="020F0502020204030203" pitchFamily="34" charset="0"/>
                </a:rPr>
                <a:t>70%</a:t>
              </a:r>
            </a:p>
          </p:txBody>
        </p:sp>
        <p:sp>
          <p:nvSpPr>
            <p:cNvPr id="55" name="rname3">
              <a:extLst>
                <a:ext uri="{FF2B5EF4-FFF2-40B4-BE49-F238E27FC236}">
                  <a16:creationId xmlns:a16="http://schemas.microsoft.com/office/drawing/2014/main" id="{555C1C6A-0A72-5D8B-48DE-8569AA9EF67C}"/>
                </a:ext>
              </a:extLst>
            </p:cNvPr>
            <p:cNvSpPr txBox="1"/>
            <p:nvPr/>
          </p:nvSpPr>
          <p:spPr>
            <a:xfrm>
              <a:off x="5741568" y="9982778"/>
              <a:ext cx="2560853" cy="161184"/>
            </a:xfrm>
            <a:prstGeom prst="rect">
              <a:avLst/>
            </a:prstGeom>
          </p:spPr>
          <p:txBody>
            <a:bodyPr wrap="square" lIns="0" anchor="ctr">
              <a:noAutofit/>
            </a:bodyPr>
            <a:lstStyle/>
            <a:p>
              <a:pPr algn="l"/>
              <a:r>
                <a:rPr lang="en-US" sz="1050" b="1">
                  <a:solidFill>
                    <a:srgbClr val="0E2841"/>
                  </a:solidFill>
                  <a:ea typeface="Lato" panose="020F0502020204030203" pitchFamily="34" charset="0"/>
                  <a:cs typeface="Lato" panose="020F0502020204030203" pitchFamily="34" charset="0"/>
                </a:rPr>
                <a:t>Safety for women and children</a:t>
              </a:r>
            </a:p>
          </p:txBody>
        </p:sp>
        <p:sp>
          <p:nvSpPr>
            <p:cNvPr id="56" name="rbar3">
              <a:extLst>
                <a:ext uri="{FF2B5EF4-FFF2-40B4-BE49-F238E27FC236}">
                  <a16:creationId xmlns:a16="http://schemas.microsoft.com/office/drawing/2014/main" id="{220170D3-4B52-F28E-2883-D7DCC2A033E1}"/>
                </a:ext>
              </a:extLst>
            </p:cNvPr>
            <p:cNvSpPr/>
            <p:nvPr/>
          </p:nvSpPr>
          <p:spPr>
            <a:xfrm>
              <a:off x="8166424" y="10002926"/>
              <a:ext cx="1876900" cy="134320"/>
            </a:xfrm>
            <a:prstGeom prst="rect">
              <a:avLst/>
            </a:prstGeom>
            <a:solidFill>
              <a:srgbClr val="E97132"/>
            </a:solidFill>
          </p:spPr>
          <p:txBody>
            <a:bodyPr/>
            <a:lstStyle/>
            <a:p>
              <a:endParaRPr sz="1050"/>
            </a:p>
          </p:txBody>
        </p:sp>
        <p:sp>
          <p:nvSpPr>
            <p:cNvPr id="57" name="rval3">
              <a:extLst>
                <a:ext uri="{FF2B5EF4-FFF2-40B4-BE49-F238E27FC236}">
                  <a16:creationId xmlns:a16="http://schemas.microsoft.com/office/drawing/2014/main" id="{FA89E221-1E0B-F4EA-10B1-7BEBE2B1D5C0}"/>
                </a:ext>
              </a:extLst>
            </p:cNvPr>
            <p:cNvSpPr txBox="1"/>
            <p:nvPr/>
          </p:nvSpPr>
          <p:spPr>
            <a:xfrm>
              <a:off x="10089306" y="9982778"/>
              <a:ext cx="591207" cy="161184"/>
            </a:xfrm>
            <a:prstGeom prst="rect">
              <a:avLst/>
            </a:prstGeom>
          </p:spPr>
          <p:txBody>
            <a:bodyPr wrap="square" lIns="0" anchor="ctr">
              <a:noAutofit/>
            </a:bodyPr>
            <a:lstStyle/>
            <a:p>
              <a:pPr algn="l"/>
              <a:r>
                <a:rPr lang="en-US" sz="1100" b="1">
                  <a:solidFill>
                    <a:srgbClr val="C55A21"/>
                  </a:solidFill>
                  <a:ea typeface="Lato" panose="020F0502020204030203" pitchFamily="34" charset="0"/>
                  <a:cs typeface="Lato" panose="020F0502020204030203" pitchFamily="34" charset="0"/>
                </a:rPr>
                <a:t>67%</a:t>
              </a:r>
            </a:p>
          </p:txBody>
        </p:sp>
      </p:grpSp>
      <p:grpSp>
        <p:nvGrpSpPr>
          <p:cNvPr id="66" name="Group 65">
            <a:extLst>
              <a:ext uri="{FF2B5EF4-FFF2-40B4-BE49-F238E27FC236}">
                <a16:creationId xmlns:a16="http://schemas.microsoft.com/office/drawing/2014/main" id="{4D382028-A25C-F179-3447-3D1C849BB6DE}"/>
              </a:ext>
            </a:extLst>
          </p:cNvPr>
          <p:cNvGrpSpPr/>
          <p:nvPr/>
        </p:nvGrpSpPr>
        <p:grpSpPr>
          <a:xfrm>
            <a:off x="9228314" y="5421140"/>
            <a:ext cx="2677034" cy="472284"/>
            <a:chOff x="9461503" y="5180658"/>
            <a:chExt cx="2518088" cy="503968"/>
          </a:xfrm>
        </p:grpSpPr>
        <p:sp>
          <p:nvSpPr>
            <p:cNvPr id="59" name="jointband">
              <a:extLst>
                <a:ext uri="{FF2B5EF4-FFF2-40B4-BE49-F238E27FC236}">
                  <a16:creationId xmlns:a16="http://schemas.microsoft.com/office/drawing/2014/main" id="{DCEFC8BB-22D2-7061-3B5A-983A5D1C5197}"/>
                </a:ext>
              </a:extLst>
            </p:cNvPr>
            <p:cNvSpPr/>
            <p:nvPr/>
          </p:nvSpPr>
          <p:spPr>
            <a:xfrm>
              <a:off x="9489992" y="5180658"/>
              <a:ext cx="2489599" cy="503968"/>
            </a:xfrm>
            <a:prstGeom prst="rect">
              <a:avLst/>
            </a:prstGeom>
            <a:solidFill>
              <a:srgbClr val="0E2841"/>
            </a:solidFill>
          </p:spPr>
          <p:txBody>
            <a:bodyPr wrap="square" lIns="228600" tIns="73152" rIns="228600" bIns="73152" anchor="ctr">
              <a:noAutofit/>
            </a:bodyPr>
            <a:lstStyle/>
            <a:p>
              <a:pPr algn="l"/>
              <a:r>
                <a:rPr lang="en-US" sz="1200" b="1">
                  <a:solidFill>
                    <a:srgbClr val="FFFFFF"/>
                  </a:solidFill>
                  <a:latin typeface="Lato" panose="020F0502020204030203" pitchFamily="34" charset="0"/>
                  <a:ea typeface="Lato" panose="020F0502020204030203" pitchFamily="34" charset="0"/>
                  <a:cs typeface="Lato" panose="020F0502020204030203" pitchFamily="34" charset="0"/>
                </a:rPr>
                <a:t>Bank of Kigali launched WASH-specific loan product</a:t>
              </a:r>
              <a:endParaRPr lang="en-US" sz="1200">
                <a:solidFill>
                  <a:srgbClr val="D6DCE4"/>
                </a:solidFill>
                <a:latin typeface="Lato" panose="020F0502020204030203" pitchFamily="34" charset="0"/>
                <a:ea typeface="Lato" panose="020F0502020204030203" pitchFamily="34" charset="0"/>
                <a:cs typeface="Lato" panose="020F0502020204030203" pitchFamily="34" charset="0"/>
              </a:endParaRPr>
            </a:p>
          </p:txBody>
        </p:sp>
        <p:sp>
          <p:nvSpPr>
            <p:cNvPr id="58" name="jointaccent">
              <a:extLst>
                <a:ext uri="{FF2B5EF4-FFF2-40B4-BE49-F238E27FC236}">
                  <a16:creationId xmlns:a16="http://schemas.microsoft.com/office/drawing/2014/main" id="{6A15F424-04EA-9A97-C562-8ABEE5E74087}"/>
                </a:ext>
              </a:extLst>
            </p:cNvPr>
            <p:cNvSpPr/>
            <p:nvPr/>
          </p:nvSpPr>
          <p:spPr>
            <a:xfrm>
              <a:off x="9461503" y="5180658"/>
              <a:ext cx="73651" cy="503968"/>
            </a:xfrm>
            <a:prstGeom prst="rect">
              <a:avLst/>
            </a:prstGeom>
            <a:solidFill>
              <a:srgbClr val="E97132"/>
            </a:solidFill>
          </p:spPr>
          <p:txBody>
            <a:bodyPr/>
            <a:lstStyle/>
            <a:p>
              <a:endParaRPr/>
            </a:p>
          </p:txBody>
        </p:sp>
      </p:grpSp>
      <p:sp>
        <p:nvSpPr>
          <p:cNvPr id="4" name="footer">
            <a:extLst>
              <a:ext uri="{FF2B5EF4-FFF2-40B4-BE49-F238E27FC236}">
                <a16:creationId xmlns:a16="http://schemas.microsoft.com/office/drawing/2014/main" id="{1CB21473-D864-1850-E36D-581FB2950834}"/>
              </a:ext>
            </a:extLst>
          </p:cNvPr>
          <p:cNvSpPr txBox="1"/>
          <p:nvPr/>
        </p:nvSpPr>
        <p:spPr>
          <a:xfrm>
            <a:off x="-22537" y="2472635"/>
            <a:ext cx="12192000" cy="389852"/>
          </a:xfrm>
          <a:prstGeom prst="rect">
            <a:avLst/>
          </a:prstGeom>
        </p:spPr>
        <p:txBody>
          <a:bodyPr wrap="square" anchor="t">
            <a:noAutofit/>
          </a:bodyPr>
          <a:lstStyle/>
          <a:p>
            <a:pPr algn="ctr"/>
            <a:r>
              <a:rPr lang="en-US" sz="1500"/>
              <a:t>The SO3 sanitation component was driven by a </a:t>
            </a:r>
            <a:r>
              <a:rPr lang="en-US" sz="1500" b="1"/>
              <a:t>Market-Based Sanitation (MBS) </a:t>
            </a:r>
            <a:r>
              <a:rPr lang="en-US" sz="1500"/>
              <a:t>approach, built across following three interdependent pillars:</a:t>
            </a:r>
            <a:endParaRPr lang="en-US" sz="1500" b="1" i="1">
              <a:solidFill>
                <a:srgbClr val="0E2841"/>
              </a:solidFill>
              <a:latin typeface="Lato" panose="020F0502020204030203" pitchFamily="34" charset="0"/>
              <a:ea typeface="Lato" panose="020F0502020204030203" pitchFamily="34" charset="0"/>
              <a:cs typeface="Lato" panose="020F0502020204030203" pitchFamily="34" charset="0"/>
            </a:endParaRPr>
          </a:p>
        </p:txBody>
      </p:sp>
      <p:sp>
        <p:nvSpPr>
          <p:cNvPr id="32" name="TextBox 31">
            <a:extLst>
              <a:ext uri="{FF2B5EF4-FFF2-40B4-BE49-F238E27FC236}">
                <a16:creationId xmlns:a16="http://schemas.microsoft.com/office/drawing/2014/main" id="{B460672B-7DBE-C0E9-9FD0-19557BEAFA2F}"/>
              </a:ext>
            </a:extLst>
          </p:cNvPr>
          <p:cNvSpPr txBox="1"/>
          <p:nvPr/>
        </p:nvSpPr>
        <p:spPr>
          <a:xfrm>
            <a:off x="9748702" y="6293496"/>
            <a:ext cx="2443298" cy="369332"/>
          </a:xfrm>
          <a:prstGeom prst="rect">
            <a:avLst/>
          </a:prstGeom>
          <a:solidFill>
            <a:schemeClr val="bg1"/>
          </a:solidFill>
        </p:spPr>
        <p:txBody>
          <a:bodyPr wrap="none" rtlCol="0">
            <a:spAutoFit/>
          </a:bodyPr>
          <a:lstStyle/>
          <a:p>
            <a:r>
              <a:rPr lang="en-US" sz="900" i="1" dirty="0"/>
              <a:t>* Data from Final Evaluation Household Survey</a:t>
            </a:r>
          </a:p>
          <a:p>
            <a:r>
              <a:rPr lang="en-US" sz="900" i="1" baseline="30000" dirty="0"/>
              <a:t>#</a:t>
            </a:r>
            <a:r>
              <a:rPr lang="en-US" sz="900" i="1" dirty="0"/>
              <a:t> Data from Project Documents</a:t>
            </a:r>
            <a:endParaRPr lang="en-GB" sz="900" i="1" dirty="0"/>
          </a:p>
        </p:txBody>
      </p:sp>
      <p:sp>
        <p:nvSpPr>
          <p:cNvPr id="34" name="TextBox 33">
            <a:extLst>
              <a:ext uri="{FF2B5EF4-FFF2-40B4-BE49-F238E27FC236}">
                <a16:creationId xmlns:a16="http://schemas.microsoft.com/office/drawing/2014/main" id="{F0949EE2-17FC-6A8A-E806-2A8317725D21}"/>
              </a:ext>
            </a:extLst>
          </p:cNvPr>
          <p:cNvSpPr txBox="1"/>
          <p:nvPr/>
        </p:nvSpPr>
        <p:spPr>
          <a:xfrm>
            <a:off x="4731673" y="2958459"/>
            <a:ext cx="4306345" cy="301621"/>
          </a:xfrm>
          <a:prstGeom prst="rect">
            <a:avLst/>
          </a:prstGeom>
          <a:noFill/>
        </p:spPr>
        <p:txBody>
          <a:bodyPr wrap="square" lIns="45720" tIns="27432" rIns="45720" bIns="27432" anchor="t">
            <a:spAutoFit/>
          </a:bodyPr>
          <a:lstStyle/>
          <a:p>
            <a:pPr algn="ctr"/>
            <a:r>
              <a:rPr lang="en-US" sz="1600" b="1" i="0">
                <a:solidFill>
                  <a:schemeClr val="bg2"/>
                </a:solidFill>
              </a:rPr>
              <a:t>Supply Systems</a:t>
            </a:r>
          </a:p>
        </p:txBody>
      </p:sp>
      <p:sp>
        <p:nvSpPr>
          <p:cNvPr id="36" name="TextBox 35">
            <a:extLst>
              <a:ext uri="{FF2B5EF4-FFF2-40B4-BE49-F238E27FC236}">
                <a16:creationId xmlns:a16="http://schemas.microsoft.com/office/drawing/2014/main" id="{5A0B4C99-D1DA-25F7-7EC1-CFF1428977CD}"/>
              </a:ext>
            </a:extLst>
          </p:cNvPr>
          <p:cNvSpPr txBox="1"/>
          <p:nvPr/>
        </p:nvSpPr>
        <p:spPr>
          <a:xfrm>
            <a:off x="9190700" y="2960938"/>
            <a:ext cx="2943826" cy="301621"/>
          </a:xfrm>
          <a:prstGeom prst="rect">
            <a:avLst/>
          </a:prstGeom>
          <a:noFill/>
        </p:spPr>
        <p:txBody>
          <a:bodyPr wrap="square" lIns="45720" tIns="27432" rIns="45720" bIns="27432" anchor="t">
            <a:spAutoFit/>
          </a:bodyPr>
          <a:lstStyle/>
          <a:p>
            <a:pPr algn="ctr"/>
            <a:r>
              <a:rPr lang="en-US" sz="1600" b="1" i="0">
                <a:solidFill>
                  <a:schemeClr val="bg2"/>
                </a:solidFill>
              </a:rPr>
              <a:t>Financing Mechanisms</a:t>
            </a:r>
          </a:p>
        </p:txBody>
      </p:sp>
      <p:cxnSp>
        <p:nvCxnSpPr>
          <p:cNvPr id="45" name="Straight Connector 44">
            <a:extLst>
              <a:ext uri="{FF2B5EF4-FFF2-40B4-BE49-F238E27FC236}">
                <a16:creationId xmlns:a16="http://schemas.microsoft.com/office/drawing/2014/main" id="{FF795F3A-9CEA-19EF-ECF0-157678B991D0}"/>
              </a:ext>
            </a:extLst>
          </p:cNvPr>
          <p:cNvCxnSpPr>
            <a:cxnSpLocks/>
          </p:cNvCxnSpPr>
          <p:nvPr/>
        </p:nvCxnSpPr>
        <p:spPr>
          <a:xfrm>
            <a:off x="9074563" y="2958459"/>
            <a:ext cx="10637" cy="2983991"/>
          </a:xfrm>
          <a:prstGeom prst="line">
            <a:avLst/>
          </a:prstGeom>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F93DACE6-BAF1-FB17-AC19-1173C21C1BB9}"/>
              </a:ext>
            </a:extLst>
          </p:cNvPr>
          <p:cNvCxnSpPr>
            <a:cxnSpLocks/>
          </p:cNvCxnSpPr>
          <p:nvPr/>
        </p:nvCxnSpPr>
        <p:spPr>
          <a:xfrm flipH="1">
            <a:off x="4799755" y="3017374"/>
            <a:ext cx="9251" cy="2927555"/>
          </a:xfrm>
          <a:prstGeom prst="line">
            <a:avLst/>
          </a:prstGeom>
        </p:spPr>
        <p:style>
          <a:lnRef idx="1">
            <a:schemeClr val="accent1"/>
          </a:lnRef>
          <a:fillRef idx="0">
            <a:schemeClr val="accent1"/>
          </a:fillRef>
          <a:effectRef idx="0">
            <a:schemeClr val="accent1"/>
          </a:effectRef>
          <a:fontRef idx="minor">
            <a:schemeClr val="tx1"/>
          </a:fontRef>
        </p:style>
      </p:cxnSp>
      <p:sp>
        <p:nvSpPr>
          <p:cNvPr id="70" name="card2c">
            <a:extLst>
              <a:ext uri="{FF2B5EF4-FFF2-40B4-BE49-F238E27FC236}">
                <a16:creationId xmlns:a16="http://schemas.microsoft.com/office/drawing/2014/main" id="{49C2D7B0-18F1-F9A0-5F2E-1391A5537CC6}"/>
              </a:ext>
            </a:extLst>
          </p:cNvPr>
          <p:cNvSpPr/>
          <p:nvPr/>
        </p:nvSpPr>
        <p:spPr>
          <a:xfrm>
            <a:off x="374531" y="3353244"/>
            <a:ext cx="4151364" cy="251509"/>
          </a:xfrm>
          <a:prstGeom prst="roundRect">
            <a:avLst>
              <a:gd name="adj" fmla="val 9000"/>
            </a:avLst>
          </a:prstGeom>
          <a:solidFill>
            <a:srgbClr val="E7F0F4"/>
          </a:solidFill>
          <a:ln>
            <a:noFill/>
          </a:ln>
        </p:spPr>
        <p:txBody>
          <a:bodyPr wrap="square" lIns="137160" rIns="137160" anchor="ctr">
            <a:noAutofit/>
          </a:bodyPr>
          <a:lstStyle/>
          <a:p>
            <a:pPr algn="ctr"/>
            <a:r>
              <a:rPr lang="en-US" sz="1600" b="1">
                <a:solidFill>
                  <a:srgbClr val="156082"/>
                </a:solidFill>
                <a:latin typeface="Lato" panose="020F0502020204030203" pitchFamily="34" charset="0"/>
                <a:ea typeface="Lato" panose="020F0502020204030203" pitchFamily="34" charset="0"/>
                <a:cs typeface="Lato" panose="020F0502020204030203" pitchFamily="34" charset="0"/>
              </a:rPr>
              <a:t>150</a:t>
            </a:r>
            <a:r>
              <a:rPr lang="en-US" sz="1600" b="1" baseline="30000">
                <a:solidFill>
                  <a:srgbClr val="156082"/>
                </a:solidFill>
                <a:latin typeface="Lato" panose="020F0502020204030203" pitchFamily="34" charset="0"/>
                <a:ea typeface="Lato" panose="020F0502020204030203" pitchFamily="34" charset="0"/>
                <a:cs typeface="Lato" panose="020F0502020204030203" pitchFamily="34" charset="0"/>
              </a:rPr>
              <a:t>#</a:t>
            </a:r>
            <a:r>
              <a:rPr lang="en-US" sz="1600" b="1">
                <a:solidFill>
                  <a:srgbClr val="156082"/>
                </a:solidFill>
                <a:latin typeface="Lato" panose="020F0502020204030203" pitchFamily="34" charset="0"/>
                <a:ea typeface="Lato" panose="020F0502020204030203" pitchFamily="34" charset="0"/>
                <a:cs typeface="Lato" panose="020F0502020204030203" pitchFamily="34" charset="0"/>
              </a:rPr>
              <a:t> </a:t>
            </a:r>
            <a:r>
              <a:rPr lang="en-US" sz="1400">
                <a:solidFill>
                  <a:srgbClr val="0E2841"/>
                </a:solidFill>
                <a:latin typeface="Lato" panose="020F0502020204030203" pitchFamily="34" charset="0"/>
                <a:ea typeface="Lato" panose="020F0502020204030203" pitchFamily="34" charset="0"/>
                <a:cs typeface="Lato" panose="020F0502020204030203" pitchFamily="34" charset="0"/>
              </a:rPr>
              <a:t>sales agents trained</a:t>
            </a:r>
            <a:endParaRPr lang="en-US" sz="1000">
              <a:solidFill>
                <a:srgbClr val="0E2841"/>
              </a:solidFill>
              <a:latin typeface="Lato" panose="020F0502020204030203" pitchFamily="34" charset="0"/>
              <a:ea typeface="Lato" panose="020F0502020204030203" pitchFamily="34" charset="0"/>
              <a:cs typeface="Lato" panose="020F0502020204030203" pitchFamily="34" charset="0"/>
            </a:endParaRPr>
          </a:p>
        </p:txBody>
      </p:sp>
      <p:grpSp>
        <p:nvGrpSpPr>
          <p:cNvPr id="75" name="Group 74">
            <a:extLst>
              <a:ext uri="{FF2B5EF4-FFF2-40B4-BE49-F238E27FC236}">
                <a16:creationId xmlns:a16="http://schemas.microsoft.com/office/drawing/2014/main" id="{F4E3D1FC-0F5E-F22A-E9E8-8E222841CBFE}"/>
              </a:ext>
            </a:extLst>
          </p:cNvPr>
          <p:cNvGrpSpPr/>
          <p:nvPr/>
        </p:nvGrpSpPr>
        <p:grpSpPr>
          <a:xfrm>
            <a:off x="367616" y="4440656"/>
            <a:ext cx="4151363" cy="609650"/>
            <a:chOff x="6221629" y="5217488"/>
            <a:chExt cx="5806441" cy="673299"/>
          </a:xfrm>
        </p:grpSpPr>
        <p:sp>
          <p:nvSpPr>
            <p:cNvPr id="72" name="jointaccent">
              <a:extLst>
                <a:ext uri="{FF2B5EF4-FFF2-40B4-BE49-F238E27FC236}">
                  <a16:creationId xmlns:a16="http://schemas.microsoft.com/office/drawing/2014/main" id="{F49C7E72-2336-9E81-FA58-9D9FE62E3077}"/>
                </a:ext>
              </a:extLst>
            </p:cNvPr>
            <p:cNvSpPr/>
            <p:nvPr/>
          </p:nvSpPr>
          <p:spPr>
            <a:xfrm>
              <a:off x="6221629" y="5217488"/>
              <a:ext cx="65690" cy="616316"/>
            </a:xfrm>
            <a:prstGeom prst="rect">
              <a:avLst/>
            </a:prstGeom>
            <a:solidFill>
              <a:srgbClr val="E97132"/>
            </a:solidFill>
          </p:spPr>
          <p:txBody>
            <a:bodyPr/>
            <a:lstStyle/>
            <a:p>
              <a:endParaRPr sz="1600"/>
            </a:p>
          </p:txBody>
        </p:sp>
        <p:sp>
          <p:nvSpPr>
            <p:cNvPr id="74" name="jointband">
              <a:extLst>
                <a:ext uri="{FF2B5EF4-FFF2-40B4-BE49-F238E27FC236}">
                  <a16:creationId xmlns:a16="http://schemas.microsoft.com/office/drawing/2014/main" id="{BB21E028-5BFA-A883-462F-C3A78685462D}"/>
                </a:ext>
              </a:extLst>
            </p:cNvPr>
            <p:cNvSpPr/>
            <p:nvPr/>
          </p:nvSpPr>
          <p:spPr>
            <a:xfrm>
              <a:off x="6287320" y="5217488"/>
              <a:ext cx="5740750" cy="673299"/>
            </a:xfrm>
            <a:prstGeom prst="rect">
              <a:avLst/>
            </a:prstGeom>
            <a:solidFill>
              <a:srgbClr val="0E2841"/>
            </a:solidFill>
          </p:spPr>
          <p:txBody>
            <a:bodyPr wrap="square" lIns="228600" tIns="73152" rIns="228600" bIns="73152" anchor="ctr">
              <a:noAutofit/>
            </a:bodyPr>
            <a:lstStyle/>
            <a:p>
              <a:pPr algn="l"/>
              <a:r>
                <a:rPr lang="en-US" sz="1200" b="1">
                  <a:solidFill>
                    <a:srgbClr val="FFFFFF"/>
                  </a:solidFill>
                  <a:latin typeface="Lato" panose="020F0502020204030203" pitchFamily="34" charset="0"/>
                  <a:ea typeface="Lato" panose="020F0502020204030203" pitchFamily="34" charset="0"/>
                  <a:cs typeface="Lato" panose="020F0502020204030203" pitchFamily="34" charset="0"/>
                </a:rPr>
                <a:t>Men and women decide together: </a:t>
              </a:r>
              <a:r>
                <a:rPr lang="en-US" sz="1200">
                  <a:solidFill>
                    <a:srgbClr val="D6DCE4"/>
                  </a:solidFill>
                  <a:latin typeface="Lato" panose="020F0502020204030203" pitchFamily="34" charset="0"/>
                  <a:ea typeface="Lato" panose="020F0502020204030203" pitchFamily="34" charset="0"/>
                  <a:cs typeface="Lato" panose="020F0502020204030203" pitchFamily="34" charset="0"/>
                </a:rPr>
                <a:t>Joint decision-making is now common pattern in household sanitation investment.</a:t>
              </a:r>
            </a:p>
          </p:txBody>
        </p:sp>
      </p:grpSp>
      <p:sp>
        <p:nvSpPr>
          <p:cNvPr id="6" name="card1b">
            <a:extLst>
              <a:ext uri="{FF2B5EF4-FFF2-40B4-BE49-F238E27FC236}">
                <a16:creationId xmlns:a16="http://schemas.microsoft.com/office/drawing/2014/main" id="{EEC72EA0-B443-DDBD-7468-F629297F18D2}"/>
              </a:ext>
            </a:extLst>
          </p:cNvPr>
          <p:cNvSpPr/>
          <p:nvPr/>
        </p:nvSpPr>
        <p:spPr>
          <a:xfrm>
            <a:off x="1493452" y="6286230"/>
            <a:ext cx="7447146" cy="502299"/>
          </a:xfrm>
          <a:prstGeom prst="roundRect">
            <a:avLst>
              <a:gd name="adj" fmla="val 6000"/>
            </a:avLst>
          </a:prstGeom>
          <a:solidFill>
            <a:schemeClr val="accent2">
              <a:lumMod val="40000"/>
              <a:lumOff val="60000"/>
            </a:schemeClr>
          </a:solidFill>
          <a:ln>
            <a:noFill/>
          </a:ln>
        </p:spPr>
        <p:txBody>
          <a:bodyPr wrap="square" lIns="137160" rIns="137160" anchor="ctr">
            <a:noAutofit/>
          </a:bodyPr>
          <a:lstStyle/>
          <a:p>
            <a:pPr algn="ctr"/>
            <a:r>
              <a:rPr lang="en-US" sz="1400" b="1" dirty="0">
                <a:solidFill>
                  <a:schemeClr val="accent2">
                    <a:lumMod val="50000"/>
                  </a:schemeClr>
                </a:solidFill>
                <a:latin typeface="Lato" panose="020F0502020204030203" pitchFamily="34" charset="0"/>
                <a:ea typeface="Lato" panose="020F0502020204030203" pitchFamily="34" charset="0"/>
                <a:cs typeface="Lato" panose="020F0502020204030203" pitchFamily="34" charset="0"/>
              </a:rPr>
              <a:t>127</a:t>
            </a:r>
            <a:r>
              <a:rPr lang="en-US" sz="1400" b="1" baseline="30000" dirty="0">
                <a:solidFill>
                  <a:schemeClr val="accent2">
                    <a:lumMod val="50000"/>
                  </a:schemeClr>
                </a:solidFill>
                <a:latin typeface="Lato" panose="020F0502020204030203" pitchFamily="34" charset="0"/>
                <a:ea typeface="Lato" panose="020F0502020204030203" pitchFamily="34" charset="0"/>
                <a:cs typeface="Lato" panose="020F0502020204030203" pitchFamily="34" charset="0"/>
              </a:rPr>
              <a:t>#</a:t>
            </a:r>
            <a:r>
              <a:rPr lang="en-US" sz="2000" b="1" dirty="0">
                <a:solidFill>
                  <a:schemeClr val="accent2">
                    <a:lumMod val="50000"/>
                  </a:schemeClr>
                </a:solidFill>
                <a:latin typeface="Lato" panose="020F0502020204030203" pitchFamily="34" charset="0"/>
                <a:ea typeface="Lato" panose="020F0502020204030203" pitchFamily="34" charset="0"/>
                <a:cs typeface="Lato" panose="020F0502020204030203" pitchFamily="34" charset="0"/>
              </a:rPr>
              <a:t> </a:t>
            </a:r>
            <a:r>
              <a:rPr lang="en-US" sz="1200" dirty="0">
                <a:solidFill>
                  <a:srgbClr val="0E2841"/>
                </a:solidFill>
                <a:latin typeface="Lato" panose="020F0502020204030203" pitchFamily="34" charset="0"/>
                <a:ea typeface="Lato" panose="020F0502020204030203" pitchFamily="34" charset="0"/>
                <a:cs typeface="Lato" panose="020F0502020204030203" pitchFamily="34" charset="0"/>
              </a:rPr>
              <a:t>MBS Demonstration Villages/ </a:t>
            </a:r>
            <a:r>
              <a:rPr lang="en-US" sz="1200" dirty="0" err="1">
                <a:solidFill>
                  <a:srgbClr val="0E2841"/>
                </a:solidFill>
                <a:latin typeface="Lato" panose="020F0502020204030203" pitchFamily="34" charset="0"/>
                <a:ea typeface="Lato" panose="020F0502020204030203" pitchFamily="34" charset="0"/>
                <a:cs typeface="Lato" panose="020F0502020204030203" pitchFamily="34" charset="0"/>
              </a:rPr>
              <a:t>iMBS</a:t>
            </a:r>
            <a:r>
              <a:rPr lang="en-US" sz="1200" dirty="0">
                <a:solidFill>
                  <a:srgbClr val="0E2841"/>
                </a:solidFill>
                <a:latin typeface="Lato" panose="020F0502020204030203" pitchFamily="34" charset="0"/>
                <a:ea typeface="Lato" panose="020F0502020204030203" pitchFamily="34" charset="0"/>
                <a:cs typeface="Lato" panose="020F0502020204030203" pitchFamily="34" charset="0"/>
              </a:rPr>
              <a:t> – showcased real solutions, made sanitation collective community responsibility (through ownership and monitoring processes)</a:t>
            </a:r>
            <a:endParaRPr lang="en-US" sz="900" dirty="0">
              <a:solidFill>
                <a:srgbClr val="0E2841"/>
              </a:solidFill>
              <a:latin typeface="Lato" panose="020F0502020204030203" pitchFamily="34" charset="0"/>
              <a:ea typeface="Lato" panose="020F0502020204030203" pitchFamily="34" charset="0"/>
              <a:cs typeface="Lato" panose="020F0502020204030203" pitchFamily="34" charset="0"/>
            </a:endParaRPr>
          </a:p>
        </p:txBody>
      </p:sp>
      <p:sp>
        <p:nvSpPr>
          <p:cNvPr id="7" name="TextBox 6">
            <a:extLst>
              <a:ext uri="{FF2B5EF4-FFF2-40B4-BE49-F238E27FC236}">
                <a16:creationId xmlns:a16="http://schemas.microsoft.com/office/drawing/2014/main" id="{F3914CB8-7D36-E029-9C45-6E29ED125E13}"/>
              </a:ext>
            </a:extLst>
          </p:cNvPr>
          <p:cNvSpPr txBox="1"/>
          <p:nvPr/>
        </p:nvSpPr>
        <p:spPr>
          <a:xfrm>
            <a:off x="757156" y="6305532"/>
            <a:ext cx="736296" cy="461665"/>
          </a:xfrm>
          <a:prstGeom prst="rect">
            <a:avLst/>
          </a:prstGeom>
          <a:noFill/>
          <a:ln>
            <a:solidFill>
              <a:schemeClr val="accent2"/>
            </a:solidFill>
          </a:ln>
        </p:spPr>
        <p:txBody>
          <a:bodyPr wrap="square" rtlCol="0">
            <a:spAutoFit/>
          </a:bodyPr>
          <a:lstStyle/>
          <a:p>
            <a:r>
              <a:rPr lang="en-IN" sz="1200" b="1" dirty="0"/>
              <a:t>Key </a:t>
            </a:r>
          </a:p>
          <a:p>
            <a:r>
              <a:rPr lang="en-IN" sz="1200" b="1" dirty="0"/>
              <a:t>Output</a:t>
            </a:r>
          </a:p>
        </p:txBody>
      </p:sp>
    </p:spTree>
    <p:extLst>
      <p:ext uri="{BB962C8B-B14F-4D97-AF65-F5344CB8AC3E}">
        <p14:creationId xmlns:p14="http://schemas.microsoft.com/office/powerpoint/2010/main" val="11058923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1BD02-02CE-2139-8E61-6B0D0CE06B71}"/>
            </a:ext>
          </a:extLst>
        </p:cNvPr>
        <p:cNvGrpSpPr/>
        <p:nvPr/>
      </p:nvGrpSpPr>
      <p:grpSpPr>
        <a:xfrm>
          <a:off x="0" y="0"/>
          <a:ext cx="0" cy="0"/>
          <a:chOff x="0" y="0"/>
          <a:chExt cx="0" cy="0"/>
        </a:xfrm>
      </p:grpSpPr>
      <p:sp>
        <p:nvSpPr>
          <p:cNvPr id="53" name="Rectangle 53">
            <a:extLst>
              <a:ext uri="{FF2B5EF4-FFF2-40B4-BE49-F238E27FC236}">
                <a16:creationId xmlns:a16="http://schemas.microsoft.com/office/drawing/2014/main" id="{73C1893B-357B-FB59-F637-D0585AB2E00C}"/>
              </a:ext>
            </a:extLst>
          </p:cNvPr>
          <p:cNvSpPr>
            <a:spLocks noChangeArrowheads="1"/>
          </p:cNvSpPr>
          <p:nvPr/>
        </p:nvSpPr>
        <p:spPr bwMode="auto">
          <a:xfrm>
            <a:off x="0" y="0"/>
            <a:ext cx="12192000" cy="553998"/>
          </a:xfrm>
          <a:prstGeom prst="rect">
            <a:avLst/>
          </a:prstGeom>
          <a:solidFill>
            <a:srgbClr val="2B2F71"/>
          </a:solidFill>
          <a:ln w="9525">
            <a:noFill/>
            <a:miter lim="800000"/>
            <a:headEnd/>
            <a:tailEnd/>
          </a:ln>
        </p:spPr>
        <p:txBody>
          <a:bodyPr vert="horz" wrap="square" lIns="0" tIns="0" rIns="0" bIns="0" numCol="1" anchor="t" anchorCtr="0" compatLnSpc="1">
            <a:prstTxWarp prst="textNoShape">
              <a:avLst/>
            </a:prstTxWarp>
            <a:spAutoFit/>
          </a:bodyPr>
          <a:lstStyle/>
          <a:p>
            <a:pPr lvl="0" algn="ctr" fontAlgn="base">
              <a:spcBef>
                <a:spcPct val="0"/>
              </a:spcBef>
              <a:spcAft>
                <a:spcPct val="0"/>
              </a:spcAft>
            </a:pPr>
            <a:r>
              <a:rPr kumimoji="0" lang="en-US" sz="3600" b="1" i="0" u="none" strike="noStrike" cap="none" normalizeH="0" baseline="0">
                <a:ln>
                  <a:noFill/>
                </a:ln>
                <a:solidFill>
                  <a:schemeClr val="bg1"/>
                </a:solidFill>
                <a:effectLst/>
                <a:ea typeface="Open Sans" panose="020B0606030504020204" pitchFamily="34" charset="0"/>
                <a:cs typeface="Open Sans" panose="020B0606030504020204" pitchFamily="34" charset="0"/>
              </a:rPr>
              <a:t>SO3 Key Findings</a:t>
            </a:r>
            <a:r>
              <a:rPr lang="en-US" sz="3600" b="1">
                <a:solidFill>
                  <a:schemeClr val="bg1"/>
                </a:solidFill>
                <a:ea typeface="Open Sans" panose="020B0606030504020204" pitchFamily="34" charset="0"/>
                <a:cs typeface="Open Sans" panose="020B0606030504020204" pitchFamily="34" charset="0"/>
              </a:rPr>
              <a:t>:</a:t>
            </a:r>
            <a:r>
              <a:rPr kumimoji="0" lang="en-US" sz="3600" b="1" i="0" u="none" strike="noStrike" cap="none" normalizeH="0" baseline="0">
                <a:ln>
                  <a:noFill/>
                </a:ln>
                <a:solidFill>
                  <a:schemeClr val="bg1"/>
                </a:solidFill>
                <a:effectLst/>
                <a:ea typeface="Open Sans" panose="020B0606030504020204" pitchFamily="34" charset="0"/>
                <a:cs typeface="Open Sans" panose="020B0606030504020204" pitchFamily="34" charset="0"/>
              </a:rPr>
              <a:t> </a:t>
            </a:r>
            <a:r>
              <a:rPr kumimoji="0" lang="en-GB" sz="2000" b="1" i="0" u="none" strike="noStrike" cap="none" normalizeH="0" baseline="0">
                <a:ln>
                  <a:noFill/>
                </a:ln>
                <a:solidFill>
                  <a:schemeClr val="bg1"/>
                </a:solidFill>
                <a:effectLst/>
                <a:ea typeface="Open Sans" panose="020B0606030504020204" pitchFamily="34" charset="0"/>
                <a:cs typeface="Open Sans" panose="020B0606030504020204" pitchFamily="34" charset="0"/>
              </a:rPr>
              <a:t>Hygiene Behaviour Change and Schools </a:t>
            </a:r>
            <a:r>
              <a:rPr kumimoji="0" lang="en-US" sz="2000" b="1" i="0" u="none" strike="noStrike" cap="none" normalizeH="0" baseline="0">
                <a:ln>
                  <a:noFill/>
                </a:ln>
                <a:solidFill>
                  <a:schemeClr val="bg1"/>
                </a:solidFill>
                <a:effectLst/>
                <a:ea typeface="Open Sans" panose="020B0606030504020204" pitchFamily="34" charset="0"/>
                <a:cs typeface="Open Sans" panose="020B0606030504020204" pitchFamily="34" charset="0"/>
              </a:rPr>
              <a:t> </a:t>
            </a:r>
            <a:endParaRPr kumimoji="0" lang="en-US" sz="3600" b="1" i="0" u="none" strike="noStrike" cap="none" normalizeH="0" baseline="0">
              <a:ln>
                <a:noFill/>
              </a:ln>
              <a:solidFill>
                <a:schemeClr val="bg1"/>
              </a:solidFill>
              <a:effectLst/>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8CEC86B2-C4A1-3AFE-A8C9-06193E74BBB7}"/>
              </a:ext>
            </a:extLst>
          </p:cNvPr>
          <p:cNvSpPr txBox="1"/>
          <p:nvPr/>
        </p:nvSpPr>
        <p:spPr>
          <a:xfrm>
            <a:off x="365760" y="713232"/>
            <a:ext cx="11430000" cy="332399"/>
          </a:xfrm>
          <a:prstGeom prst="rect">
            <a:avLst/>
          </a:prstGeom>
          <a:noFill/>
        </p:spPr>
        <p:txBody>
          <a:bodyPr wrap="square" lIns="45720" tIns="27432" rIns="45720" bIns="27432" anchor="t">
            <a:spAutoFit/>
          </a:bodyPr>
          <a:lstStyle/>
          <a:p>
            <a:pPr algn="l"/>
            <a:r>
              <a:rPr lang="en-GB" b="1" i="1">
                <a:solidFill>
                  <a:srgbClr val="D99E29"/>
                </a:solidFill>
              </a:rPr>
              <a:t>Household hygiene has changed — schools are the next frontier</a:t>
            </a:r>
            <a:endParaRPr b="1" i="1">
              <a:solidFill>
                <a:srgbClr val="D99E29"/>
              </a:solidFill>
            </a:endParaRPr>
          </a:p>
        </p:txBody>
      </p:sp>
      <p:sp>
        <p:nvSpPr>
          <p:cNvPr id="4" name="Gold Underline">
            <a:extLst>
              <a:ext uri="{FF2B5EF4-FFF2-40B4-BE49-F238E27FC236}">
                <a16:creationId xmlns:a16="http://schemas.microsoft.com/office/drawing/2014/main" id="{6C336CAA-D09A-011B-331A-7EF64EC7A0DE}"/>
              </a:ext>
            </a:extLst>
          </p:cNvPr>
          <p:cNvSpPr/>
          <p:nvPr/>
        </p:nvSpPr>
        <p:spPr>
          <a:xfrm>
            <a:off x="0" y="553998"/>
            <a:ext cx="12192000" cy="36576"/>
          </a:xfrm>
          <a:prstGeom prst="rect">
            <a:avLst/>
          </a:prstGeom>
          <a:solidFill>
            <a:srgbClr val="D99E29"/>
          </a:solidFill>
          <a:ln>
            <a:noFill/>
          </a:ln>
          <a:extLst>
            <a:ext uri="{C183D7F6-B498-43B3-948B-1728B52AA6E4}">
              <adec:decorative xmlns:adec="http://schemas.microsoft.com/office/drawing/2017/decorative" xmlns="" val="1"/>
            </a:ext>
          </a:extLst>
        </p:spPr>
        <p:txBody>
          <a:bodyPr rtlCol="0"/>
          <a:lstStyle/>
          <a:p>
            <a:endParaRPr lang="en-US"/>
          </a:p>
        </p:txBody>
      </p:sp>
      <p:sp>
        <p:nvSpPr>
          <p:cNvPr id="12" name="TextBox 11">
            <a:extLst>
              <a:ext uri="{FF2B5EF4-FFF2-40B4-BE49-F238E27FC236}">
                <a16:creationId xmlns:a16="http://schemas.microsoft.com/office/drawing/2014/main" id="{7748C38A-2628-A4C9-85C9-379B4EC0B7DE}"/>
              </a:ext>
            </a:extLst>
          </p:cNvPr>
          <p:cNvSpPr txBox="1"/>
          <p:nvPr/>
        </p:nvSpPr>
        <p:spPr>
          <a:xfrm>
            <a:off x="365760" y="1226530"/>
            <a:ext cx="5577840" cy="301621"/>
          </a:xfrm>
          <a:prstGeom prst="rect">
            <a:avLst/>
          </a:prstGeom>
          <a:noFill/>
        </p:spPr>
        <p:txBody>
          <a:bodyPr wrap="square" lIns="45720" tIns="27432" rIns="45720" bIns="27432" anchor="t">
            <a:spAutoFit/>
          </a:bodyPr>
          <a:lstStyle/>
          <a:p>
            <a:pPr algn="l"/>
            <a:r>
              <a:rPr lang="en-IN" sz="1600" b="1" i="0">
                <a:solidFill>
                  <a:srgbClr val="2B2F71"/>
                </a:solidFill>
              </a:rPr>
              <a:t>Household hygiene</a:t>
            </a:r>
          </a:p>
        </p:txBody>
      </p:sp>
      <p:sp>
        <p:nvSpPr>
          <p:cNvPr id="20" name="TextBox 19">
            <a:extLst>
              <a:ext uri="{FF2B5EF4-FFF2-40B4-BE49-F238E27FC236}">
                <a16:creationId xmlns:a16="http://schemas.microsoft.com/office/drawing/2014/main" id="{4662B627-6BE0-1511-2D9B-89AE3BF439F2}"/>
              </a:ext>
            </a:extLst>
          </p:cNvPr>
          <p:cNvSpPr txBox="1"/>
          <p:nvPr/>
        </p:nvSpPr>
        <p:spPr>
          <a:xfrm>
            <a:off x="6275069" y="1226530"/>
            <a:ext cx="5649607" cy="547842"/>
          </a:xfrm>
          <a:prstGeom prst="rect">
            <a:avLst/>
          </a:prstGeom>
          <a:noFill/>
        </p:spPr>
        <p:txBody>
          <a:bodyPr wrap="square" lIns="45720" tIns="27432" rIns="45720" bIns="27432" anchor="t">
            <a:spAutoFit/>
          </a:bodyPr>
          <a:lstStyle/>
          <a:p>
            <a:pPr algn="just"/>
            <a:r>
              <a:rPr lang="en-US" sz="1600" b="1" i="0">
                <a:solidFill>
                  <a:srgbClr val="2B2F71"/>
                </a:solidFill>
              </a:rPr>
              <a:t>Schools — official figures versus what was observed on the ground </a:t>
            </a:r>
          </a:p>
        </p:txBody>
      </p:sp>
      <p:sp>
        <p:nvSpPr>
          <p:cNvPr id="10" name="heronum">
            <a:extLst>
              <a:ext uri="{FF2B5EF4-FFF2-40B4-BE49-F238E27FC236}">
                <a16:creationId xmlns:a16="http://schemas.microsoft.com/office/drawing/2014/main" id="{08C324BC-9CB1-42A1-4509-2A163B7B7F9B}"/>
              </a:ext>
            </a:extLst>
          </p:cNvPr>
          <p:cNvSpPr txBox="1"/>
          <p:nvPr/>
        </p:nvSpPr>
        <p:spPr>
          <a:xfrm>
            <a:off x="444105" y="1683730"/>
            <a:ext cx="1375606" cy="841372"/>
          </a:xfrm>
          <a:prstGeom prst="rect">
            <a:avLst/>
          </a:prstGeom>
        </p:spPr>
        <p:txBody>
          <a:bodyPr wrap="square" anchor="ctr">
            <a:noAutofit/>
          </a:bodyPr>
          <a:lstStyle/>
          <a:p>
            <a:pPr algn="l"/>
            <a:r>
              <a:rPr lang="en-US" sz="3600" b="1">
                <a:solidFill>
                  <a:srgbClr val="196B24"/>
                </a:solidFill>
                <a:latin typeface="Lato" panose="020F0502020204030203" pitchFamily="34" charset="0"/>
                <a:ea typeface="Lato" panose="020F0502020204030203" pitchFamily="34" charset="0"/>
                <a:cs typeface="Lato" panose="020F0502020204030203" pitchFamily="34" charset="0"/>
              </a:rPr>
              <a:t>65%*</a:t>
            </a:r>
          </a:p>
        </p:txBody>
      </p:sp>
      <p:sp>
        <p:nvSpPr>
          <p:cNvPr id="11" name="herocap">
            <a:extLst>
              <a:ext uri="{FF2B5EF4-FFF2-40B4-BE49-F238E27FC236}">
                <a16:creationId xmlns:a16="http://schemas.microsoft.com/office/drawing/2014/main" id="{5B2128EF-BAB2-F5ED-BD9C-58DA20DA197C}"/>
              </a:ext>
            </a:extLst>
          </p:cNvPr>
          <p:cNvSpPr txBox="1"/>
          <p:nvPr/>
        </p:nvSpPr>
        <p:spPr>
          <a:xfrm>
            <a:off x="1694844" y="1683730"/>
            <a:ext cx="2796799" cy="841372"/>
          </a:xfrm>
          <a:prstGeom prst="rect">
            <a:avLst/>
          </a:prstGeom>
        </p:spPr>
        <p:txBody>
          <a:bodyPr wrap="square" anchor="ctr">
            <a:noAutofit/>
          </a:bodyPr>
          <a:lstStyle/>
          <a:p>
            <a:pPr algn="l"/>
            <a:r>
              <a:rPr lang="en-US" sz="1400" b="1" dirty="0">
                <a:solidFill>
                  <a:srgbClr val="0E2841"/>
                </a:solidFill>
                <a:latin typeface="Lato" panose="020F0502020204030203" pitchFamily="34" charset="0"/>
                <a:ea typeface="Lato" panose="020F0502020204030203" pitchFamily="34" charset="0"/>
                <a:cs typeface="Lato" panose="020F0502020204030203" pitchFamily="34" charset="0"/>
              </a:rPr>
              <a:t>of households now have both soap and water at their handwashing station — up from 21.7% in 2022</a:t>
            </a:r>
          </a:p>
        </p:txBody>
      </p:sp>
      <p:sp>
        <p:nvSpPr>
          <p:cNvPr id="13" name="targetpill">
            <a:extLst>
              <a:ext uri="{FF2B5EF4-FFF2-40B4-BE49-F238E27FC236}">
                <a16:creationId xmlns:a16="http://schemas.microsoft.com/office/drawing/2014/main" id="{3227E3DF-7A98-FE26-B6B6-CCC05A9F71F6}"/>
              </a:ext>
            </a:extLst>
          </p:cNvPr>
          <p:cNvSpPr/>
          <p:nvPr/>
        </p:nvSpPr>
        <p:spPr>
          <a:xfrm>
            <a:off x="4617802" y="1738602"/>
            <a:ext cx="1401998" cy="731628"/>
          </a:xfrm>
          <a:prstGeom prst="roundRect">
            <a:avLst>
              <a:gd name="adj" fmla="val 16000"/>
            </a:avLst>
          </a:prstGeom>
          <a:solidFill>
            <a:srgbClr val="196B24"/>
          </a:solidFill>
          <a:ln>
            <a:noFill/>
          </a:ln>
        </p:spPr>
        <p:txBody>
          <a:bodyPr wrap="square" anchor="ctr">
            <a:noAutofit/>
          </a:bodyPr>
          <a:lstStyle/>
          <a:p>
            <a:pPr algn="ctr"/>
            <a:r>
              <a:rPr lang="en-US" sz="2000" b="1">
                <a:solidFill>
                  <a:srgbClr val="FFFFFF"/>
                </a:solidFill>
                <a:latin typeface="Lato" panose="020F0502020204030203" pitchFamily="34" charset="0"/>
                <a:ea typeface="Lato" panose="020F0502020204030203" pitchFamily="34" charset="0"/>
                <a:cs typeface="Lato" panose="020F0502020204030203" pitchFamily="34" charset="0"/>
              </a:rPr>
              <a:t>162.5%*</a:t>
            </a:r>
          </a:p>
          <a:p>
            <a:pPr algn="ctr"/>
            <a:r>
              <a:rPr lang="en-US" sz="1200">
                <a:solidFill>
                  <a:srgbClr val="FFFFFF"/>
                </a:solidFill>
                <a:latin typeface="Lato" panose="020F0502020204030203" pitchFamily="34" charset="0"/>
                <a:ea typeface="Lato" panose="020F0502020204030203" pitchFamily="34" charset="0"/>
                <a:cs typeface="Lato" panose="020F0502020204030203" pitchFamily="34" charset="0"/>
              </a:rPr>
              <a:t>of the 40% target</a:t>
            </a:r>
          </a:p>
        </p:txBody>
      </p:sp>
      <p:sp>
        <p:nvSpPr>
          <p:cNvPr id="14" name="yr2022lbl">
            <a:extLst>
              <a:ext uri="{FF2B5EF4-FFF2-40B4-BE49-F238E27FC236}">
                <a16:creationId xmlns:a16="http://schemas.microsoft.com/office/drawing/2014/main" id="{2F1DB798-AB4B-DBD1-223F-19E5A2E99AC0}"/>
              </a:ext>
            </a:extLst>
          </p:cNvPr>
          <p:cNvSpPr txBox="1"/>
          <p:nvPr/>
        </p:nvSpPr>
        <p:spPr>
          <a:xfrm>
            <a:off x="444105" y="2689718"/>
            <a:ext cx="609723" cy="310942"/>
          </a:xfrm>
          <a:prstGeom prst="rect">
            <a:avLst/>
          </a:prstGeom>
        </p:spPr>
        <p:txBody>
          <a:bodyPr wrap="square" anchor="ctr">
            <a:noAutofit/>
          </a:bodyPr>
          <a:lstStyle/>
          <a:p>
            <a:pPr algn="l"/>
            <a:r>
              <a:rPr lang="en-US" sz="1400" b="1">
                <a:solidFill>
                  <a:srgbClr val="595959"/>
                </a:solidFill>
                <a:latin typeface="Lato" panose="020F0502020204030203" pitchFamily="34" charset="0"/>
                <a:ea typeface="Lato" panose="020F0502020204030203" pitchFamily="34" charset="0"/>
                <a:cs typeface="Lato" panose="020F0502020204030203" pitchFamily="34" charset="0"/>
              </a:rPr>
              <a:t>2022</a:t>
            </a:r>
          </a:p>
        </p:txBody>
      </p:sp>
      <p:sp>
        <p:nvSpPr>
          <p:cNvPr id="15" name="bar2022">
            <a:extLst>
              <a:ext uri="{FF2B5EF4-FFF2-40B4-BE49-F238E27FC236}">
                <a16:creationId xmlns:a16="http://schemas.microsoft.com/office/drawing/2014/main" id="{5EA28ABD-B0CE-BB0E-E142-5785BE523080}"/>
              </a:ext>
            </a:extLst>
          </p:cNvPr>
          <p:cNvSpPr/>
          <p:nvPr/>
        </p:nvSpPr>
        <p:spPr>
          <a:xfrm>
            <a:off x="1053828" y="2689718"/>
            <a:ext cx="958173" cy="310942"/>
          </a:xfrm>
          <a:prstGeom prst="rect">
            <a:avLst/>
          </a:prstGeom>
          <a:solidFill>
            <a:srgbClr val="A6A6A6"/>
          </a:solidFill>
        </p:spPr>
        <p:txBody>
          <a:bodyPr/>
          <a:lstStyle/>
          <a:p>
            <a:endParaRPr sz="2000"/>
          </a:p>
        </p:txBody>
      </p:sp>
      <p:sp>
        <p:nvSpPr>
          <p:cNvPr id="17" name="val2022">
            <a:extLst>
              <a:ext uri="{FF2B5EF4-FFF2-40B4-BE49-F238E27FC236}">
                <a16:creationId xmlns:a16="http://schemas.microsoft.com/office/drawing/2014/main" id="{B3640E26-7B7A-D32C-1747-213EC5E6A0C4}"/>
              </a:ext>
            </a:extLst>
          </p:cNvPr>
          <p:cNvSpPr txBox="1"/>
          <p:nvPr/>
        </p:nvSpPr>
        <p:spPr>
          <a:xfrm>
            <a:off x="2050479" y="2689718"/>
            <a:ext cx="769566" cy="310942"/>
          </a:xfrm>
          <a:prstGeom prst="rect">
            <a:avLst/>
          </a:prstGeom>
        </p:spPr>
        <p:txBody>
          <a:bodyPr wrap="square" anchor="ctr">
            <a:noAutofit/>
          </a:bodyPr>
          <a:lstStyle/>
          <a:p>
            <a:pPr algn="l"/>
            <a:r>
              <a:rPr lang="en-US" sz="1400" b="1">
                <a:solidFill>
                  <a:srgbClr val="595959"/>
                </a:solidFill>
                <a:latin typeface="Lato" panose="020F0502020204030203" pitchFamily="34" charset="0"/>
                <a:ea typeface="Lato" panose="020F0502020204030203" pitchFamily="34" charset="0"/>
                <a:cs typeface="Lato" panose="020F0502020204030203" pitchFamily="34" charset="0"/>
              </a:rPr>
              <a:t>21.7%</a:t>
            </a:r>
          </a:p>
        </p:txBody>
      </p:sp>
      <p:sp>
        <p:nvSpPr>
          <p:cNvPr id="18" name="yr2026lbl">
            <a:extLst>
              <a:ext uri="{FF2B5EF4-FFF2-40B4-BE49-F238E27FC236}">
                <a16:creationId xmlns:a16="http://schemas.microsoft.com/office/drawing/2014/main" id="{87A8E113-85A5-2E5D-8416-5EC1A6F031E2}"/>
              </a:ext>
            </a:extLst>
          </p:cNvPr>
          <p:cNvSpPr txBox="1"/>
          <p:nvPr/>
        </p:nvSpPr>
        <p:spPr>
          <a:xfrm>
            <a:off x="444105" y="3073823"/>
            <a:ext cx="609723" cy="310942"/>
          </a:xfrm>
          <a:prstGeom prst="rect">
            <a:avLst/>
          </a:prstGeom>
        </p:spPr>
        <p:txBody>
          <a:bodyPr wrap="square" anchor="ctr">
            <a:noAutofit/>
          </a:bodyPr>
          <a:lstStyle/>
          <a:p>
            <a:pPr algn="l"/>
            <a:r>
              <a:rPr lang="en-US" sz="1400" b="1">
                <a:solidFill>
                  <a:srgbClr val="196B24"/>
                </a:solidFill>
                <a:latin typeface="Lato" panose="020F0502020204030203" pitchFamily="34" charset="0"/>
                <a:ea typeface="Lato" panose="020F0502020204030203" pitchFamily="34" charset="0"/>
                <a:cs typeface="Lato" panose="020F0502020204030203" pitchFamily="34" charset="0"/>
              </a:rPr>
              <a:t>2026</a:t>
            </a:r>
          </a:p>
        </p:txBody>
      </p:sp>
      <p:sp>
        <p:nvSpPr>
          <p:cNvPr id="19" name="bar2026">
            <a:extLst>
              <a:ext uri="{FF2B5EF4-FFF2-40B4-BE49-F238E27FC236}">
                <a16:creationId xmlns:a16="http://schemas.microsoft.com/office/drawing/2014/main" id="{F66BC00F-28CC-6BAD-7A51-A0D3D4A11C7C}"/>
              </a:ext>
            </a:extLst>
          </p:cNvPr>
          <p:cNvSpPr/>
          <p:nvPr/>
        </p:nvSpPr>
        <p:spPr>
          <a:xfrm>
            <a:off x="1053828" y="3073823"/>
            <a:ext cx="2870103" cy="310942"/>
          </a:xfrm>
          <a:prstGeom prst="rect">
            <a:avLst/>
          </a:prstGeom>
          <a:solidFill>
            <a:srgbClr val="196B24"/>
          </a:solidFill>
        </p:spPr>
        <p:txBody>
          <a:bodyPr/>
          <a:lstStyle/>
          <a:p>
            <a:endParaRPr sz="2000"/>
          </a:p>
        </p:txBody>
      </p:sp>
      <p:sp>
        <p:nvSpPr>
          <p:cNvPr id="21" name="val2026">
            <a:extLst>
              <a:ext uri="{FF2B5EF4-FFF2-40B4-BE49-F238E27FC236}">
                <a16:creationId xmlns:a16="http://schemas.microsoft.com/office/drawing/2014/main" id="{AE166357-7549-217B-AAF4-DD5A91E0E26F}"/>
              </a:ext>
            </a:extLst>
          </p:cNvPr>
          <p:cNvSpPr txBox="1"/>
          <p:nvPr/>
        </p:nvSpPr>
        <p:spPr>
          <a:xfrm>
            <a:off x="3961779" y="3073823"/>
            <a:ext cx="656023" cy="310942"/>
          </a:xfrm>
          <a:prstGeom prst="rect">
            <a:avLst/>
          </a:prstGeom>
        </p:spPr>
        <p:txBody>
          <a:bodyPr wrap="square" anchor="ctr">
            <a:noAutofit/>
          </a:bodyPr>
          <a:lstStyle/>
          <a:p>
            <a:pPr algn="l"/>
            <a:r>
              <a:rPr lang="en-US" sz="1400" b="1">
                <a:solidFill>
                  <a:srgbClr val="196B24"/>
                </a:solidFill>
                <a:latin typeface="Lato" panose="020F0502020204030203" pitchFamily="34" charset="0"/>
                <a:ea typeface="Lato" panose="020F0502020204030203" pitchFamily="34" charset="0"/>
                <a:cs typeface="Lato" panose="020F0502020204030203" pitchFamily="34" charset="0"/>
              </a:rPr>
              <a:t>65%</a:t>
            </a:r>
          </a:p>
        </p:txBody>
      </p:sp>
      <p:sp>
        <p:nvSpPr>
          <p:cNvPr id="22" name="targetline">
            <a:extLst>
              <a:ext uri="{FF2B5EF4-FFF2-40B4-BE49-F238E27FC236}">
                <a16:creationId xmlns:a16="http://schemas.microsoft.com/office/drawing/2014/main" id="{5B10CE3D-7E67-18F1-27D1-201AA68E5A31}"/>
              </a:ext>
            </a:extLst>
          </p:cNvPr>
          <p:cNvSpPr/>
          <p:nvPr/>
        </p:nvSpPr>
        <p:spPr>
          <a:xfrm>
            <a:off x="2820045" y="2634846"/>
            <a:ext cx="13877" cy="804791"/>
          </a:xfrm>
          <a:prstGeom prst="rect">
            <a:avLst/>
          </a:prstGeom>
          <a:solidFill>
            <a:srgbClr val="E97132"/>
          </a:solidFill>
        </p:spPr>
        <p:txBody>
          <a:bodyPr/>
          <a:lstStyle/>
          <a:p>
            <a:endParaRPr sz="2000"/>
          </a:p>
        </p:txBody>
      </p:sp>
      <p:sp>
        <p:nvSpPr>
          <p:cNvPr id="23" name="targetlbl">
            <a:extLst>
              <a:ext uri="{FF2B5EF4-FFF2-40B4-BE49-F238E27FC236}">
                <a16:creationId xmlns:a16="http://schemas.microsoft.com/office/drawing/2014/main" id="{514B47B7-17FC-52FF-8889-A006678A68E2}"/>
              </a:ext>
            </a:extLst>
          </p:cNvPr>
          <p:cNvSpPr txBox="1"/>
          <p:nvPr/>
        </p:nvSpPr>
        <p:spPr>
          <a:xfrm>
            <a:off x="2688164" y="2597197"/>
            <a:ext cx="756950" cy="219488"/>
          </a:xfrm>
          <a:prstGeom prst="rect">
            <a:avLst/>
          </a:prstGeom>
        </p:spPr>
        <p:txBody>
          <a:bodyPr wrap="square" anchor="t">
            <a:noAutofit/>
          </a:bodyPr>
          <a:lstStyle/>
          <a:p>
            <a:pPr algn="ctr"/>
            <a:r>
              <a:rPr lang="en-US" sz="1100" b="1">
                <a:solidFill>
                  <a:srgbClr val="E97132"/>
                </a:solidFill>
                <a:latin typeface="Lato" panose="020F0502020204030203" pitchFamily="34" charset="0"/>
                <a:ea typeface="Lato" panose="020F0502020204030203" pitchFamily="34" charset="0"/>
                <a:cs typeface="Lato" panose="020F0502020204030203" pitchFamily="34" charset="0"/>
              </a:rPr>
              <a:t>40% target</a:t>
            </a:r>
          </a:p>
        </p:txBody>
      </p:sp>
      <p:sp>
        <p:nvSpPr>
          <p:cNvPr id="25" name="card1">
            <a:extLst>
              <a:ext uri="{FF2B5EF4-FFF2-40B4-BE49-F238E27FC236}">
                <a16:creationId xmlns:a16="http://schemas.microsoft.com/office/drawing/2014/main" id="{4CF91325-74C1-3BB4-A976-5A994A018553}"/>
              </a:ext>
            </a:extLst>
          </p:cNvPr>
          <p:cNvSpPr/>
          <p:nvPr/>
        </p:nvSpPr>
        <p:spPr>
          <a:xfrm>
            <a:off x="444105" y="3652581"/>
            <a:ext cx="1774459" cy="1079150"/>
          </a:xfrm>
          <a:prstGeom prst="roundRect">
            <a:avLst>
              <a:gd name="adj" fmla="val 8000"/>
            </a:avLst>
          </a:prstGeom>
          <a:solidFill>
            <a:srgbClr val="EAF3EC"/>
          </a:solidFill>
          <a:ln>
            <a:noFill/>
          </a:ln>
        </p:spPr>
        <p:txBody>
          <a:bodyPr wrap="square" lIns="137160" rIns="137160" anchor="ctr">
            <a:noAutofit/>
          </a:bodyPr>
          <a:lstStyle/>
          <a:p>
            <a:pPr algn="l"/>
            <a:r>
              <a:rPr lang="en-US" b="1">
                <a:solidFill>
                  <a:srgbClr val="196B24"/>
                </a:solidFill>
                <a:latin typeface="Lato" panose="020F0502020204030203" pitchFamily="34" charset="0"/>
                <a:ea typeface="Lato" panose="020F0502020204030203" pitchFamily="34" charset="0"/>
                <a:cs typeface="Lato" panose="020F0502020204030203" pitchFamily="34" charset="0"/>
              </a:rPr>
              <a:t>95%* </a:t>
            </a:r>
            <a:r>
              <a:rPr lang="en-US" sz="1200">
                <a:solidFill>
                  <a:srgbClr val="0E2841"/>
                </a:solidFill>
                <a:latin typeface="Lato" panose="020F0502020204030203" pitchFamily="34" charset="0"/>
                <a:ea typeface="Lato" panose="020F0502020204030203" pitchFamily="34" charset="0"/>
                <a:cs typeface="Lato" panose="020F0502020204030203" pitchFamily="34" charset="0"/>
              </a:rPr>
              <a:t>correctly identify soap and water as the right handwashing combination</a:t>
            </a:r>
          </a:p>
        </p:txBody>
      </p:sp>
      <p:sp>
        <p:nvSpPr>
          <p:cNvPr id="27" name="card2">
            <a:extLst>
              <a:ext uri="{FF2B5EF4-FFF2-40B4-BE49-F238E27FC236}">
                <a16:creationId xmlns:a16="http://schemas.microsoft.com/office/drawing/2014/main" id="{6C6743CA-B8E1-FD87-8489-51189AE897E5}"/>
              </a:ext>
            </a:extLst>
          </p:cNvPr>
          <p:cNvSpPr/>
          <p:nvPr/>
        </p:nvSpPr>
        <p:spPr>
          <a:xfrm>
            <a:off x="2344722" y="3652581"/>
            <a:ext cx="1774459" cy="1079150"/>
          </a:xfrm>
          <a:prstGeom prst="roundRect">
            <a:avLst>
              <a:gd name="adj" fmla="val 8000"/>
            </a:avLst>
          </a:prstGeom>
          <a:solidFill>
            <a:srgbClr val="EAF3EC"/>
          </a:solidFill>
          <a:ln>
            <a:noFill/>
          </a:ln>
        </p:spPr>
        <p:txBody>
          <a:bodyPr wrap="square" lIns="137160" rIns="137160" anchor="ctr">
            <a:noAutofit/>
          </a:bodyPr>
          <a:lstStyle/>
          <a:p>
            <a:r>
              <a:rPr lang="en-US" b="1">
                <a:solidFill>
                  <a:srgbClr val="196B24"/>
                </a:solidFill>
                <a:latin typeface="Lato" panose="020F0502020204030203" pitchFamily="34" charset="0"/>
                <a:ea typeface="Lato" panose="020F0502020204030203" pitchFamily="34" charset="0"/>
                <a:cs typeface="Lato" panose="020F0502020204030203" pitchFamily="34" charset="0"/>
              </a:rPr>
              <a:t>97%*</a:t>
            </a:r>
            <a:r>
              <a:rPr lang="en-US" sz="2000" b="1">
                <a:solidFill>
                  <a:srgbClr val="196B24"/>
                </a:solidFill>
                <a:latin typeface="Lato" panose="020F0502020204030203" pitchFamily="34" charset="0"/>
                <a:ea typeface="Lato" panose="020F0502020204030203" pitchFamily="34" charset="0"/>
                <a:cs typeface="Lato" panose="020F0502020204030203" pitchFamily="34" charset="0"/>
              </a:rPr>
              <a:t> </a:t>
            </a:r>
            <a:r>
              <a:rPr lang="en-US" sz="1200">
                <a:solidFill>
                  <a:srgbClr val="0E2841"/>
                </a:solidFill>
                <a:latin typeface="Lato" panose="020F0502020204030203" pitchFamily="34" charset="0"/>
                <a:ea typeface="Lato" panose="020F0502020204030203" pitchFamily="34" charset="0"/>
                <a:cs typeface="Lato" panose="020F0502020204030203" pitchFamily="34" charset="0"/>
              </a:rPr>
              <a:t>wash hands more often than five years ago (80% much more, 17% somewhat more)</a:t>
            </a:r>
          </a:p>
        </p:txBody>
      </p:sp>
      <p:sp>
        <p:nvSpPr>
          <p:cNvPr id="29" name="card3">
            <a:extLst>
              <a:ext uri="{FF2B5EF4-FFF2-40B4-BE49-F238E27FC236}">
                <a16:creationId xmlns:a16="http://schemas.microsoft.com/office/drawing/2014/main" id="{A7BF8619-6BC2-BE0E-C340-1F4EB8B36C4C}"/>
              </a:ext>
            </a:extLst>
          </p:cNvPr>
          <p:cNvSpPr/>
          <p:nvPr/>
        </p:nvSpPr>
        <p:spPr>
          <a:xfrm>
            <a:off x="4245340" y="3648548"/>
            <a:ext cx="1774460" cy="1083183"/>
          </a:xfrm>
          <a:prstGeom prst="roundRect">
            <a:avLst>
              <a:gd name="adj" fmla="val 8000"/>
            </a:avLst>
          </a:prstGeom>
          <a:solidFill>
            <a:srgbClr val="EAF3EC"/>
          </a:solidFill>
          <a:ln>
            <a:noFill/>
          </a:ln>
        </p:spPr>
        <p:txBody>
          <a:bodyPr wrap="square" lIns="137160" rIns="137160" anchor="ctr">
            <a:noAutofit/>
          </a:bodyPr>
          <a:lstStyle/>
          <a:p>
            <a:r>
              <a:rPr lang="en-US" b="1">
                <a:solidFill>
                  <a:srgbClr val="196B24"/>
                </a:solidFill>
                <a:latin typeface="Lato" panose="020F0502020204030203" pitchFamily="34" charset="0"/>
                <a:ea typeface="Lato" panose="020F0502020204030203" pitchFamily="34" charset="0"/>
                <a:cs typeface="Lato" panose="020F0502020204030203" pitchFamily="34" charset="0"/>
              </a:rPr>
              <a:t>92%*</a:t>
            </a:r>
            <a:r>
              <a:rPr lang="en-US" sz="2000" b="1">
                <a:solidFill>
                  <a:srgbClr val="196B24"/>
                </a:solidFill>
                <a:latin typeface="Lato" panose="020F0502020204030203" pitchFamily="34" charset="0"/>
                <a:ea typeface="Lato" panose="020F0502020204030203" pitchFamily="34" charset="0"/>
                <a:cs typeface="Lato" panose="020F0502020204030203" pitchFamily="34" charset="0"/>
              </a:rPr>
              <a:t> </a:t>
            </a:r>
            <a:r>
              <a:rPr lang="en-US" sz="1200">
                <a:solidFill>
                  <a:srgbClr val="0E2841"/>
                </a:solidFill>
                <a:latin typeface="Lato" panose="020F0502020204030203" pitchFamily="34" charset="0"/>
                <a:ea typeface="Lato" panose="020F0502020204030203" pitchFamily="34" charset="0"/>
                <a:cs typeface="Lato" panose="020F0502020204030203" pitchFamily="34" charset="0"/>
              </a:rPr>
              <a:t>recall “Handwashing with soap at critical times prevents disease”</a:t>
            </a:r>
          </a:p>
        </p:txBody>
      </p:sp>
      <p:sp>
        <p:nvSpPr>
          <p:cNvPr id="30" name="chtitle">
            <a:extLst>
              <a:ext uri="{FF2B5EF4-FFF2-40B4-BE49-F238E27FC236}">
                <a16:creationId xmlns:a16="http://schemas.microsoft.com/office/drawing/2014/main" id="{E0EDC610-AC11-A080-A33D-6B62A948AC55}"/>
              </a:ext>
            </a:extLst>
          </p:cNvPr>
          <p:cNvSpPr txBox="1"/>
          <p:nvPr/>
        </p:nvSpPr>
        <p:spPr>
          <a:xfrm>
            <a:off x="470854" y="5054420"/>
            <a:ext cx="5625145" cy="201198"/>
          </a:xfrm>
          <a:prstGeom prst="rect">
            <a:avLst/>
          </a:prstGeom>
        </p:spPr>
        <p:txBody>
          <a:bodyPr wrap="square" lIns="0" anchor="t">
            <a:noAutofit/>
          </a:bodyPr>
          <a:lstStyle/>
          <a:p>
            <a:r>
              <a:rPr lang="en-US" sz="1600" b="1">
                <a:solidFill>
                  <a:srgbClr val="156082"/>
                </a:solidFill>
              </a:rPr>
              <a:t>Most effective Outreach/Demand Creation channels</a:t>
            </a:r>
            <a:r>
              <a:rPr lang="en-US" sz="1600">
                <a:solidFill>
                  <a:srgbClr val="0E2841"/>
                </a:solidFill>
                <a:latin typeface="Lato" panose="020F0502020204030203" pitchFamily="34" charset="0"/>
                <a:ea typeface="Lato" panose="020F0502020204030203" pitchFamily="34" charset="0"/>
                <a:cs typeface="Lato" panose="020F0502020204030203" pitchFamily="34" charset="0"/>
              </a:rPr>
              <a:t>*</a:t>
            </a:r>
            <a:endParaRPr lang="en-US" sz="1600" b="1">
              <a:solidFill>
                <a:srgbClr val="156082"/>
              </a:solidFill>
            </a:endParaRPr>
          </a:p>
        </p:txBody>
      </p:sp>
      <p:sp>
        <p:nvSpPr>
          <p:cNvPr id="31" name="chname0">
            <a:extLst>
              <a:ext uri="{FF2B5EF4-FFF2-40B4-BE49-F238E27FC236}">
                <a16:creationId xmlns:a16="http://schemas.microsoft.com/office/drawing/2014/main" id="{4E4D79D7-5453-941B-319B-0D75412B8043}"/>
              </a:ext>
            </a:extLst>
          </p:cNvPr>
          <p:cNvSpPr txBox="1"/>
          <p:nvPr/>
        </p:nvSpPr>
        <p:spPr>
          <a:xfrm>
            <a:off x="472998" y="5383651"/>
            <a:ext cx="1900617" cy="201198"/>
          </a:xfrm>
          <a:prstGeom prst="rect">
            <a:avLst/>
          </a:prstGeom>
        </p:spPr>
        <p:txBody>
          <a:bodyPr wrap="square" lIns="0" anchor="ctr">
            <a:noAutofit/>
          </a:bodyPr>
          <a:lstStyle/>
          <a:p>
            <a:pPr algn="l"/>
            <a:r>
              <a:rPr lang="en-US" sz="1200" b="1">
                <a:solidFill>
                  <a:srgbClr val="0E2841"/>
                </a:solidFill>
                <a:latin typeface="Lato" panose="020F0502020204030203" pitchFamily="34" charset="0"/>
                <a:ea typeface="Lato" panose="020F0502020204030203" pitchFamily="34" charset="0"/>
                <a:cs typeface="Lato" panose="020F0502020204030203" pitchFamily="34" charset="0"/>
              </a:rPr>
              <a:t>Hygiene Focal Points</a:t>
            </a:r>
          </a:p>
        </p:txBody>
      </p:sp>
      <p:sp>
        <p:nvSpPr>
          <p:cNvPr id="32" name="chbar0">
            <a:extLst>
              <a:ext uri="{FF2B5EF4-FFF2-40B4-BE49-F238E27FC236}">
                <a16:creationId xmlns:a16="http://schemas.microsoft.com/office/drawing/2014/main" id="{B77E6894-04BC-F506-DBAB-B1C701148CA4}"/>
              </a:ext>
            </a:extLst>
          </p:cNvPr>
          <p:cNvSpPr/>
          <p:nvPr/>
        </p:nvSpPr>
        <p:spPr>
          <a:xfrm>
            <a:off x="2455453" y="5401942"/>
            <a:ext cx="2942013" cy="164616"/>
          </a:xfrm>
          <a:prstGeom prst="rect">
            <a:avLst/>
          </a:prstGeom>
          <a:solidFill>
            <a:srgbClr val="196B24"/>
          </a:solidFill>
        </p:spPr>
        <p:txBody>
          <a:bodyPr/>
          <a:lstStyle/>
          <a:p>
            <a:endParaRPr sz="2000"/>
          </a:p>
        </p:txBody>
      </p:sp>
      <p:sp>
        <p:nvSpPr>
          <p:cNvPr id="33" name="chval0">
            <a:extLst>
              <a:ext uri="{FF2B5EF4-FFF2-40B4-BE49-F238E27FC236}">
                <a16:creationId xmlns:a16="http://schemas.microsoft.com/office/drawing/2014/main" id="{11C4BDAB-8C09-80BA-816D-F9E83916E3AF}"/>
              </a:ext>
            </a:extLst>
          </p:cNvPr>
          <p:cNvSpPr txBox="1"/>
          <p:nvPr/>
        </p:nvSpPr>
        <p:spPr>
          <a:xfrm>
            <a:off x="5447930" y="5383651"/>
            <a:ext cx="567713" cy="201198"/>
          </a:xfrm>
          <a:prstGeom prst="rect">
            <a:avLst/>
          </a:prstGeom>
        </p:spPr>
        <p:txBody>
          <a:bodyPr wrap="square" lIns="0" anchor="ctr">
            <a:noAutofit/>
          </a:bodyPr>
          <a:lstStyle/>
          <a:p>
            <a:pPr algn="l"/>
            <a:r>
              <a:rPr lang="en-US" sz="1200" b="1">
                <a:solidFill>
                  <a:srgbClr val="196B24"/>
                </a:solidFill>
                <a:latin typeface="Lato" panose="020F0502020204030203" pitchFamily="34" charset="0"/>
                <a:ea typeface="Lato" panose="020F0502020204030203" pitchFamily="34" charset="0"/>
                <a:cs typeface="Lato" panose="020F0502020204030203" pitchFamily="34" charset="0"/>
              </a:rPr>
              <a:t>88%</a:t>
            </a:r>
          </a:p>
        </p:txBody>
      </p:sp>
      <p:sp>
        <p:nvSpPr>
          <p:cNvPr id="34" name="chname1">
            <a:extLst>
              <a:ext uri="{FF2B5EF4-FFF2-40B4-BE49-F238E27FC236}">
                <a16:creationId xmlns:a16="http://schemas.microsoft.com/office/drawing/2014/main" id="{B56D3FD6-7239-9756-B7F5-29B83B6CB71E}"/>
              </a:ext>
            </a:extLst>
          </p:cNvPr>
          <p:cNvSpPr txBox="1"/>
          <p:nvPr/>
        </p:nvSpPr>
        <p:spPr>
          <a:xfrm>
            <a:off x="472998" y="5612286"/>
            <a:ext cx="1997465" cy="201198"/>
          </a:xfrm>
          <a:prstGeom prst="rect">
            <a:avLst/>
          </a:prstGeom>
        </p:spPr>
        <p:txBody>
          <a:bodyPr wrap="square" lIns="0" anchor="ctr">
            <a:noAutofit/>
          </a:bodyPr>
          <a:lstStyle/>
          <a:p>
            <a:pPr algn="l"/>
            <a:r>
              <a:rPr lang="en-US" sz="1200" b="1">
                <a:solidFill>
                  <a:srgbClr val="0E2841"/>
                </a:solidFill>
                <a:latin typeface="Lato" panose="020F0502020204030203" pitchFamily="34" charset="0"/>
                <a:ea typeface="Lato" panose="020F0502020204030203" pitchFamily="34" charset="0"/>
                <a:cs typeface="Lato" panose="020F0502020204030203" pitchFamily="34" charset="0"/>
              </a:rPr>
              <a:t>Village Agents</a:t>
            </a:r>
          </a:p>
        </p:txBody>
      </p:sp>
      <p:sp>
        <p:nvSpPr>
          <p:cNvPr id="35" name="chbar1">
            <a:extLst>
              <a:ext uri="{FF2B5EF4-FFF2-40B4-BE49-F238E27FC236}">
                <a16:creationId xmlns:a16="http://schemas.microsoft.com/office/drawing/2014/main" id="{F40F5BCE-2F43-6CED-F98C-431B24619BA6}"/>
              </a:ext>
            </a:extLst>
          </p:cNvPr>
          <p:cNvSpPr/>
          <p:nvPr/>
        </p:nvSpPr>
        <p:spPr>
          <a:xfrm>
            <a:off x="2455453" y="5630576"/>
            <a:ext cx="2707989" cy="164616"/>
          </a:xfrm>
          <a:prstGeom prst="rect">
            <a:avLst/>
          </a:prstGeom>
          <a:solidFill>
            <a:srgbClr val="4EA72E"/>
          </a:solidFill>
        </p:spPr>
        <p:txBody>
          <a:bodyPr/>
          <a:lstStyle/>
          <a:p>
            <a:endParaRPr sz="2000"/>
          </a:p>
        </p:txBody>
      </p:sp>
      <p:sp>
        <p:nvSpPr>
          <p:cNvPr id="36" name="chval1">
            <a:extLst>
              <a:ext uri="{FF2B5EF4-FFF2-40B4-BE49-F238E27FC236}">
                <a16:creationId xmlns:a16="http://schemas.microsoft.com/office/drawing/2014/main" id="{375528A4-D6FC-1BF4-298F-072E1DFEFF73}"/>
              </a:ext>
            </a:extLst>
          </p:cNvPr>
          <p:cNvSpPr txBox="1"/>
          <p:nvPr/>
        </p:nvSpPr>
        <p:spPr>
          <a:xfrm>
            <a:off x="5213906" y="5612285"/>
            <a:ext cx="567713" cy="201198"/>
          </a:xfrm>
          <a:prstGeom prst="rect">
            <a:avLst/>
          </a:prstGeom>
        </p:spPr>
        <p:txBody>
          <a:bodyPr wrap="square" lIns="0" anchor="ctr">
            <a:noAutofit/>
          </a:bodyPr>
          <a:lstStyle/>
          <a:p>
            <a:pPr algn="l"/>
            <a:r>
              <a:rPr lang="en-US" sz="1200" b="1">
                <a:solidFill>
                  <a:srgbClr val="4EA72E"/>
                </a:solidFill>
                <a:latin typeface="Lato" panose="020F0502020204030203" pitchFamily="34" charset="0"/>
                <a:ea typeface="Lato" panose="020F0502020204030203" pitchFamily="34" charset="0"/>
                <a:cs typeface="Lato" panose="020F0502020204030203" pitchFamily="34" charset="0"/>
              </a:rPr>
              <a:t>81%</a:t>
            </a:r>
          </a:p>
        </p:txBody>
      </p:sp>
      <p:sp>
        <p:nvSpPr>
          <p:cNvPr id="37" name="chname2">
            <a:extLst>
              <a:ext uri="{FF2B5EF4-FFF2-40B4-BE49-F238E27FC236}">
                <a16:creationId xmlns:a16="http://schemas.microsoft.com/office/drawing/2014/main" id="{59819081-EF86-A0C7-E000-DD388F5F3E64}"/>
              </a:ext>
            </a:extLst>
          </p:cNvPr>
          <p:cNvSpPr txBox="1"/>
          <p:nvPr/>
        </p:nvSpPr>
        <p:spPr>
          <a:xfrm>
            <a:off x="472999" y="5840918"/>
            <a:ext cx="2058654" cy="201198"/>
          </a:xfrm>
          <a:prstGeom prst="rect">
            <a:avLst/>
          </a:prstGeom>
        </p:spPr>
        <p:txBody>
          <a:bodyPr wrap="square" lIns="0" anchor="ctr">
            <a:noAutofit/>
          </a:bodyPr>
          <a:lstStyle/>
          <a:p>
            <a:pPr algn="l"/>
            <a:r>
              <a:rPr lang="en-US" sz="1200" b="1">
                <a:solidFill>
                  <a:srgbClr val="0E2841"/>
                </a:solidFill>
                <a:latin typeface="Lato" panose="020F0502020204030203" pitchFamily="34" charset="0"/>
                <a:ea typeface="Lato" panose="020F0502020204030203" pitchFamily="34" charset="0"/>
                <a:cs typeface="Lato" panose="020F0502020204030203" pitchFamily="34" charset="0"/>
              </a:rPr>
              <a:t>Community Health Workers</a:t>
            </a:r>
          </a:p>
        </p:txBody>
      </p:sp>
      <p:sp>
        <p:nvSpPr>
          <p:cNvPr id="38" name="chbar2">
            <a:extLst>
              <a:ext uri="{FF2B5EF4-FFF2-40B4-BE49-F238E27FC236}">
                <a16:creationId xmlns:a16="http://schemas.microsoft.com/office/drawing/2014/main" id="{7206B56B-92E2-F49C-CCF6-E134A631D403}"/>
              </a:ext>
            </a:extLst>
          </p:cNvPr>
          <p:cNvSpPr/>
          <p:nvPr/>
        </p:nvSpPr>
        <p:spPr>
          <a:xfrm>
            <a:off x="2455453" y="5859210"/>
            <a:ext cx="2507398" cy="164616"/>
          </a:xfrm>
          <a:prstGeom prst="rect">
            <a:avLst/>
          </a:prstGeom>
          <a:solidFill>
            <a:srgbClr val="156082"/>
          </a:solidFill>
        </p:spPr>
        <p:txBody>
          <a:bodyPr/>
          <a:lstStyle/>
          <a:p>
            <a:endParaRPr sz="2000"/>
          </a:p>
        </p:txBody>
      </p:sp>
      <p:sp>
        <p:nvSpPr>
          <p:cNvPr id="39" name="chval2">
            <a:extLst>
              <a:ext uri="{FF2B5EF4-FFF2-40B4-BE49-F238E27FC236}">
                <a16:creationId xmlns:a16="http://schemas.microsoft.com/office/drawing/2014/main" id="{0BE6F0B2-523F-CD7F-D2E1-03B0CA610D4C}"/>
              </a:ext>
            </a:extLst>
          </p:cNvPr>
          <p:cNvSpPr txBox="1"/>
          <p:nvPr/>
        </p:nvSpPr>
        <p:spPr>
          <a:xfrm>
            <a:off x="5013314" y="5840918"/>
            <a:ext cx="567713" cy="201198"/>
          </a:xfrm>
          <a:prstGeom prst="rect">
            <a:avLst/>
          </a:prstGeom>
        </p:spPr>
        <p:txBody>
          <a:bodyPr wrap="square" lIns="0" anchor="ctr">
            <a:noAutofit/>
          </a:bodyPr>
          <a:lstStyle/>
          <a:p>
            <a:pPr algn="l"/>
            <a:r>
              <a:rPr lang="en-US" sz="1200" b="1">
                <a:solidFill>
                  <a:srgbClr val="156082"/>
                </a:solidFill>
                <a:latin typeface="Lato" panose="020F0502020204030203" pitchFamily="34" charset="0"/>
                <a:ea typeface="Lato" panose="020F0502020204030203" pitchFamily="34" charset="0"/>
                <a:cs typeface="Lato" panose="020F0502020204030203" pitchFamily="34" charset="0"/>
              </a:rPr>
              <a:t>75%</a:t>
            </a:r>
          </a:p>
        </p:txBody>
      </p:sp>
      <p:grpSp>
        <p:nvGrpSpPr>
          <p:cNvPr id="42" name="Group 41">
            <a:extLst>
              <a:ext uri="{FF2B5EF4-FFF2-40B4-BE49-F238E27FC236}">
                <a16:creationId xmlns:a16="http://schemas.microsoft.com/office/drawing/2014/main" id="{A33E1837-B02C-9C3E-63FD-B14B34E58905}"/>
              </a:ext>
            </a:extLst>
          </p:cNvPr>
          <p:cNvGrpSpPr/>
          <p:nvPr/>
        </p:nvGrpSpPr>
        <p:grpSpPr>
          <a:xfrm>
            <a:off x="6260152" y="1818530"/>
            <a:ext cx="5669894" cy="4152899"/>
            <a:chOff x="525024" y="1480000"/>
            <a:chExt cx="8847577" cy="4152899"/>
          </a:xfrm>
        </p:grpSpPr>
        <p:sp>
          <p:nvSpPr>
            <p:cNvPr id="43" name="cardReported">
              <a:extLst>
                <a:ext uri="{FF2B5EF4-FFF2-40B4-BE49-F238E27FC236}">
                  <a16:creationId xmlns:a16="http://schemas.microsoft.com/office/drawing/2014/main" id="{A7EED64B-98C0-F4E9-D6AB-C7B756735C32}"/>
                </a:ext>
              </a:extLst>
            </p:cNvPr>
            <p:cNvSpPr/>
            <p:nvPr/>
          </p:nvSpPr>
          <p:spPr>
            <a:xfrm>
              <a:off x="533400" y="1480000"/>
              <a:ext cx="4270000" cy="1080000"/>
            </a:xfrm>
            <a:prstGeom prst="roundRect">
              <a:avLst>
                <a:gd name="adj" fmla="val 6000"/>
              </a:avLst>
            </a:prstGeom>
            <a:solidFill>
              <a:srgbClr val="E7F0F4"/>
            </a:solidFill>
            <a:ln>
              <a:noFill/>
            </a:ln>
          </p:spPr>
          <p:txBody>
            <a:bodyPr wrap="square" lIns="182880" rIns="137160" anchor="ctr">
              <a:noAutofit/>
            </a:bodyPr>
            <a:lstStyle/>
            <a:p>
              <a:pPr algn="l"/>
              <a:r>
                <a:rPr lang="en-US" sz="1100" b="1">
                  <a:solidFill>
                    <a:srgbClr val="156082"/>
                  </a:solidFill>
                  <a:latin typeface="Lato" panose="020F0502020204030203" pitchFamily="34" charset="0"/>
                  <a:ea typeface="Lato" panose="020F0502020204030203" pitchFamily="34" charset="0"/>
                  <a:cs typeface="Lato" panose="020F0502020204030203" pitchFamily="34" charset="0"/>
                </a:rPr>
                <a:t>REPORTED — OFFICIAL WASH MIS</a:t>
              </a:r>
            </a:p>
            <a:p>
              <a:pPr algn="l"/>
              <a:r>
                <a:rPr lang="en-US" sz="2400" b="1">
                  <a:solidFill>
                    <a:srgbClr val="156082"/>
                  </a:solidFill>
                  <a:latin typeface="Lato" panose="020F0502020204030203" pitchFamily="34" charset="0"/>
                  <a:ea typeface="Lato" panose="020F0502020204030203" pitchFamily="34" charset="0"/>
                  <a:cs typeface="Lato" panose="020F0502020204030203" pitchFamily="34" charset="0"/>
                </a:rPr>
                <a:t>87%</a:t>
              </a:r>
              <a:r>
                <a:rPr lang="en-US" sz="2400" b="1" baseline="30000">
                  <a:solidFill>
                    <a:srgbClr val="156082"/>
                  </a:solidFill>
                  <a:latin typeface="Lato" panose="020F0502020204030203" pitchFamily="34" charset="0"/>
                  <a:ea typeface="Lato" panose="020F0502020204030203" pitchFamily="34" charset="0"/>
                  <a:cs typeface="Lato" panose="020F0502020204030203" pitchFamily="34" charset="0"/>
                </a:rPr>
                <a:t>#</a:t>
              </a:r>
            </a:p>
            <a:p>
              <a:pPr algn="l"/>
              <a:r>
                <a:rPr lang="en-US" sz="1150">
                  <a:solidFill>
                    <a:srgbClr val="0E2841"/>
                  </a:solidFill>
                  <a:latin typeface="Lato" panose="020F0502020204030203" pitchFamily="34" charset="0"/>
                  <a:ea typeface="Lato" panose="020F0502020204030203" pitchFamily="34" charset="0"/>
                  <a:cs typeface="Lato" panose="020F0502020204030203" pitchFamily="34" charset="0"/>
                </a:rPr>
                <a:t>of schools have soap and water — 124% of the 70% target</a:t>
              </a:r>
            </a:p>
          </p:txBody>
        </p:sp>
        <p:sp>
          <p:nvSpPr>
            <p:cNvPr id="44" name="cardActual">
              <a:extLst>
                <a:ext uri="{FF2B5EF4-FFF2-40B4-BE49-F238E27FC236}">
                  <a16:creationId xmlns:a16="http://schemas.microsoft.com/office/drawing/2014/main" id="{213C7943-2491-4871-5BAC-67701D905D03}"/>
                </a:ext>
              </a:extLst>
            </p:cNvPr>
            <p:cNvSpPr/>
            <p:nvPr/>
          </p:nvSpPr>
          <p:spPr>
            <a:xfrm>
              <a:off x="5102601" y="1480000"/>
              <a:ext cx="4270000" cy="1080000"/>
            </a:xfrm>
            <a:prstGeom prst="roundRect">
              <a:avLst>
                <a:gd name="adj" fmla="val 6000"/>
              </a:avLst>
            </a:prstGeom>
            <a:solidFill>
              <a:srgbClr val="FBEBE1"/>
            </a:solidFill>
            <a:ln>
              <a:noFill/>
            </a:ln>
          </p:spPr>
          <p:txBody>
            <a:bodyPr wrap="square" lIns="182880" rIns="137160" anchor="ctr">
              <a:noAutofit/>
            </a:bodyPr>
            <a:lstStyle/>
            <a:p>
              <a:pPr algn="l"/>
              <a:r>
                <a:rPr lang="en-US" sz="1100" b="1">
                  <a:solidFill>
                    <a:srgbClr val="C55A21"/>
                  </a:solidFill>
                  <a:latin typeface="Lato" panose="020F0502020204030203" pitchFamily="34" charset="0"/>
                  <a:ea typeface="Lato" panose="020F0502020204030203" pitchFamily="34" charset="0"/>
                  <a:cs typeface="Lato" panose="020F0502020204030203" pitchFamily="34" charset="0"/>
                </a:rPr>
                <a:t>EVALUATION — SPOT-CHECK ON THE DAY</a:t>
              </a:r>
            </a:p>
            <a:p>
              <a:pPr algn="l"/>
              <a:r>
                <a:rPr lang="en-US" sz="2400" b="1">
                  <a:solidFill>
                    <a:srgbClr val="E97132"/>
                  </a:solidFill>
                  <a:latin typeface="Lato" panose="020F0502020204030203" pitchFamily="34" charset="0"/>
                  <a:ea typeface="Lato" panose="020F0502020204030203" pitchFamily="34" charset="0"/>
                  <a:cs typeface="Lato" panose="020F0502020204030203" pitchFamily="34" charset="0"/>
                </a:rPr>
                <a:t>41%*</a:t>
              </a:r>
            </a:p>
            <a:p>
              <a:pPr algn="l"/>
              <a:r>
                <a:rPr lang="en-US" sz="1150">
                  <a:solidFill>
                    <a:srgbClr val="0E2841"/>
                  </a:solidFill>
                  <a:latin typeface="Lato" panose="020F0502020204030203" pitchFamily="34" charset="0"/>
                  <a:ea typeface="Lato" panose="020F0502020204030203" pitchFamily="34" charset="0"/>
                  <a:cs typeface="Lato" panose="020F0502020204030203" pitchFamily="34" charset="0"/>
                </a:rPr>
                <a:t>had both soap and water present at the visit (41 schools, six districts)</a:t>
              </a:r>
            </a:p>
          </p:txBody>
        </p:sp>
        <p:sp>
          <p:nvSpPr>
            <p:cNvPr id="45" name="vsbadge">
              <a:extLst>
                <a:ext uri="{FF2B5EF4-FFF2-40B4-BE49-F238E27FC236}">
                  <a16:creationId xmlns:a16="http://schemas.microsoft.com/office/drawing/2014/main" id="{5920E710-4C00-1EAE-E8D3-C5E5A6925BB4}"/>
                </a:ext>
              </a:extLst>
            </p:cNvPr>
            <p:cNvSpPr/>
            <p:nvPr/>
          </p:nvSpPr>
          <p:spPr>
            <a:xfrm>
              <a:off x="4659249" y="1840328"/>
              <a:ext cx="570750" cy="364943"/>
            </a:xfrm>
            <a:prstGeom prst="ellipse">
              <a:avLst/>
            </a:prstGeom>
            <a:solidFill>
              <a:srgbClr val="0E2841"/>
            </a:solidFill>
            <a:ln w="25400">
              <a:solidFill>
                <a:srgbClr val="FFFFFF"/>
              </a:solidFill>
            </a:ln>
          </p:spPr>
          <p:txBody>
            <a:bodyPr wrap="square" lIns="0" tIns="0" rIns="0" bIns="0" anchor="ctr">
              <a:noAutofit/>
            </a:bodyPr>
            <a:lstStyle/>
            <a:p>
              <a:pPr algn="ctr"/>
              <a:r>
                <a:rPr lang="en-US" sz="1400" b="1">
                  <a:solidFill>
                    <a:srgbClr val="FFFFFF"/>
                  </a:solidFill>
                  <a:latin typeface="Lato" panose="020F0502020204030203" pitchFamily="34" charset="0"/>
                  <a:ea typeface="Lato" panose="020F0502020204030203" pitchFamily="34" charset="0"/>
                  <a:cs typeface="Lato" panose="020F0502020204030203" pitchFamily="34" charset="0"/>
                </a:rPr>
                <a:t>vs</a:t>
              </a:r>
            </a:p>
          </p:txBody>
        </p:sp>
        <p:sp>
          <p:nvSpPr>
            <p:cNvPr id="46" name="sctitle">
              <a:extLst>
                <a:ext uri="{FF2B5EF4-FFF2-40B4-BE49-F238E27FC236}">
                  <a16:creationId xmlns:a16="http://schemas.microsoft.com/office/drawing/2014/main" id="{DD6A26CF-AE3A-87D4-1BC6-47577069231F}"/>
                </a:ext>
              </a:extLst>
            </p:cNvPr>
            <p:cNvSpPr txBox="1"/>
            <p:nvPr/>
          </p:nvSpPr>
          <p:spPr>
            <a:xfrm>
              <a:off x="525024" y="2700000"/>
              <a:ext cx="8839199" cy="300000"/>
            </a:xfrm>
            <a:prstGeom prst="rect">
              <a:avLst/>
            </a:prstGeom>
          </p:spPr>
          <p:txBody>
            <a:bodyPr wrap="square" anchor="t">
              <a:noAutofit/>
            </a:bodyPr>
            <a:lstStyle/>
            <a:p>
              <a:pPr algn="l"/>
              <a:r>
                <a:rPr lang="en-US" sz="1500" b="1">
                  <a:solidFill>
                    <a:srgbClr val="156082"/>
                  </a:solidFill>
                </a:rPr>
                <a:t>What the spot-check of 41 schools actually found*</a:t>
              </a:r>
            </a:p>
          </p:txBody>
        </p:sp>
        <p:sp>
          <p:nvSpPr>
            <p:cNvPr id="47" name="scname0">
              <a:extLst>
                <a:ext uri="{FF2B5EF4-FFF2-40B4-BE49-F238E27FC236}">
                  <a16:creationId xmlns:a16="http://schemas.microsoft.com/office/drawing/2014/main" id="{2045311C-6CAE-20DE-4F6F-0EBAFB6FC187}"/>
                </a:ext>
              </a:extLst>
            </p:cNvPr>
            <p:cNvSpPr txBox="1"/>
            <p:nvPr/>
          </p:nvSpPr>
          <p:spPr>
            <a:xfrm>
              <a:off x="653958" y="3112899"/>
              <a:ext cx="3200001" cy="240000"/>
            </a:xfrm>
            <a:prstGeom prst="rect">
              <a:avLst/>
            </a:prstGeom>
          </p:spPr>
          <p:txBody>
            <a:bodyPr wrap="square" lIns="0" anchor="ctr">
              <a:noAutofit/>
            </a:bodyPr>
            <a:lstStyle/>
            <a:p>
              <a:pPr algn="l"/>
              <a:r>
                <a:rPr lang="en-US" sz="1200" b="1">
                  <a:solidFill>
                    <a:srgbClr val="0E2841"/>
                  </a:solidFill>
                  <a:latin typeface="Lato" panose="020F0502020204030203" pitchFamily="34" charset="0"/>
                  <a:ea typeface="Lato" panose="020F0502020204030203" pitchFamily="34" charset="0"/>
                  <a:cs typeface="Lato" panose="020F0502020204030203" pitchFamily="34" charset="0"/>
                </a:rPr>
                <a:t>Both soap and water present</a:t>
              </a:r>
            </a:p>
          </p:txBody>
        </p:sp>
        <p:sp>
          <p:nvSpPr>
            <p:cNvPr id="48" name="scbar0">
              <a:extLst>
                <a:ext uri="{FF2B5EF4-FFF2-40B4-BE49-F238E27FC236}">
                  <a16:creationId xmlns:a16="http://schemas.microsoft.com/office/drawing/2014/main" id="{62963E4D-18E9-79AE-0A32-3D37D255F1E6}"/>
                </a:ext>
              </a:extLst>
            </p:cNvPr>
            <p:cNvSpPr/>
            <p:nvPr/>
          </p:nvSpPr>
          <p:spPr>
            <a:xfrm>
              <a:off x="3920557" y="3142899"/>
              <a:ext cx="1968000" cy="200000"/>
            </a:xfrm>
            <a:prstGeom prst="rect">
              <a:avLst/>
            </a:prstGeom>
            <a:solidFill>
              <a:srgbClr val="196B24"/>
            </a:solidFill>
          </p:spPr>
          <p:txBody>
            <a:bodyPr/>
            <a:lstStyle/>
            <a:p>
              <a:endParaRPr/>
            </a:p>
          </p:txBody>
        </p:sp>
        <p:sp>
          <p:nvSpPr>
            <p:cNvPr id="49" name="scval0">
              <a:extLst>
                <a:ext uri="{FF2B5EF4-FFF2-40B4-BE49-F238E27FC236}">
                  <a16:creationId xmlns:a16="http://schemas.microsoft.com/office/drawing/2014/main" id="{AA370329-0DC5-EFF9-C6BB-B3CD8D23F8C3}"/>
                </a:ext>
              </a:extLst>
            </p:cNvPr>
            <p:cNvSpPr txBox="1"/>
            <p:nvPr/>
          </p:nvSpPr>
          <p:spPr>
            <a:xfrm>
              <a:off x="5958557" y="3112899"/>
              <a:ext cx="800000" cy="240000"/>
            </a:xfrm>
            <a:prstGeom prst="rect">
              <a:avLst/>
            </a:prstGeom>
          </p:spPr>
          <p:txBody>
            <a:bodyPr wrap="square" lIns="0" anchor="ctr">
              <a:noAutofit/>
            </a:bodyPr>
            <a:lstStyle/>
            <a:p>
              <a:pPr algn="l"/>
              <a:r>
                <a:rPr lang="en-US" sz="1200" b="1">
                  <a:solidFill>
                    <a:srgbClr val="196B24"/>
                  </a:solidFill>
                  <a:latin typeface="Lato" panose="020F0502020204030203" pitchFamily="34" charset="0"/>
                  <a:ea typeface="Lato" panose="020F0502020204030203" pitchFamily="34" charset="0"/>
                  <a:cs typeface="Lato" panose="020F0502020204030203" pitchFamily="34" charset="0"/>
                </a:rPr>
                <a:t>41%</a:t>
              </a:r>
            </a:p>
          </p:txBody>
        </p:sp>
        <p:sp>
          <p:nvSpPr>
            <p:cNvPr id="50" name="scname1">
              <a:extLst>
                <a:ext uri="{FF2B5EF4-FFF2-40B4-BE49-F238E27FC236}">
                  <a16:creationId xmlns:a16="http://schemas.microsoft.com/office/drawing/2014/main" id="{9ACA39A0-2E52-0F64-5C27-62C52E63651D}"/>
                </a:ext>
              </a:extLst>
            </p:cNvPr>
            <p:cNvSpPr txBox="1"/>
            <p:nvPr/>
          </p:nvSpPr>
          <p:spPr>
            <a:xfrm>
              <a:off x="653958" y="3492899"/>
              <a:ext cx="3200001" cy="240000"/>
            </a:xfrm>
            <a:prstGeom prst="rect">
              <a:avLst/>
            </a:prstGeom>
          </p:spPr>
          <p:txBody>
            <a:bodyPr wrap="square" lIns="0" anchor="ctr">
              <a:noAutofit/>
            </a:bodyPr>
            <a:lstStyle/>
            <a:p>
              <a:pPr algn="l"/>
              <a:r>
                <a:rPr lang="en-US" sz="1200" b="1">
                  <a:solidFill>
                    <a:srgbClr val="0E2841"/>
                  </a:solidFill>
                  <a:latin typeface="Lato" panose="020F0502020204030203" pitchFamily="34" charset="0"/>
                  <a:ea typeface="Lato" panose="020F0502020204030203" pitchFamily="34" charset="0"/>
                  <a:cs typeface="Lato" panose="020F0502020204030203" pitchFamily="34" charset="0"/>
                </a:rPr>
                <a:t>Water but no soap</a:t>
              </a:r>
            </a:p>
          </p:txBody>
        </p:sp>
        <p:sp>
          <p:nvSpPr>
            <p:cNvPr id="51" name="scbar1">
              <a:extLst>
                <a:ext uri="{FF2B5EF4-FFF2-40B4-BE49-F238E27FC236}">
                  <a16:creationId xmlns:a16="http://schemas.microsoft.com/office/drawing/2014/main" id="{83563922-FF48-9350-C506-7E9F8D01EF3C}"/>
                </a:ext>
              </a:extLst>
            </p:cNvPr>
            <p:cNvSpPr/>
            <p:nvPr/>
          </p:nvSpPr>
          <p:spPr>
            <a:xfrm>
              <a:off x="3920557" y="3522899"/>
              <a:ext cx="960000" cy="200000"/>
            </a:xfrm>
            <a:prstGeom prst="rect">
              <a:avLst/>
            </a:prstGeom>
            <a:solidFill>
              <a:srgbClr val="E97132"/>
            </a:solidFill>
          </p:spPr>
          <p:txBody>
            <a:bodyPr/>
            <a:lstStyle/>
            <a:p>
              <a:endParaRPr/>
            </a:p>
          </p:txBody>
        </p:sp>
        <p:sp>
          <p:nvSpPr>
            <p:cNvPr id="52" name="scval1">
              <a:extLst>
                <a:ext uri="{FF2B5EF4-FFF2-40B4-BE49-F238E27FC236}">
                  <a16:creationId xmlns:a16="http://schemas.microsoft.com/office/drawing/2014/main" id="{A3A6655F-1AC2-376D-0D88-02B6AAEA57CB}"/>
                </a:ext>
              </a:extLst>
            </p:cNvPr>
            <p:cNvSpPr txBox="1"/>
            <p:nvPr/>
          </p:nvSpPr>
          <p:spPr>
            <a:xfrm>
              <a:off x="4950557" y="3492899"/>
              <a:ext cx="800000" cy="240000"/>
            </a:xfrm>
            <a:prstGeom prst="rect">
              <a:avLst/>
            </a:prstGeom>
          </p:spPr>
          <p:txBody>
            <a:bodyPr wrap="square" lIns="0" anchor="ctr">
              <a:noAutofit/>
            </a:bodyPr>
            <a:lstStyle/>
            <a:p>
              <a:pPr algn="l"/>
              <a:r>
                <a:rPr lang="en-US" sz="1200" b="1">
                  <a:solidFill>
                    <a:srgbClr val="C55A21"/>
                  </a:solidFill>
                  <a:latin typeface="Lato" panose="020F0502020204030203" pitchFamily="34" charset="0"/>
                  <a:ea typeface="Lato" panose="020F0502020204030203" pitchFamily="34" charset="0"/>
                  <a:cs typeface="Lato" panose="020F0502020204030203" pitchFamily="34" charset="0"/>
                </a:rPr>
                <a:t>20%</a:t>
              </a:r>
            </a:p>
          </p:txBody>
        </p:sp>
        <p:sp>
          <p:nvSpPr>
            <p:cNvPr id="54" name="scname2">
              <a:extLst>
                <a:ext uri="{FF2B5EF4-FFF2-40B4-BE49-F238E27FC236}">
                  <a16:creationId xmlns:a16="http://schemas.microsoft.com/office/drawing/2014/main" id="{533DEFCE-F16D-0405-B5F8-FBA13697A440}"/>
                </a:ext>
              </a:extLst>
            </p:cNvPr>
            <p:cNvSpPr txBox="1"/>
            <p:nvPr/>
          </p:nvSpPr>
          <p:spPr>
            <a:xfrm>
              <a:off x="653958" y="3872899"/>
              <a:ext cx="3266599" cy="240000"/>
            </a:xfrm>
            <a:prstGeom prst="rect">
              <a:avLst/>
            </a:prstGeom>
          </p:spPr>
          <p:txBody>
            <a:bodyPr wrap="square" lIns="0" anchor="ctr">
              <a:noAutofit/>
            </a:bodyPr>
            <a:lstStyle/>
            <a:p>
              <a:pPr algn="l"/>
              <a:r>
                <a:rPr lang="en-US" sz="1200" b="1">
                  <a:solidFill>
                    <a:srgbClr val="0E2841"/>
                  </a:solidFill>
                  <a:latin typeface="Lato" panose="020F0502020204030203" pitchFamily="34" charset="0"/>
                  <a:ea typeface="Lato" panose="020F0502020204030203" pitchFamily="34" charset="0"/>
                  <a:cs typeface="Lato" panose="020F0502020204030203" pitchFamily="34" charset="0"/>
                </a:rPr>
                <a:t>No handwashing facility at all</a:t>
              </a:r>
            </a:p>
          </p:txBody>
        </p:sp>
        <p:sp>
          <p:nvSpPr>
            <p:cNvPr id="55" name="scbar2">
              <a:extLst>
                <a:ext uri="{FF2B5EF4-FFF2-40B4-BE49-F238E27FC236}">
                  <a16:creationId xmlns:a16="http://schemas.microsoft.com/office/drawing/2014/main" id="{5856EBBE-9BB9-C3A6-7F21-EDCD1A9022B3}"/>
                </a:ext>
              </a:extLst>
            </p:cNvPr>
            <p:cNvSpPr/>
            <p:nvPr/>
          </p:nvSpPr>
          <p:spPr>
            <a:xfrm>
              <a:off x="3920557" y="3902899"/>
              <a:ext cx="1392000" cy="200000"/>
            </a:xfrm>
            <a:prstGeom prst="rect">
              <a:avLst/>
            </a:prstGeom>
            <a:solidFill>
              <a:srgbClr val="7F7F7F"/>
            </a:solidFill>
          </p:spPr>
          <p:txBody>
            <a:bodyPr/>
            <a:lstStyle/>
            <a:p>
              <a:endParaRPr/>
            </a:p>
          </p:txBody>
        </p:sp>
        <p:sp>
          <p:nvSpPr>
            <p:cNvPr id="56" name="scval2">
              <a:extLst>
                <a:ext uri="{FF2B5EF4-FFF2-40B4-BE49-F238E27FC236}">
                  <a16:creationId xmlns:a16="http://schemas.microsoft.com/office/drawing/2014/main" id="{BA64B1B6-7456-C3E5-2B1A-A88674EE6AE3}"/>
                </a:ext>
              </a:extLst>
            </p:cNvPr>
            <p:cNvSpPr txBox="1"/>
            <p:nvPr/>
          </p:nvSpPr>
          <p:spPr>
            <a:xfrm>
              <a:off x="5382558" y="3872899"/>
              <a:ext cx="800000" cy="240000"/>
            </a:xfrm>
            <a:prstGeom prst="rect">
              <a:avLst/>
            </a:prstGeom>
          </p:spPr>
          <p:txBody>
            <a:bodyPr wrap="square" lIns="0" anchor="ctr">
              <a:noAutofit/>
            </a:bodyPr>
            <a:lstStyle/>
            <a:p>
              <a:pPr algn="l"/>
              <a:r>
                <a:rPr lang="en-US" sz="1200" b="1">
                  <a:solidFill>
                    <a:srgbClr val="595959"/>
                  </a:solidFill>
                  <a:latin typeface="Lato" panose="020F0502020204030203" pitchFamily="34" charset="0"/>
                  <a:ea typeface="Lato" panose="020F0502020204030203" pitchFamily="34" charset="0"/>
                  <a:cs typeface="Lato" panose="020F0502020204030203" pitchFamily="34" charset="0"/>
                </a:rPr>
                <a:t>29%</a:t>
              </a:r>
            </a:p>
          </p:txBody>
        </p:sp>
        <p:sp>
          <p:nvSpPr>
            <p:cNvPr id="57" name="rcaccent">
              <a:extLst>
                <a:ext uri="{FF2B5EF4-FFF2-40B4-BE49-F238E27FC236}">
                  <a16:creationId xmlns:a16="http://schemas.microsoft.com/office/drawing/2014/main" id="{4FEBC41C-06DB-8C0B-80A4-D1E296CB16B8}"/>
                </a:ext>
              </a:extLst>
            </p:cNvPr>
            <p:cNvSpPr/>
            <p:nvPr/>
          </p:nvSpPr>
          <p:spPr>
            <a:xfrm>
              <a:off x="548301" y="4552899"/>
              <a:ext cx="100000" cy="1080000"/>
            </a:xfrm>
            <a:prstGeom prst="rect">
              <a:avLst/>
            </a:prstGeom>
            <a:solidFill>
              <a:srgbClr val="E97132"/>
            </a:solidFill>
          </p:spPr>
          <p:txBody>
            <a:bodyPr/>
            <a:lstStyle/>
            <a:p>
              <a:endParaRPr/>
            </a:p>
          </p:txBody>
        </p:sp>
        <p:sp>
          <p:nvSpPr>
            <p:cNvPr id="58" name="rcband">
              <a:extLst>
                <a:ext uri="{FF2B5EF4-FFF2-40B4-BE49-F238E27FC236}">
                  <a16:creationId xmlns:a16="http://schemas.microsoft.com/office/drawing/2014/main" id="{F4267510-CDBC-C8F3-A4B9-BF0154E59AD9}"/>
                </a:ext>
              </a:extLst>
            </p:cNvPr>
            <p:cNvSpPr/>
            <p:nvPr/>
          </p:nvSpPr>
          <p:spPr>
            <a:xfrm>
              <a:off x="633400" y="4552899"/>
              <a:ext cx="8739201" cy="1080000"/>
            </a:xfrm>
            <a:prstGeom prst="rect">
              <a:avLst/>
            </a:prstGeom>
            <a:solidFill>
              <a:srgbClr val="0E2841"/>
            </a:solidFill>
          </p:spPr>
          <p:txBody>
            <a:bodyPr wrap="square" lIns="228600" tIns="91440" rIns="228600" bIns="91440" anchor="ctr">
              <a:noAutofit/>
            </a:bodyPr>
            <a:lstStyle/>
            <a:p>
              <a:pPr algn="just"/>
              <a:r>
                <a:rPr lang="en-US" sz="1600" b="1">
                  <a:solidFill>
                    <a:srgbClr val="FFFFFF"/>
                  </a:solidFill>
                  <a:latin typeface="Lato" panose="020F0502020204030203" pitchFamily="34" charset="0"/>
                  <a:ea typeface="Lato" panose="020F0502020204030203" pitchFamily="34" charset="0"/>
                  <a:cs typeface="Lato" panose="020F0502020204030203" pitchFamily="34" charset="0"/>
                </a:rPr>
                <a:t>Root cause: inconsistent soap supply, not missing infrastructure</a:t>
              </a:r>
            </a:p>
            <a:p>
              <a:pPr algn="just"/>
              <a:r>
                <a:rPr lang="en-US" sz="1250">
                  <a:solidFill>
                    <a:srgbClr val="D6DCE4"/>
                  </a:solidFill>
                  <a:latin typeface="Lato" panose="020F0502020204030203" pitchFamily="34" charset="0"/>
                  <a:ea typeface="Lato" panose="020F0502020204030203" pitchFamily="34" charset="0"/>
                  <a:cs typeface="Lato" panose="020F0502020204030203" pitchFamily="34" charset="0"/>
                </a:rPr>
                <a:t>Handwashing stations have been built. The problem is that soap runs out and is not consistently restocked, so official coverage figures overstate what pupils find on any given day.</a:t>
              </a:r>
            </a:p>
          </p:txBody>
        </p:sp>
      </p:grpSp>
      <p:cxnSp>
        <p:nvCxnSpPr>
          <p:cNvPr id="60" name="Straight Connector 59">
            <a:extLst>
              <a:ext uri="{FF2B5EF4-FFF2-40B4-BE49-F238E27FC236}">
                <a16:creationId xmlns:a16="http://schemas.microsoft.com/office/drawing/2014/main" id="{1B25A1A8-2D4E-B5EF-FF1D-58D0062DF976}"/>
              </a:ext>
            </a:extLst>
          </p:cNvPr>
          <p:cNvCxnSpPr/>
          <p:nvPr/>
        </p:nvCxnSpPr>
        <p:spPr>
          <a:xfrm>
            <a:off x="6096000" y="1295400"/>
            <a:ext cx="0" cy="4800600"/>
          </a:xfrm>
          <a:prstGeom prst="line">
            <a:avLst/>
          </a:prstGeom>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C98AF9E9-C164-CE81-850B-375F0076BC1E}"/>
              </a:ext>
            </a:extLst>
          </p:cNvPr>
          <p:cNvSpPr txBox="1"/>
          <p:nvPr/>
        </p:nvSpPr>
        <p:spPr>
          <a:xfrm>
            <a:off x="0" y="6488668"/>
            <a:ext cx="2443298" cy="369332"/>
          </a:xfrm>
          <a:prstGeom prst="rect">
            <a:avLst/>
          </a:prstGeom>
          <a:noFill/>
        </p:spPr>
        <p:txBody>
          <a:bodyPr wrap="none" rtlCol="0">
            <a:spAutoFit/>
          </a:bodyPr>
          <a:lstStyle/>
          <a:p>
            <a:r>
              <a:rPr lang="en-US" sz="900" i="1"/>
              <a:t>* Data from Final Evaluation Household Survey</a:t>
            </a:r>
          </a:p>
          <a:p>
            <a:r>
              <a:rPr lang="en-US" sz="900" i="1" baseline="30000"/>
              <a:t>#</a:t>
            </a:r>
            <a:r>
              <a:rPr lang="en-US" sz="900" i="1"/>
              <a:t> Data from Project Documents</a:t>
            </a:r>
            <a:endParaRPr lang="en-GB" sz="900" i="1"/>
          </a:p>
        </p:txBody>
      </p:sp>
    </p:spTree>
    <p:extLst>
      <p:ext uri="{BB962C8B-B14F-4D97-AF65-F5344CB8AC3E}">
        <p14:creationId xmlns:p14="http://schemas.microsoft.com/office/powerpoint/2010/main" val="19770649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88952" cy="658368"/>
          </a:xfrm>
          <a:prstGeom prst="rect">
            <a:avLst/>
          </a:prstGeom>
          <a:solidFill>
            <a:srgbClr val="1F2A63"/>
          </a:solidFill>
          <a:ln/>
        </p:spPr>
        <p:txBody>
          <a:bodyPr/>
          <a:lstStyle/>
          <a:p>
            <a:endParaRPr lang="en-IN">
              <a:latin typeface="Lato" panose="020F0502020204030203" pitchFamily="34" charset="0"/>
              <a:ea typeface="Lato" panose="020F0502020204030203" pitchFamily="34" charset="0"/>
              <a:cs typeface="Lato" panose="020F0502020204030203" pitchFamily="34" charset="0"/>
            </a:endParaRPr>
          </a:p>
        </p:txBody>
      </p:sp>
      <p:sp>
        <p:nvSpPr>
          <p:cNvPr id="3" name="Shape 1"/>
          <p:cNvSpPr/>
          <p:nvPr/>
        </p:nvSpPr>
        <p:spPr>
          <a:xfrm>
            <a:off x="0" y="658368"/>
            <a:ext cx="12188952" cy="54864"/>
          </a:xfrm>
          <a:prstGeom prst="rect">
            <a:avLst/>
          </a:prstGeom>
          <a:solidFill>
            <a:srgbClr val="C8992E"/>
          </a:solidFill>
          <a:ln/>
        </p:spPr>
        <p:txBody>
          <a:bodyPr/>
          <a:lstStyle/>
          <a:p>
            <a:endParaRPr lang="en-IN">
              <a:latin typeface="Lato" panose="020F0502020204030203" pitchFamily="34" charset="0"/>
              <a:ea typeface="Lato" panose="020F0502020204030203" pitchFamily="34" charset="0"/>
              <a:cs typeface="Lato" panose="020F0502020204030203" pitchFamily="34" charset="0"/>
            </a:endParaRPr>
          </a:p>
        </p:txBody>
      </p:sp>
      <p:sp>
        <p:nvSpPr>
          <p:cNvPr id="4" name="Text 2"/>
          <p:cNvSpPr/>
          <p:nvPr/>
        </p:nvSpPr>
        <p:spPr>
          <a:xfrm>
            <a:off x="457200" y="36576"/>
            <a:ext cx="11338560" cy="585216"/>
          </a:xfrm>
          <a:prstGeom prst="rect">
            <a:avLst/>
          </a:prstGeom>
          <a:noFill/>
          <a:ln/>
        </p:spPr>
        <p:txBody>
          <a:bodyPr wrap="square" lIns="0" tIns="0" rIns="0" bIns="0" rtlCol="0" anchor="ctr"/>
          <a:lstStyle/>
          <a:p>
            <a:pPr marL="0" indent="0" algn="ctr">
              <a:buNone/>
            </a:pPr>
            <a:r>
              <a:rPr lang="en-US" sz="3000" b="1">
                <a:solidFill>
                  <a:srgbClr val="FFFFFF"/>
                </a:solidFill>
                <a:latin typeface="Lato" panose="020F0502020204030203" pitchFamily="34" charset="0"/>
                <a:ea typeface="Lato" panose="020F0502020204030203" pitchFamily="34" charset="0"/>
                <a:cs typeface="Lato" panose="020F0502020204030203" pitchFamily="34" charset="0"/>
              </a:rPr>
              <a:t>Key Findings: </a:t>
            </a:r>
            <a:r>
              <a:rPr lang="en-US" sz="1900" b="1">
                <a:solidFill>
                  <a:srgbClr val="FFFFFF"/>
                </a:solidFill>
                <a:latin typeface="Lato" panose="020F0502020204030203" pitchFamily="34" charset="0"/>
                <a:ea typeface="Lato" panose="020F0502020204030203" pitchFamily="34" charset="0"/>
                <a:cs typeface="Lato" panose="020F0502020204030203" pitchFamily="34" charset="0"/>
              </a:rPr>
              <a:t>The Causal Link Between Governance and Sanitation Services</a:t>
            </a:r>
            <a:endParaRPr lang="en-US" sz="3000">
              <a:latin typeface="Lato" panose="020F0502020204030203" pitchFamily="34" charset="0"/>
              <a:ea typeface="Lato" panose="020F0502020204030203" pitchFamily="34" charset="0"/>
              <a:cs typeface="Lato" panose="020F0502020204030203" pitchFamily="34" charset="0"/>
            </a:endParaRPr>
          </a:p>
        </p:txBody>
      </p:sp>
      <p:sp>
        <p:nvSpPr>
          <p:cNvPr id="5" name="Text 3"/>
          <p:cNvSpPr/>
          <p:nvPr/>
        </p:nvSpPr>
        <p:spPr>
          <a:xfrm>
            <a:off x="411480" y="804672"/>
            <a:ext cx="11430000" cy="384048"/>
          </a:xfrm>
          <a:prstGeom prst="rect">
            <a:avLst/>
          </a:prstGeom>
          <a:noFill/>
          <a:ln/>
        </p:spPr>
        <p:txBody>
          <a:bodyPr wrap="square" lIns="0" tIns="0" rIns="0" bIns="0" rtlCol="0" anchor="ctr"/>
          <a:lstStyle/>
          <a:p>
            <a:pPr marL="0" indent="0">
              <a:buNone/>
            </a:pPr>
            <a:r>
              <a:rPr lang="en-US" b="1">
                <a:solidFill>
                  <a:srgbClr val="C8992E"/>
                </a:solidFill>
                <a:latin typeface="Lato" panose="020F0502020204030203" pitchFamily="34" charset="0"/>
                <a:ea typeface="Lato" panose="020F0502020204030203" pitchFamily="34" charset="0"/>
                <a:cs typeface="Lato" panose="020F0502020204030203" pitchFamily="34" charset="0"/>
              </a:rPr>
              <a:t>How SO1 governance work created the conditions for SO3 sanitation improvements</a:t>
            </a:r>
            <a:endParaRPr lang="en-US">
              <a:latin typeface="Lato" panose="020F0502020204030203" pitchFamily="34" charset="0"/>
              <a:ea typeface="Lato" panose="020F0502020204030203" pitchFamily="34" charset="0"/>
              <a:cs typeface="Lato" panose="020F0502020204030203" pitchFamily="34" charset="0"/>
            </a:endParaRPr>
          </a:p>
        </p:txBody>
      </p:sp>
      <p:sp>
        <p:nvSpPr>
          <p:cNvPr id="6" name="Text 4"/>
          <p:cNvSpPr/>
          <p:nvPr/>
        </p:nvSpPr>
        <p:spPr>
          <a:xfrm>
            <a:off x="411480" y="1225296"/>
            <a:ext cx="11384280" cy="777240"/>
          </a:xfrm>
          <a:prstGeom prst="rect">
            <a:avLst/>
          </a:prstGeom>
          <a:noFill/>
          <a:ln/>
        </p:spPr>
        <p:txBody>
          <a:bodyPr wrap="square" lIns="0" tIns="0" rIns="0" bIns="0" rtlCol="0" anchor="t"/>
          <a:lstStyle/>
          <a:p>
            <a:pPr marL="0" indent="0" algn="just">
              <a:lnSpc>
                <a:spcPts val="1800"/>
              </a:lnSpc>
              <a:buNone/>
            </a:pPr>
            <a:r>
              <a:rPr lang="en-US" sz="1350">
                <a:solidFill>
                  <a:srgbClr val="1F2A63"/>
                </a:solidFill>
                <a:latin typeface="Lato" panose="020F0502020204030203" pitchFamily="34" charset="0"/>
                <a:ea typeface="Lato" panose="020F0502020204030203" pitchFamily="34" charset="0"/>
                <a:cs typeface="Lato" panose="020F0502020204030203" pitchFamily="34" charset="0"/>
              </a:rPr>
              <a:t>The evaluation traced the causal chain from SO1 governance investments to the sanitation outcomes delivered under SO3. Unlike the water chain, this pathway runs through market systems and institutional enabling rather than public financing — and it delivers strong supply-side results against a household outcome that fell short of target.</a:t>
            </a:r>
            <a:endParaRPr lang="en-US" sz="1350">
              <a:latin typeface="Lato" panose="020F0502020204030203" pitchFamily="34" charset="0"/>
              <a:ea typeface="Lato" panose="020F0502020204030203" pitchFamily="34" charset="0"/>
              <a:cs typeface="Lato" panose="020F0502020204030203" pitchFamily="34" charset="0"/>
            </a:endParaRPr>
          </a:p>
        </p:txBody>
      </p:sp>
      <p:sp>
        <p:nvSpPr>
          <p:cNvPr id="7" name="Shape 5"/>
          <p:cNvSpPr/>
          <p:nvPr/>
        </p:nvSpPr>
        <p:spPr>
          <a:xfrm>
            <a:off x="411480" y="2121408"/>
            <a:ext cx="2024482" cy="4069080"/>
          </a:xfrm>
          <a:prstGeom prst="roundRect">
            <a:avLst>
              <a:gd name="adj" fmla="val 5420"/>
            </a:avLst>
          </a:prstGeom>
          <a:solidFill>
            <a:srgbClr val="F0EEF5"/>
          </a:solidFill>
          <a:ln w="15875">
            <a:solidFill>
              <a:srgbClr val="BFBFBF"/>
            </a:solidFill>
            <a:prstDash val="solid"/>
          </a:ln>
        </p:spPr>
        <p:txBody>
          <a:bodyPr/>
          <a:lstStyle/>
          <a:p>
            <a:endParaRPr lang="en-IN">
              <a:latin typeface="Lato" panose="020F0502020204030203" pitchFamily="34" charset="0"/>
              <a:ea typeface="Lato" panose="020F0502020204030203" pitchFamily="34" charset="0"/>
              <a:cs typeface="Lato" panose="020F0502020204030203" pitchFamily="34" charset="0"/>
            </a:endParaRPr>
          </a:p>
        </p:txBody>
      </p:sp>
      <p:sp>
        <p:nvSpPr>
          <p:cNvPr id="8" name="Shape 6"/>
          <p:cNvSpPr/>
          <p:nvPr/>
        </p:nvSpPr>
        <p:spPr>
          <a:xfrm>
            <a:off x="512064" y="2240280"/>
            <a:ext cx="1823314" cy="1207008"/>
          </a:xfrm>
          <a:prstGeom prst="roundRect">
            <a:avLst>
              <a:gd name="adj" fmla="val 6061"/>
            </a:avLst>
          </a:prstGeom>
          <a:solidFill>
            <a:srgbClr val="F2DFB3"/>
          </a:solidFill>
          <a:ln w="6350">
            <a:solidFill>
              <a:srgbClr val="F2DFB3"/>
            </a:solidFill>
            <a:prstDash val="solid"/>
          </a:ln>
        </p:spPr>
        <p:txBody>
          <a:bodyPr/>
          <a:lstStyle/>
          <a:p>
            <a:endParaRPr lang="en-IN" sz="2400">
              <a:latin typeface="Lato" panose="020F0502020204030203" pitchFamily="34" charset="0"/>
              <a:ea typeface="Lato" panose="020F0502020204030203" pitchFamily="34" charset="0"/>
              <a:cs typeface="Lato" panose="020F0502020204030203" pitchFamily="34" charset="0"/>
            </a:endParaRPr>
          </a:p>
        </p:txBody>
      </p:sp>
      <p:sp>
        <p:nvSpPr>
          <p:cNvPr id="9" name="Text 7"/>
          <p:cNvSpPr/>
          <p:nvPr/>
        </p:nvSpPr>
        <p:spPr>
          <a:xfrm>
            <a:off x="557784" y="2258568"/>
            <a:ext cx="1731874" cy="1170432"/>
          </a:xfrm>
          <a:prstGeom prst="rect">
            <a:avLst/>
          </a:prstGeom>
          <a:noFill/>
          <a:ln/>
        </p:spPr>
        <p:txBody>
          <a:bodyPr wrap="square" lIns="0" tIns="0" rIns="0" bIns="0" rtlCol="0" anchor="ctr"/>
          <a:lstStyle/>
          <a:p>
            <a:pPr marL="0" indent="0" algn="ctr">
              <a:buNone/>
            </a:pPr>
            <a:r>
              <a:rPr lang="en-US" sz="1400" b="1">
                <a:solidFill>
                  <a:srgbClr val="1F2A63"/>
                </a:solidFill>
                <a:latin typeface="Lato" panose="020F0502020204030203" pitchFamily="34" charset="0"/>
                <a:ea typeface="Lato" panose="020F0502020204030203" pitchFamily="34" charset="0"/>
                <a:cs typeface="Lato" panose="020F0502020204030203" pitchFamily="34" charset="0"/>
              </a:rPr>
              <a:t>Step 1 — District and national actors built sanitation-specific capability</a:t>
            </a:r>
            <a:endParaRPr lang="en-US" sz="1400">
              <a:latin typeface="Lato" panose="020F0502020204030203" pitchFamily="34" charset="0"/>
              <a:ea typeface="Lato" panose="020F0502020204030203" pitchFamily="34" charset="0"/>
              <a:cs typeface="Lato" panose="020F0502020204030203" pitchFamily="34" charset="0"/>
            </a:endParaRPr>
          </a:p>
        </p:txBody>
      </p:sp>
      <p:sp>
        <p:nvSpPr>
          <p:cNvPr id="10" name="Text 8"/>
          <p:cNvSpPr/>
          <p:nvPr/>
        </p:nvSpPr>
        <p:spPr>
          <a:xfrm>
            <a:off x="576072" y="3584448"/>
            <a:ext cx="1695298" cy="2468880"/>
          </a:xfrm>
          <a:prstGeom prst="rect">
            <a:avLst/>
          </a:prstGeom>
          <a:noFill/>
          <a:ln/>
        </p:spPr>
        <p:txBody>
          <a:bodyPr wrap="square" lIns="0" tIns="0" rIns="0" bIns="0" rtlCol="0" anchor="t"/>
          <a:lstStyle/>
          <a:p>
            <a:pPr marL="0" indent="0" algn="ctr">
              <a:lnSpc>
                <a:spcPts val="1400"/>
              </a:lnSpc>
              <a:buNone/>
            </a:pPr>
            <a:r>
              <a:rPr lang="en-US" sz="1100" dirty="0">
                <a:solidFill>
                  <a:srgbClr val="1F2A63"/>
                </a:solidFill>
                <a:latin typeface="Lato" panose="020F0502020204030203" pitchFamily="34" charset="0"/>
                <a:ea typeface="Lato" panose="020F0502020204030203" pitchFamily="34" charset="0"/>
                <a:cs typeface="Lato" panose="020F0502020204030203" pitchFamily="34" charset="0"/>
              </a:rPr>
              <a:t>Market-Based Sanitation, costing and advocacy courses were delivered to district staff, WASAC, MININFRA, MINALOC and PSF. District WASH office QIS scores rose across all ten districts, with sanitation data captured through the Ministry of Health hygiene platform.</a:t>
            </a:r>
            <a:endParaRPr lang="en-US" sz="1100" dirty="0">
              <a:latin typeface="Lato" panose="020F0502020204030203" pitchFamily="34" charset="0"/>
              <a:ea typeface="Lato" panose="020F0502020204030203" pitchFamily="34" charset="0"/>
              <a:cs typeface="Lato" panose="020F0502020204030203" pitchFamily="34" charset="0"/>
            </a:endParaRPr>
          </a:p>
        </p:txBody>
      </p:sp>
      <p:sp>
        <p:nvSpPr>
          <p:cNvPr id="11" name="Shape 9"/>
          <p:cNvSpPr/>
          <p:nvPr/>
        </p:nvSpPr>
        <p:spPr>
          <a:xfrm>
            <a:off x="2477110" y="2688336"/>
            <a:ext cx="228600" cy="310896"/>
          </a:xfrm>
          <a:prstGeom prst="rightArrow">
            <a:avLst/>
          </a:prstGeom>
          <a:solidFill>
            <a:srgbClr val="F2DFB3"/>
          </a:solidFill>
          <a:ln w="6350">
            <a:solidFill>
              <a:srgbClr val="F2DFB3"/>
            </a:solidFill>
            <a:prstDash val="solid"/>
          </a:ln>
        </p:spPr>
        <p:txBody>
          <a:bodyPr/>
          <a:lstStyle/>
          <a:p>
            <a:endParaRPr lang="en-IN">
              <a:latin typeface="Lato" panose="020F0502020204030203" pitchFamily="34" charset="0"/>
              <a:ea typeface="Lato" panose="020F0502020204030203" pitchFamily="34" charset="0"/>
              <a:cs typeface="Lato" panose="020F0502020204030203" pitchFamily="34" charset="0"/>
            </a:endParaRPr>
          </a:p>
        </p:txBody>
      </p:sp>
      <p:sp>
        <p:nvSpPr>
          <p:cNvPr id="12" name="Shape 10"/>
          <p:cNvSpPr/>
          <p:nvPr/>
        </p:nvSpPr>
        <p:spPr>
          <a:xfrm>
            <a:off x="2746858" y="2121408"/>
            <a:ext cx="2024482" cy="4069080"/>
          </a:xfrm>
          <a:prstGeom prst="roundRect">
            <a:avLst>
              <a:gd name="adj" fmla="val 5420"/>
            </a:avLst>
          </a:prstGeom>
          <a:solidFill>
            <a:srgbClr val="F0EEF5"/>
          </a:solidFill>
          <a:ln w="15875">
            <a:solidFill>
              <a:srgbClr val="BFBFBF"/>
            </a:solidFill>
            <a:prstDash val="solid"/>
          </a:ln>
        </p:spPr>
        <p:txBody>
          <a:bodyPr/>
          <a:lstStyle/>
          <a:p>
            <a:endParaRPr lang="en-IN">
              <a:latin typeface="Lato" panose="020F0502020204030203" pitchFamily="34" charset="0"/>
              <a:ea typeface="Lato" panose="020F0502020204030203" pitchFamily="34" charset="0"/>
              <a:cs typeface="Lato" panose="020F0502020204030203" pitchFamily="34" charset="0"/>
            </a:endParaRPr>
          </a:p>
        </p:txBody>
      </p:sp>
      <p:sp>
        <p:nvSpPr>
          <p:cNvPr id="13" name="Shape 11"/>
          <p:cNvSpPr/>
          <p:nvPr/>
        </p:nvSpPr>
        <p:spPr>
          <a:xfrm>
            <a:off x="2847442" y="2240280"/>
            <a:ext cx="1823314" cy="1207008"/>
          </a:xfrm>
          <a:prstGeom prst="roundRect">
            <a:avLst>
              <a:gd name="adj" fmla="val 6061"/>
            </a:avLst>
          </a:prstGeom>
          <a:solidFill>
            <a:srgbClr val="F2DFB3"/>
          </a:solidFill>
          <a:ln w="6350">
            <a:solidFill>
              <a:srgbClr val="F2DFB3"/>
            </a:solidFill>
            <a:prstDash val="solid"/>
          </a:ln>
        </p:spPr>
        <p:txBody>
          <a:bodyPr/>
          <a:lstStyle/>
          <a:p>
            <a:endParaRPr lang="en-IN">
              <a:latin typeface="Lato" panose="020F0502020204030203" pitchFamily="34" charset="0"/>
              <a:ea typeface="Lato" panose="020F0502020204030203" pitchFamily="34" charset="0"/>
              <a:cs typeface="Lato" panose="020F0502020204030203" pitchFamily="34" charset="0"/>
            </a:endParaRPr>
          </a:p>
        </p:txBody>
      </p:sp>
      <p:sp>
        <p:nvSpPr>
          <p:cNvPr id="14" name="Text 12"/>
          <p:cNvSpPr/>
          <p:nvPr/>
        </p:nvSpPr>
        <p:spPr>
          <a:xfrm>
            <a:off x="2893162" y="2258568"/>
            <a:ext cx="1731874" cy="1170432"/>
          </a:xfrm>
          <a:prstGeom prst="rect">
            <a:avLst/>
          </a:prstGeom>
          <a:noFill/>
          <a:ln/>
        </p:spPr>
        <p:txBody>
          <a:bodyPr wrap="square" lIns="0" tIns="0" rIns="0" bIns="0" rtlCol="0" anchor="ctr"/>
          <a:lstStyle/>
          <a:p>
            <a:pPr marL="0" indent="0" algn="ctr">
              <a:buNone/>
            </a:pPr>
            <a:r>
              <a:rPr lang="en-US" sz="1400" b="1">
                <a:solidFill>
                  <a:srgbClr val="1F2A63"/>
                </a:solidFill>
                <a:latin typeface="Lato" panose="020F0502020204030203" pitchFamily="34" charset="0"/>
                <a:ea typeface="Lato" panose="020F0502020204030203" pitchFamily="34" charset="0"/>
                <a:cs typeface="Lato" panose="020F0502020204030203" pitchFamily="34" charset="0"/>
              </a:rPr>
              <a:t>Step 2 — Sanitation was embedded in district plans and oversight</a:t>
            </a:r>
            <a:endParaRPr lang="en-US" sz="1400">
              <a:latin typeface="Lato" panose="020F0502020204030203" pitchFamily="34" charset="0"/>
              <a:ea typeface="Lato" panose="020F0502020204030203" pitchFamily="34" charset="0"/>
              <a:cs typeface="Lato" panose="020F0502020204030203" pitchFamily="34" charset="0"/>
            </a:endParaRPr>
          </a:p>
        </p:txBody>
      </p:sp>
      <p:sp>
        <p:nvSpPr>
          <p:cNvPr id="15" name="Text 13"/>
          <p:cNvSpPr/>
          <p:nvPr/>
        </p:nvSpPr>
        <p:spPr>
          <a:xfrm>
            <a:off x="2911450" y="3584448"/>
            <a:ext cx="1695298" cy="2468880"/>
          </a:xfrm>
          <a:prstGeom prst="rect">
            <a:avLst/>
          </a:prstGeom>
          <a:noFill/>
          <a:ln/>
        </p:spPr>
        <p:txBody>
          <a:bodyPr wrap="square" lIns="0" tIns="0" rIns="0" bIns="0" rtlCol="0" anchor="t"/>
          <a:lstStyle/>
          <a:p>
            <a:pPr marL="0" indent="0" algn="ctr">
              <a:lnSpc>
                <a:spcPts val="1400"/>
              </a:lnSpc>
              <a:buNone/>
            </a:pPr>
            <a:r>
              <a:rPr lang="en-US" sz="1100">
                <a:solidFill>
                  <a:srgbClr val="1F2A63"/>
                </a:solidFill>
                <a:latin typeface="Lato" panose="020F0502020204030203" pitchFamily="34" charset="0"/>
                <a:ea typeface="Lato" panose="020F0502020204030203" pitchFamily="34" charset="0"/>
                <a:cs typeface="Lato" panose="020F0502020204030203" pitchFamily="34" charset="0"/>
              </a:rPr>
              <a:t>District investment plans covered sanitation alongside water, drawing on the National FSM Master Plan. DWASHB sanitation and hygiene sub-committees, district reflection meetings and Imihigo brought sanitation into routine district performance review.</a:t>
            </a:r>
            <a:endParaRPr lang="en-US" sz="1100">
              <a:latin typeface="Lato" panose="020F0502020204030203" pitchFamily="34" charset="0"/>
              <a:ea typeface="Lato" panose="020F0502020204030203" pitchFamily="34" charset="0"/>
              <a:cs typeface="Lato" panose="020F0502020204030203" pitchFamily="34" charset="0"/>
            </a:endParaRPr>
          </a:p>
        </p:txBody>
      </p:sp>
      <p:sp>
        <p:nvSpPr>
          <p:cNvPr id="16" name="Shape 14"/>
          <p:cNvSpPr/>
          <p:nvPr/>
        </p:nvSpPr>
        <p:spPr>
          <a:xfrm>
            <a:off x="4812487" y="2688336"/>
            <a:ext cx="228600" cy="310896"/>
          </a:xfrm>
          <a:prstGeom prst="rightArrow">
            <a:avLst/>
          </a:prstGeom>
          <a:solidFill>
            <a:srgbClr val="F2DFB3"/>
          </a:solidFill>
          <a:ln w="6350">
            <a:solidFill>
              <a:srgbClr val="F2DFB3"/>
            </a:solidFill>
            <a:prstDash val="solid"/>
          </a:ln>
        </p:spPr>
        <p:txBody>
          <a:bodyPr/>
          <a:lstStyle/>
          <a:p>
            <a:endParaRPr lang="en-IN">
              <a:latin typeface="Lato" panose="020F0502020204030203" pitchFamily="34" charset="0"/>
              <a:ea typeface="Lato" panose="020F0502020204030203" pitchFamily="34" charset="0"/>
              <a:cs typeface="Lato" panose="020F0502020204030203" pitchFamily="34" charset="0"/>
            </a:endParaRPr>
          </a:p>
        </p:txBody>
      </p:sp>
      <p:sp>
        <p:nvSpPr>
          <p:cNvPr id="17" name="Shape 15"/>
          <p:cNvSpPr/>
          <p:nvPr/>
        </p:nvSpPr>
        <p:spPr>
          <a:xfrm>
            <a:off x="5082235" y="2121408"/>
            <a:ext cx="2024482" cy="4069080"/>
          </a:xfrm>
          <a:prstGeom prst="roundRect">
            <a:avLst>
              <a:gd name="adj" fmla="val 5420"/>
            </a:avLst>
          </a:prstGeom>
          <a:solidFill>
            <a:srgbClr val="F0EEF5"/>
          </a:solidFill>
          <a:ln w="15875">
            <a:solidFill>
              <a:srgbClr val="BFBFBF"/>
            </a:solidFill>
            <a:prstDash val="solid"/>
          </a:ln>
        </p:spPr>
        <p:txBody>
          <a:bodyPr/>
          <a:lstStyle/>
          <a:p>
            <a:endParaRPr lang="en-IN">
              <a:latin typeface="Lato" panose="020F0502020204030203" pitchFamily="34" charset="0"/>
              <a:ea typeface="Lato" panose="020F0502020204030203" pitchFamily="34" charset="0"/>
              <a:cs typeface="Lato" panose="020F0502020204030203" pitchFamily="34" charset="0"/>
            </a:endParaRPr>
          </a:p>
        </p:txBody>
      </p:sp>
      <p:sp>
        <p:nvSpPr>
          <p:cNvPr id="18" name="Shape 16"/>
          <p:cNvSpPr/>
          <p:nvPr/>
        </p:nvSpPr>
        <p:spPr>
          <a:xfrm>
            <a:off x="5182819" y="2240280"/>
            <a:ext cx="1823314" cy="1207008"/>
          </a:xfrm>
          <a:prstGeom prst="roundRect">
            <a:avLst>
              <a:gd name="adj" fmla="val 6061"/>
            </a:avLst>
          </a:prstGeom>
          <a:solidFill>
            <a:srgbClr val="F2DFB3"/>
          </a:solidFill>
          <a:ln w="6350">
            <a:solidFill>
              <a:srgbClr val="F2DFB3"/>
            </a:solidFill>
            <a:prstDash val="solid"/>
          </a:ln>
        </p:spPr>
        <p:txBody>
          <a:bodyPr/>
          <a:lstStyle/>
          <a:p>
            <a:endParaRPr lang="en-IN">
              <a:latin typeface="Lato" panose="020F0502020204030203" pitchFamily="34" charset="0"/>
              <a:ea typeface="Lato" panose="020F0502020204030203" pitchFamily="34" charset="0"/>
              <a:cs typeface="Lato" panose="020F0502020204030203" pitchFamily="34" charset="0"/>
            </a:endParaRPr>
          </a:p>
        </p:txBody>
      </p:sp>
      <p:sp>
        <p:nvSpPr>
          <p:cNvPr id="19" name="Text 17"/>
          <p:cNvSpPr/>
          <p:nvPr/>
        </p:nvSpPr>
        <p:spPr>
          <a:xfrm>
            <a:off x="5182819" y="2258568"/>
            <a:ext cx="1777594" cy="1170432"/>
          </a:xfrm>
          <a:prstGeom prst="rect">
            <a:avLst/>
          </a:prstGeom>
          <a:noFill/>
          <a:ln/>
        </p:spPr>
        <p:txBody>
          <a:bodyPr wrap="square" lIns="0" tIns="0" rIns="0" bIns="0" rtlCol="0" anchor="ctr"/>
          <a:lstStyle/>
          <a:p>
            <a:pPr marL="0" indent="0" algn="ctr">
              <a:buNone/>
            </a:pPr>
            <a:r>
              <a:rPr lang="en-US" sz="1400" b="1">
                <a:solidFill>
                  <a:srgbClr val="1F2A63"/>
                </a:solidFill>
                <a:latin typeface="Lato" panose="020F0502020204030203" pitchFamily="34" charset="0"/>
                <a:ea typeface="Lato" panose="020F0502020204030203" pitchFamily="34" charset="0"/>
                <a:cs typeface="Lato" panose="020F0502020204030203" pitchFamily="34" charset="0"/>
              </a:rPr>
              <a:t>Step 3 — Market actors were organised and anchored in permanent institutions</a:t>
            </a:r>
            <a:endParaRPr lang="en-US" sz="1400">
              <a:latin typeface="Lato" panose="020F0502020204030203" pitchFamily="34" charset="0"/>
              <a:ea typeface="Lato" panose="020F0502020204030203" pitchFamily="34" charset="0"/>
              <a:cs typeface="Lato" panose="020F0502020204030203" pitchFamily="34" charset="0"/>
            </a:endParaRPr>
          </a:p>
        </p:txBody>
      </p:sp>
      <p:sp>
        <p:nvSpPr>
          <p:cNvPr id="20" name="Text 18"/>
          <p:cNvSpPr/>
          <p:nvPr/>
        </p:nvSpPr>
        <p:spPr>
          <a:xfrm>
            <a:off x="5246827" y="3584448"/>
            <a:ext cx="1695298" cy="2468880"/>
          </a:xfrm>
          <a:prstGeom prst="rect">
            <a:avLst/>
          </a:prstGeom>
          <a:noFill/>
          <a:ln/>
        </p:spPr>
        <p:txBody>
          <a:bodyPr wrap="square" lIns="0" tIns="0" rIns="0" bIns="0" rtlCol="0" anchor="t"/>
          <a:lstStyle/>
          <a:p>
            <a:pPr marL="0" indent="0" algn="ctr">
              <a:lnSpc>
                <a:spcPts val="1400"/>
              </a:lnSpc>
              <a:buNone/>
            </a:pPr>
            <a:r>
              <a:rPr lang="en-US" sz="1100">
                <a:solidFill>
                  <a:srgbClr val="1F2A63"/>
                </a:solidFill>
                <a:latin typeface="Lato" panose="020F0502020204030203" pitchFamily="34" charset="0"/>
                <a:ea typeface="Lato" panose="020F0502020204030203" pitchFamily="34" charset="0"/>
                <a:cs typeface="Lato" panose="020F0502020204030203" pitchFamily="34" charset="0"/>
              </a:rPr>
              <a:t>A District Sanitation Centre in every district, 15 sales agents per district, 127 community showrooms and 300 masons and suppliers were linked into referral networks — anchored in the Private Sector Federation, not the project, with ASSERWA capacity rising from 50% to 75%.</a:t>
            </a:r>
            <a:endParaRPr lang="en-US" sz="1100">
              <a:latin typeface="Lato" panose="020F0502020204030203" pitchFamily="34" charset="0"/>
              <a:ea typeface="Lato" panose="020F0502020204030203" pitchFamily="34" charset="0"/>
              <a:cs typeface="Lato" panose="020F0502020204030203" pitchFamily="34" charset="0"/>
            </a:endParaRPr>
          </a:p>
        </p:txBody>
      </p:sp>
      <p:sp>
        <p:nvSpPr>
          <p:cNvPr id="21" name="Shape 19"/>
          <p:cNvSpPr/>
          <p:nvPr/>
        </p:nvSpPr>
        <p:spPr>
          <a:xfrm>
            <a:off x="7147865" y="2688336"/>
            <a:ext cx="228600" cy="310896"/>
          </a:xfrm>
          <a:prstGeom prst="rightArrow">
            <a:avLst/>
          </a:prstGeom>
          <a:solidFill>
            <a:srgbClr val="F2DFB3"/>
          </a:solidFill>
          <a:ln w="6350">
            <a:solidFill>
              <a:srgbClr val="F2DFB3"/>
            </a:solidFill>
            <a:prstDash val="solid"/>
          </a:ln>
        </p:spPr>
        <p:txBody>
          <a:bodyPr/>
          <a:lstStyle/>
          <a:p>
            <a:endParaRPr lang="en-IN">
              <a:latin typeface="Lato" panose="020F0502020204030203" pitchFamily="34" charset="0"/>
              <a:ea typeface="Lato" panose="020F0502020204030203" pitchFamily="34" charset="0"/>
              <a:cs typeface="Lato" panose="020F0502020204030203" pitchFamily="34" charset="0"/>
            </a:endParaRPr>
          </a:p>
        </p:txBody>
      </p:sp>
      <p:sp>
        <p:nvSpPr>
          <p:cNvPr id="22" name="Shape 20"/>
          <p:cNvSpPr/>
          <p:nvPr/>
        </p:nvSpPr>
        <p:spPr>
          <a:xfrm>
            <a:off x="7417613" y="2121408"/>
            <a:ext cx="2024482" cy="4069080"/>
          </a:xfrm>
          <a:prstGeom prst="roundRect">
            <a:avLst>
              <a:gd name="adj" fmla="val 5420"/>
            </a:avLst>
          </a:prstGeom>
          <a:solidFill>
            <a:srgbClr val="F0EEF5"/>
          </a:solidFill>
          <a:ln w="15875">
            <a:solidFill>
              <a:srgbClr val="BFBFBF"/>
            </a:solidFill>
            <a:prstDash val="solid"/>
          </a:ln>
        </p:spPr>
        <p:txBody>
          <a:bodyPr/>
          <a:lstStyle/>
          <a:p>
            <a:endParaRPr lang="en-IN">
              <a:latin typeface="Lato" panose="020F0502020204030203" pitchFamily="34" charset="0"/>
              <a:ea typeface="Lato" panose="020F0502020204030203" pitchFamily="34" charset="0"/>
              <a:cs typeface="Lato" panose="020F0502020204030203" pitchFamily="34" charset="0"/>
            </a:endParaRPr>
          </a:p>
        </p:txBody>
      </p:sp>
      <p:sp>
        <p:nvSpPr>
          <p:cNvPr id="23" name="Shape 21"/>
          <p:cNvSpPr/>
          <p:nvPr/>
        </p:nvSpPr>
        <p:spPr>
          <a:xfrm>
            <a:off x="7518197" y="2240280"/>
            <a:ext cx="1823314" cy="1207008"/>
          </a:xfrm>
          <a:prstGeom prst="roundRect">
            <a:avLst>
              <a:gd name="adj" fmla="val 6061"/>
            </a:avLst>
          </a:prstGeom>
          <a:solidFill>
            <a:srgbClr val="F2DFB3"/>
          </a:solidFill>
          <a:ln w="6350">
            <a:solidFill>
              <a:srgbClr val="F2DFB3"/>
            </a:solidFill>
            <a:prstDash val="solid"/>
          </a:ln>
        </p:spPr>
        <p:txBody>
          <a:bodyPr/>
          <a:lstStyle/>
          <a:p>
            <a:endParaRPr lang="en-IN">
              <a:latin typeface="Lato" panose="020F0502020204030203" pitchFamily="34" charset="0"/>
              <a:ea typeface="Lato" panose="020F0502020204030203" pitchFamily="34" charset="0"/>
              <a:cs typeface="Lato" panose="020F0502020204030203" pitchFamily="34" charset="0"/>
            </a:endParaRPr>
          </a:p>
        </p:txBody>
      </p:sp>
      <p:sp>
        <p:nvSpPr>
          <p:cNvPr id="24" name="Text 22"/>
          <p:cNvSpPr/>
          <p:nvPr/>
        </p:nvSpPr>
        <p:spPr>
          <a:xfrm>
            <a:off x="7563917" y="2258568"/>
            <a:ext cx="1731874" cy="1170432"/>
          </a:xfrm>
          <a:prstGeom prst="rect">
            <a:avLst/>
          </a:prstGeom>
          <a:noFill/>
          <a:ln/>
        </p:spPr>
        <p:txBody>
          <a:bodyPr wrap="square" lIns="0" tIns="0" rIns="0" bIns="0" rtlCol="0" anchor="ctr"/>
          <a:lstStyle/>
          <a:p>
            <a:pPr marL="0" indent="0" algn="ctr">
              <a:buNone/>
            </a:pPr>
            <a:r>
              <a:rPr lang="en-US" sz="1400" b="1">
                <a:solidFill>
                  <a:srgbClr val="1F2A63"/>
                </a:solidFill>
                <a:latin typeface="Lato" panose="020F0502020204030203" pitchFamily="34" charset="0"/>
                <a:ea typeface="Lato" panose="020F0502020204030203" pitchFamily="34" charset="0"/>
                <a:cs typeface="Lato" panose="020F0502020204030203" pitchFamily="34" charset="0"/>
              </a:rPr>
              <a:t>Step 4 — Supply and demand were stimulated together</a:t>
            </a:r>
            <a:endParaRPr lang="en-US" sz="1400">
              <a:latin typeface="Lato" panose="020F0502020204030203" pitchFamily="34" charset="0"/>
              <a:ea typeface="Lato" panose="020F0502020204030203" pitchFamily="34" charset="0"/>
              <a:cs typeface="Lato" panose="020F0502020204030203" pitchFamily="34" charset="0"/>
            </a:endParaRPr>
          </a:p>
        </p:txBody>
      </p:sp>
      <p:sp>
        <p:nvSpPr>
          <p:cNvPr id="25" name="Text 23"/>
          <p:cNvSpPr/>
          <p:nvPr/>
        </p:nvSpPr>
        <p:spPr>
          <a:xfrm>
            <a:off x="7582205" y="3584448"/>
            <a:ext cx="1695298" cy="2468880"/>
          </a:xfrm>
          <a:prstGeom prst="rect">
            <a:avLst/>
          </a:prstGeom>
          <a:noFill/>
          <a:ln/>
        </p:spPr>
        <p:txBody>
          <a:bodyPr wrap="square" lIns="0" tIns="0" rIns="0" bIns="0" rtlCol="0" anchor="t"/>
          <a:lstStyle/>
          <a:p>
            <a:pPr marL="0" indent="0" algn="ctr">
              <a:lnSpc>
                <a:spcPts val="1400"/>
              </a:lnSpc>
              <a:buNone/>
            </a:pPr>
            <a:r>
              <a:rPr lang="en-US" sz="1100" dirty="0">
                <a:solidFill>
                  <a:srgbClr val="1F2A63"/>
                </a:solidFill>
                <a:latin typeface="Lato" panose="020F0502020204030203" pitchFamily="34" charset="0"/>
                <a:ea typeface="Lato" panose="020F0502020204030203" pitchFamily="34" charset="0"/>
                <a:cs typeface="Lato" panose="020F0502020204030203" pitchFamily="34" charset="0"/>
              </a:rPr>
              <a:t>SBC agents and Village Agents </a:t>
            </a:r>
            <a:r>
              <a:rPr lang="en-US" sz="1100" dirty="0" err="1">
                <a:solidFill>
                  <a:srgbClr val="1F2A63"/>
                </a:solidFill>
                <a:latin typeface="Lato" panose="020F0502020204030203" pitchFamily="34" charset="0"/>
                <a:ea typeface="Lato" panose="020F0502020204030203" pitchFamily="34" charset="0"/>
                <a:cs typeface="Lato" panose="020F0502020204030203" pitchFamily="34" charset="0"/>
              </a:rPr>
              <a:t>mobilised</a:t>
            </a:r>
            <a:r>
              <a:rPr lang="en-US" sz="1100" dirty="0">
                <a:solidFill>
                  <a:srgbClr val="1F2A63"/>
                </a:solidFill>
                <a:latin typeface="Lato" panose="020F0502020204030203" pitchFamily="34" charset="0"/>
                <a:ea typeface="Lato" panose="020F0502020204030203" pitchFamily="34" charset="0"/>
                <a:cs typeface="Lato" panose="020F0502020204030203" pitchFamily="34" charset="0"/>
              </a:rPr>
              <a:t> 7,744 community groups, generating 35,241 sanitation and hygiene product sales including 26,000 SATO pans (FY24). DQ Master Trainers were established locally, enabling DSCs to recruit and coach sales agents without external assistance.</a:t>
            </a:r>
            <a:endParaRPr lang="en-US" sz="1100" dirty="0">
              <a:latin typeface="Lato" panose="020F0502020204030203" pitchFamily="34" charset="0"/>
              <a:ea typeface="Lato" panose="020F0502020204030203" pitchFamily="34" charset="0"/>
              <a:cs typeface="Lato" panose="020F0502020204030203" pitchFamily="34" charset="0"/>
            </a:endParaRPr>
          </a:p>
        </p:txBody>
      </p:sp>
      <p:sp>
        <p:nvSpPr>
          <p:cNvPr id="26" name="Shape 24"/>
          <p:cNvSpPr/>
          <p:nvPr/>
        </p:nvSpPr>
        <p:spPr>
          <a:xfrm>
            <a:off x="9483242" y="2688336"/>
            <a:ext cx="228600" cy="310896"/>
          </a:xfrm>
          <a:prstGeom prst="rightArrow">
            <a:avLst/>
          </a:prstGeom>
          <a:solidFill>
            <a:srgbClr val="F2DFB3"/>
          </a:solidFill>
          <a:ln w="6350">
            <a:solidFill>
              <a:srgbClr val="F2DFB3"/>
            </a:solidFill>
            <a:prstDash val="solid"/>
          </a:ln>
        </p:spPr>
        <p:txBody>
          <a:bodyPr/>
          <a:lstStyle/>
          <a:p>
            <a:endParaRPr lang="en-IN">
              <a:latin typeface="Lato" panose="020F0502020204030203" pitchFamily="34" charset="0"/>
              <a:ea typeface="Lato" panose="020F0502020204030203" pitchFamily="34" charset="0"/>
              <a:cs typeface="Lato" panose="020F0502020204030203" pitchFamily="34" charset="0"/>
            </a:endParaRPr>
          </a:p>
        </p:txBody>
      </p:sp>
      <p:sp>
        <p:nvSpPr>
          <p:cNvPr id="27" name="Shape 25"/>
          <p:cNvSpPr/>
          <p:nvPr/>
        </p:nvSpPr>
        <p:spPr>
          <a:xfrm>
            <a:off x="9752990" y="2121408"/>
            <a:ext cx="2024482" cy="4069080"/>
          </a:xfrm>
          <a:prstGeom prst="roundRect">
            <a:avLst>
              <a:gd name="adj" fmla="val 5420"/>
            </a:avLst>
          </a:prstGeom>
          <a:solidFill>
            <a:srgbClr val="F0EEF5"/>
          </a:solidFill>
          <a:ln w="15875">
            <a:solidFill>
              <a:srgbClr val="BFBFBF"/>
            </a:solidFill>
            <a:prstDash val="solid"/>
          </a:ln>
        </p:spPr>
        <p:txBody>
          <a:bodyPr/>
          <a:lstStyle/>
          <a:p>
            <a:endParaRPr lang="en-IN">
              <a:latin typeface="Lato" panose="020F0502020204030203" pitchFamily="34" charset="0"/>
              <a:ea typeface="Lato" panose="020F0502020204030203" pitchFamily="34" charset="0"/>
              <a:cs typeface="Lato" panose="020F0502020204030203" pitchFamily="34" charset="0"/>
            </a:endParaRPr>
          </a:p>
        </p:txBody>
      </p:sp>
      <p:sp>
        <p:nvSpPr>
          <p:cNvPr id="28" name="Shape 26"/>
          <p:cNvSpPr/>
          <p:nvPr/>
        </p:nvSpPr>
        <p:spPr>
          <a:xfrm>
            <a:off x="9853574" y="2240280"/>
            <a:ext cx="1823314" cy="1207008"/>
          </a:xfrm>
          <a:prstGeom prst="roundRect">
            <a:avLst>
              <a:gd name="adj" fmla="val 6061"/>
            </a:avLst>
          </a:prstGeom>
          <a:solidFill>
            <a:srgbClr val="F2DFB3"/>
          </a:solidFill>
          <a:ln w="6350">
            <a:solidFill>
              <a:srgbClr val="F2DFB3"/>
            </a:solidFill>
            <a:prstDash val="solid"/>
          </a:ln>
        </p:spPr>
        <p:txBody>
          <a:bodyPr/>
          <a:lstStyle/>
          <a:p>
            <a:endParaRPr lang="en-IN">
              <a:latin typeface="Lato" panose="020F0502020204030203" pitchFamily="34" charset="0"/>
              <a:ea typeface="Lato" panose="020F0502020204030203" pitchFamily="34" charset="0"/>
              <a:cs typeface="Lato" panose="020F0502020204030203" pitchFamily="34" charset="0"/>
            </a:endParaRPr>
          </a:p>
        </p:txBody>
      </p:sp>
      <p:sp>
        <p:nvSpPr>
          <p:cNvPr id="29" name="Text 27"/>
          <p:cNvSpPr/>
          <p:nvPr/>
        </p:nvSpPr>
        <p:spPr>
          <a:xfrm>
            <a:off x="9899294" y="2258568"/>
            <a:ext cx="1731874" cy="1170432"/>
          </a:xfrm>
          <a:prstGeom prst="rect">
            <a:avLst/>
          </a:prstGeom>
          <a:noFill/>
          <a:ln/>
        </p:spPr>
        <p:txBody>
          <a:bodyPr wrap="square" lIns="0" tIns="0" rIns="0" bIns="0" rtlCol="0" anchor="ctr"/>
          <a:lstStyle/>
          <a:p>
            <a:pPr marL="0" indent="0" algn="ctr">
              <a:buNone/>
            </a:pPr>
            <a:r>
              <a:rPr lang="en-US" sz="1400" b="1">
                <a:solidFill>
                  <a:srgbClr val="1F2A63"/>
                </a:solidFill>
                <a:latin typeface="Lato" panose="020F0502020204030203" pitchFamily="34" charset="0"/>
                <a:ea typeface="Lato" panose="020F0502020204030203" pitchFamily="34" charset="0"/>
                <a:cs typeface="Lato" panose="020F0502020204030203" pitchFamily="34" charset="0"/>
              </a:rPr>
              <a:t>Step 5 — Household gain from improved accessibility and products</a:t>
            </a:r>
            <a:endParaRPr lang="en-US" sz="1400">
              <a:latin typeface="Lato" panose="020F0502020204030203" pitchFamily="34" charset="0"/>
              <a:ea typeface="Lato" panose="020F0502020204030203" pitchFamily="34" charset="0"/>
              <a:cs typeface="Lato" panose="020F0502020204030203" pitchFamily="34" charset="0"/>
            </a:endParaRPr>
          </a:p>
        </p:txBody>
      </p:sp>
      <p:sp>
        <p:nvSpPr>
          <p:cNvPr id="30" name="Text 28"/>
          <p:cNvSpPr/>
          <p:nvPr/>
        </p:nvSpPr>
        <p:spPr>
          <a:xfrm>
            <a:off x="9917582" y="3584448"/>
            <a:ext cx="1695298" cy="2468880"/>
          </a:xfrm>
          <a:prstGeom prst="rect">
            <a:avLst/>
          </a:prstGeom>
          <a:noFill/>
          <a:ln/>
        </p:spPr>
        <p:txBody>
          <a:bodyPr wrap="square" lIns="0" tIns="0" rIns="0" bIns="0" rtlCol="0" anchor="t"/>
          <a:lstStyle/>
          <a:p>
            <a:pPr marL="0" indent="0" algn="ctr">
              <a:lnSpc>
                <a:spcPts val="1400"/>
              </a:lnSpc>
              <a:buNone/>
            </a:pPr>
            <a:r>
              <a:rPr lang="en-US" sz="1100">
                <a:solidFill>
                  <a:srgbClr val="1F2A63"/>
                </a:solidFill>
                <a:latin typeface="Lato" panose="020F0502020204030203" pitchFamily="34" charset="0"/>
                <a:ea typeface="Lato" panose="020F0502020204030203" pitchFamily="34" charset="0"/>
                <a:cs typeface="Lato" panose="020F0502020204030203" pitchFamily="34" charset="0"/>
              </a:rPr>
              <a:t>Households using basic or safely managed sanitation reached 71% against a 79% target — 90% of target. Households were investing more in sanitation upgrades, especially those visited by demand creation agents. Sanitation was recognized as a major need, even if affordability was a challenge for many.</a:t>
            </a:r>
            <a:endParaRPr lang="en-US" sz="1100">
              <a:latin typeface="Lato" panose="020F0502020204030203" pitchFamily="34" charset="0"/>
              <a:ea typeface="Lato" panose="020F0502020204030203" pitchFamily="34" charset="0"/>
              <a:cs typeface="Lato" panose="020F0502020204030203"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ADA31-8228-F368-DB01-C6A860789919}"/>
            </a:ext>
          </a:extLst>
        </p:cNvPr>
        <p:cNvGrpSpPr/>
        <p:nvPr/>
      </p:nvGrpSpPr>
      <p:grpSpPr>
        <a:xfrm>
          <a:off x="0" y="0"/>
          <a:ext cx="0" cy="0"/>
          <a:chOff x="0" y="0"/>
          <a:chExt cx="0" cy="0"/>
        </a:xfrm>
      </p:grpSpPr>
      <p:sp>
        <p:nvSpPr>
          <p:cNvPr id="53" name="Rectangle 53">
            <a:extLst>
              <a:ext uri="{FF2B5EF4-FFF2-40B4-BE49-F238E27FC236}">
                <a16:creationId xmlns:a16="http://schemas.microsoft.com/office/drawing/2014/main" id="{B5F0149A-01FE-35C0-547D-CF14BA419CD9}"/>
              </a:ext>
            </a:extLst>
          </p:cNvPr>
          <p:cNvSpPr>
            <a:spLocks noChangeArrowheads="1"/>
          </p:cNvSpPr>
          <p:nvPr/>
        </p:nvSpPr>
        <p:spPr bwMode="auto">
          <a:xfrm>
            <a:off x="0" y="0"/>
            <a:ext cx="12192000" cy="553998"/>
          </a:xfrm>
          <a:prstGeom prst="rect">
            <a:avLst/>
          </a:prstGeom>
          <a:solidFill>
            <a:srgbClr val="2B2F71"/>
          </a:solidFill>
          <a:ln w="9525">
            <a:noFill/>
            <a:miter lim="800000"/>
            <a:headEnd/>
            <a:tailEnd/>
          </a:ln>
        </p:spPr>
        <p:txBody>
          <a:bodyPr vert="horz" wrap="square" lIns="0" tIns="0" rIns="0" bIns="0" numCol="1" anchor="t" anchorCtr="0" compatLnSpc="1">
            <a:prstTxWarp prst="textNoShape">
              <a:avLst/>
            </a:prstTxWarp>
            <a:spAutoFit/>
          </a:bodyPr>
          <a:lstStyle/>
          <a:p>
            <a:pPr lvl="0" algn="ctr" fontAlgn="base">
              <a:spcBef>
                <a:spcPct val="0"/>
              </a:spcBef>
              <a:spcAft>
                <a:spcPct val="0"/>
              </a:spcAft>
            </a:pPr>
            <a:r>
              <a:rPr kumimoji="0" lang="en-US" sz="3600" b="1" i="0" u="none" strike="noStrike" cap="none" normalizeH="0" baseline="0">
                <a:ln>
                  <a:noFill/>
                </a:ln>
                <a:solidFill>
                  <a:schemeClr val="bg1"/>
                </a:solidFill>
                <a:effectLst/>
                <a:ea typeface="Open Sans" panose="020B0606030504020204" pitchFamily="34" charset="0"/>
                <a:cs typeface="Open Sans" panose="020B0606030504020204" pitchFamily="34" charset="0"/>
              </a:rPr>
              <a:t>SO4 Key Findings:</a:t>
            </a:r>
            <a:r>
              <a:rPr kumimoji="0" lang="en-US" sz="2000" b="1" i="0" u="none" strike="noStrike" cap="none" normalizeH="0" baseline="0">
                <a:ln>
                  <a:noFill/>
                </a:ln>
                <a:solidFill>
                  <a:schemeClr val="bg1"/>
                </a:solidFill>
                <a:effectLst/>
                <a:ea typeface="Open Sans" panose="020B0606030504020204" pitchFamily="34" charset="0"/>
                <a:cs typeface="Open Sans" panose="020B0606030504020204" pitchFamily="34" charset="0"/>
              </a:rPr>
              <a:t> </a:t>
            </a:r>
            <a:r>
              <a:rPr kumimoji="0" lang="en-GB" sz="2000" b="1" i="0" u="none" strike="noStrike" cap="none" normalizeH="0" baseline="0">
                <a:ln>
                  <a:noFill/>
                </a:ln>
                <a:solidFill>
                  <a:schemeClr val="bg1"/>
                </a:solidFill>
                <a:effectLst/>
                <a:ea typeface="Open Sans" panose="020B0606030504020204" pitchFamily="34" charset="0"/>
                <a:cs typeface="Open Sans" panose="020B0606030504020204" pitchFamily="34" charset="0"/>
              </a:rPr>
              <a:t>Marburg Virus Disease WASH Response</a:t>
            </a:r>
            <a:endParaRPr kumimoji="0" lang="en-US" sz="3600" b="1" i="0" u="none" strike="noStrike" cap="none" normalizeH="0" baseline="0">
              <a:ln>
                <a:noFill/>
              </a:ln>
              <a:solidFill>
                <a:schemeClr val="bg1"/>
              </a:solidFill>
              <a:effectLst/>
              <a:ea typeface="Open Sans" panose="020B0606030504020204" pitchFamily="34" charset="0"/>
              <a:cs typeface="Open Sans" panose="020B0606030504020204" pitchFamily="34" charset="0"/>
            </a:endParaRPr>
          </a:p>
        </p:txBody>
      </p:sp>
      <p:sp>
        <p:nvSpPr>
          <p:cNvPr id="3" name="Gold Underline">
            <a:extLst>
              <a:ext uri="{FF2B5EF4-FFF2-40B4-BE49-F238E27FC236}">
                <a16:creationId xmlns:a16="http://schemas.microsoft.com/office/drawing/2014/main" id="{C0AA33E4-67CE-2913-254B-811532D3DAED}"/>
              </a:ext>
            </a:extLst>
          </p:cNvPr>
          <p:cNvSpPr/>
          <p:nvPr/>
        </p:nvSpPr>
        <p:spPr>
          <a:xfrm>
            <a:off x="0" y="553998"/>
            <a:ext cx="12192000" cy="36576"/>
          </a:xfrm>
          <a:prstGeom prst="rect">
            <a:avLst/>
          </a:prstGeom>
          <a:solidFill>
            <a:srgbClr val="D99E29"/>
          </a:solidFill>
          <a:ln>
            <a:noFill/>
          </a:ln>
          <a:extLst>
            <a:ext uri="{C183D7F6-B498-43B3-948B-1728B52AA6E4}">
              <adec:decorative xmlns:adec="http://schemas.microsoft.com/office/drawing/2017/decorative" xmlns="" val="1"/>
            </a:ext>
          </a:extLst>
        </p:spPr>
        <p:txBody>
          <a:bodyPr rtlCol="0"/>
          <a:lstStyle/>
          <a:p>
            <a:endParaRPr lang="en-US"/>
          </a:p>
        </p:txBody>
      </p:sp>
      <p:sp>
        <p:nvSpPr>
          <p:cNvPr id="10" name="TextBox 9">
            <a:extLst>
              <a:ext uri="{FF2B5EF4-FFF2-40B4-BE49-F238E27FC236}">
                <a16:creationId xmlns:a16="http://schemas.microsoft.com/office/drawing/2014/main" id="{404D485D-3989-32F1-5DB7-F67FAE391439}"/>
              </a:ext>
            </a:extLst>
          </p:cNvPr>
          <p:cNvSpPr txBox="1"/>
          <p:nvPr/>
        </p:nvSpPr>
        <p:spPr>
          <a:xfrm>
            <a:off x="208278" y="1908179"/>
            <a:ext cx="5760720" cy="301621"/>
          </a:xfrm>
          <a:prstGeom prst="rect">
            <a:avLst/>
          </a:prstGeom>
          <a:noFill/>
        </p:spPr>
        <p:txBody>
          <a:bodyPr wrap="square" lIns="45720" tIns="27432" rIns="45720" bIns="27432" anchor="t">
            <a:spAutoFit/>
          </a:bodyPr>
          <a:lstStyle/>
          <a:p>
            <a:pPr algn="l"/>
            <a:r>
              <a:rPr lang="en-GB" sz="1600" b="1" i="0">
                <a:solidFill>
                  <a:srgbClr val="2B2F71"/>
                </a:solidFill>
              </a:rPr>
              <a:t>Infrastructure achievements against target</a:t>
            </a:r>
            <a:r>
              <a:rPr lang="en-GB" sz="1600" b="1" i="0" baseline="30000">
                <a:solidFill>
                  <a:srgbClr val="2B2F71"/>
                </a:solidFill>
              </a:rPr>
              <a:t>#</a:t>
            </a:r>
            <a:endParaRPr sz="1600" b="1" i="0" baseline="30000">
              <a:solidFill>
                <a:srgbClr val="2B2F71"/>
              </a:solidFill>
            </a:endParaRPr>
          </a:p>
        </p:txBody>
      </p:sp>
      <p:sp>
        <p:nvSpPr>
          <p:cNvPr id="22" name="TextBox 21">
            <a:extLst>
              <a:ext uri="{FF2B5EF4-FFF2-40B4-BE49-F238E27FC236}">
                <a16:creationId xmlns:a16="http://schemas.microsoft.com/office/drawing/2014/main" id="{B7CDE6E4-D178-BDA5-4227-0FC33891EED8}"/>
              </a:ext>
            </a:extLst>
          </p:cNvPr>
          <p:cNvSpPr txBox="1"/>
          <p:nvPr/>
        </p:nvSpPr>
        <p:spPr>
          <a:xfrm>
            <a:off x="6522722" y="1908179"/>
            <a:ext cx="5486400" cy="301621"/>
          </a:xfrm>
          <a:prstGeom prst="rect">
            <a:avLst/>
          </a:prstGeom>
          <a:noFill/>
        </p:spPr>
        <p:txBody>
          <a:bodyPr wrap="square" lIns="45720" tIns="27432" rIns="45720" bIns="27432" anchor="t">
            <a:spAutoFit/>
          </a:bodyPr>
          <a:lstStyle/>
          <a:p>
            <a:pPr algn="l"/>
            <a:r>
              <a:rPr lang="en-GB" sz="1600" b="1" i="0">
                <a:solidFill>
                  <a:srgbClr val="2B2F71"/>
                </a:solidFill>
              </a:rPr>
              <a:t>Training and behaviour change achievements </a:t>
            </a:r>
            <a:endParaRPr sz="1600" b="1" i="0">
              <a:solidFill>
                <a:srgbClr val="2B2F71"/>
              </a:solidFill>
            </a:endParaRPr>
          </a:p>
        </p:txBody>
      </p:sp>
      <p:sp>
        <p:nvSpPr>
          <p:cNvPr id="4" name="TextBox 3">
            <a:extLst>
              <a:ext uri="{FF2B5EF4-FFF2-40B4-BE49-F238E27FC236}">
                <a16:creationId xmlns:a16="http://schemas.microsoft.com/office/drawing/2014/main" id="{65ECB48A-65B8-4689-B291-D57203A942DD}"/>
              </a:ext>
            </a:extLst>
          </p:cNvPr>
          <p:cNvSpPr txBox="1"/>
          <p:nvPr/>
        </p:nvSpPr>
        <p:spPr>
          <a:xfrm>
            <a:off x="208278" y="925451"/>
            <a:ext cx="11750044" cy="738664"/>
          </a:xfrm>
          <a:prstGeom prst="rect">
            <a:avLst/>
          </a:prstGeom>
          <a:noFill/>
        </p:spPr>
        <p:txBody>
          <a:bodyPr wrap="square">
            <a:spAutoFit/>
          </a:bodyPr>
          <a:lstStyle/>
          <a:p>
            <a:pPr algn="just"/>
            <a:r>
              <a:rPr lang="en-GB" sz="1400">
                <a:effectLst/>
                <a:ea typeface="Aptos" panose="020B0004020202020204" pitchFamily="34" charset="0"/>
                <a:cs typeface="Vrinda" panose="020B0502040204020203" pitchFamily="34" charset="0"/>
              </a:rPr>
              <a:t>When Rwanda declared its first Marburg Virus Disease outbreak in September 2024 (62 cases, 15 deaths), USAID modified the project with an additional USD 1 million to respond. Despite regulatory approvals that delayed construction start until the beginning of the final project year, all major infrastructure targets were met or exceeded.</a:t>
            </a:r>
            <a:endParaRPr lang="en-GB" sz="1400"/>
          </a:p>
        </p:txBody>
      </p:sp>
      <p:grpSp>
        <p:nvGrpSpPr>
          <p:cNvPr id="11" name="Group 10">
            <a:extLst>
              <a:ext uri="{FF2B5EF4-FFF2-40B4-BE49-F238E27FC236}">
                <a16:creationId xmlns:a16="http://schemas.microsoft.com/office/drawing/2014/main" id="{2DE5D5DD-CFED-544D-6479-C3CBDD87B8CE}"/>
              </a:ext>
            </a:extLst>
          </p:cNvPr>
          <p:cNvGrpSpPr/>
          <p:nvPr/>
        </p:nvGrpSpPr>
        <p:grpSpPr>
          <a:xfrm>
            <a:off x="6249674" y="2286000"/>
            <a:ext cx="5708648" cy="4052646"/>
            <a:chOff x="533400" y="1520000"/>
            <a:chExt cx="8839200" cy="4052646"/>
          </a:xfrm>
        </p:grpSpPr>
        <p:sp>
          <p:nvSpPr>
            <p:cNvPr id="12" name="heroA1">
              <a:extLst>
                <a:ext uri="{FF2B5EF4-FFF2-40B4-BE49-F238E27FC236}">
                  <a16:creationId xmlns:a16="http://schemas.microsoft.com/office/drawing/2014/main" id="{2C09A361-F021-D829-3318-5347C218D03C}"/>
                </a:ext>
              </a:extLst>
            </p:cNvPr>
            <p:cNvSpPr/>
            <p:nvPr/>
          </p:nvSpPr>
          <p:spPr>
            <a:xfrm>
              <a:off x="533400" y="1520000"/>
              <a:ext cx="5400000" cy="1320000"/>
            </a:xfrm>
            <a:prstGeom prst="roundRect">
              <a:avLst>
                <a:gd name="adj" fmla="val 5000"/>
              </a:avLst>
            </a:prstGeom>
            <a:solidFill>
              <a:srgbClr val="196B24"/>
            </a:solidFill>
            <a:ln>
              <a:noFill/>
            </a:ln>
          </p:spPr>
          <p:txBody>
            <a:bodyPr wrap="square" lIns="182880" tIns="91440" rIns="137160" bIns="91440" anchor="ctr">
              <a:noAutofit/>
            </a:bodyPr>
            <a:lstStyle/>
            <a:p>
              <a:pPr algn="l"/>
              <a:r>
                <a:rPr lang="en-US" b="1">
                  <a:solidFill>
                    <a:srgbClr val="FFFFFF"/>
                  </a:solidFill>
                  <a:latin typeface="Lato" panose="020F0502020204030203" pitchFamily="34" charset="0"/>
                  <a:ea typeface="Lato" panose="020F0502020204030203" pitchFamily="34" charset="0"/>
                  <a:cs typeface="Lato" panose="020F0502020204030203" pitchFamily="34" charset="0"/>
                </a:rPr>
                <a:t>1,735</a:t>
              </a:r>
              <a:r>
                <a:rPr lang="en-US" sz="1600" b="1">
                  <a:solidFill>
                    <a:srgbClr val="EAF3EC"/>
                  </a:solidFill>
                  <a:latin typeface="Lato" panose="020F0502020204030203" pitchFamily="34" charset="0"/>
                  <a:ea typeface="Lato" panose="020F0502020204030203" pitchFamily="34" charset="0"/>
                  <a:cs typeface="Lato" panose="020F0502020204030203" pitchFamily="34" charset="0"/>
                </a:rPr>
                <a:t> </a:t>
              </a:r>
              <a:r>
                <a:rPr lang="en-US" sz="1400" b="1">
                  <a:solidFill>
                    <a:srgbClr val="EAF3EC"/>
                  </a:solidFill>
                  <a:latin typeface="Lato" panose="020F0502020204030203" pitchFamily="34" charset="0"/>
                  <a:ea typeface="Lato" panose="020F0502020204030203" pitchFamily="34" charset="0"/>
                  <a:cs typeface="Lato" panose="020F0502020204030203" pitchFamily="34" charset="0"/>
                </a:rPr>
                <a:t>frontline healthcare workers trained in IPC</a:t>
              </a:r>
              <a:r>
                <a:rPr lang="en-US" sz="1400" b="1" baseline="30000">
                  <a:solidFill>
                    <a:srgbClr val="EAF3EC"/>
                  </a:solidFill>
                  <a:latin typeface="Lato" panose="020F0502020204030203" pitchFamily="34" charset="0"/>
                  <a:ea typeface="Lato" panose="020F0502020204030203" pitchFamily="34" charset="0"/>
                  <a:cs typeface="Lato" panose="020F0502020204030203" pitchFamily="34" charset="0"/>
                </a:rPr>
                <a:t>#</a:t>
              </a:r>
              <a:endParaRPr lang="en-US" sz="1600" b="1" baseline="30000">
                <a:solidFill>
                  <a:srgbClr val="EAF3EC"/>
                </a:solidFill>
                <a:latin typeface="Lato" panose="020F0502020204030203" pitchFamily="34" charset="0"/>
                <a:ea typeface="Lato" panose="020F0502020204030203" pitchFamily="34" charset="0"/>
                <a:cs typeface="Lato" panose="020F0502020204030203" pitchFamily="34" charset="0"/>
              </a:endParaRPr>
            </a:p>
            <a:p>
              <a:pPr algn="l">
                <a:spcBef>
                  <a:spcPts val="600"/>
                </a:spcBef>
              </a:pPr>
              <a:r>
                <a:rPr lang="en-US" sz="1200" b="1">
                  <a:solidFill>
                    <a:srgbClr val="D9EAD9"/>
                  </a:solidFill>
                  <a:latin typeface="Lato" panose="020F0502020204030203" pitchFamily="34" charset="0"/>
                  <a:ea typeface="Lato" panose="020F0502020204030203" pitchFamily="34" charset="0"/>
                  <a:cs typeface="Lato" panose="020F0502020204030203" pitchFamily="34" charset="0"/>
                </a:rPr>
                <a:t>289</a:t>
              </a:r>
              <a:r>
                <a:rPr lang="en-US" sz="1200">
                  <a:solidFill>
                    <a:srgbClr val="D9EAD9"/>
                  </a:solidFill>
                  <a:latin typeface="Lato" panose="020F0502020204030203" pitchFamily="34" charset="0"/>
                  <a:ea typeface="Lato" panose="020F0502020204030203" pitchFamily="34" charset="0"/>
                  <a:cs typeface="Lato" panose="020F0502020204030203" pitchFamily="34" charset="0"/>
                </a:rPr>
                <a:t> through a national Training-of-Trainers </a:t>
              </a:r>
              <a:r>
                <a:rPr lang="en-US" sz="1200" err="1">
                  <a:solidFill>
                    <a:srgbClr val="D9EAD9"/>
                  </a:solidFill>
                  <a:latin typeface="Lato" panose="020F0502020204030203" pitchFamily="34" charset="0"/>
                  <a:ea typeface="Lato" panose="020F0502020204030203" pitchFamily="34" charset="0"/>
                  <a:cs typeface="Lato" panose="020F0502020204030203" pitchFamily="34" charset="0"/>
                </a:rPr>
                <a:t>programme</a:t>
              </a:r>
              <a:r>
                <a:rPr lang="en-US" sz="1200">
                  <a:solidFill>
                    <a:srgbClr val="D9EAD9"/>
                  </a:solidFill>
                  <a:latin typeface="Lato" panose="020F0502020204030203" pitchFamily="34" charset="0"/>
                  <a:ea typeface="Lato" panose="020F0502020204030203" pitchFamily="34" charset="0"/>
                  <a:cs typeface="Lato" panose="020F0502020204030203" pitchFamily="34" charset="0"/>
                </a:rPr>
                <a:t> · </a:t>
              </a:r>
              <a:r>
                <a:rPr lang="en-US" sz="1200" b="1">
                  <a:solidFill>
                    <a:srgbClr val="D9EAD9"/>
                  </a:solidFill>
                  <a:latin typeface="Lato" panose="020F0502020204030203" pitchFamily="34" charset="0"/>
                  <a:ea typeface="Lato" panose="020F0502020204030203" pitchFamily="34" charset="0"/>
                  <a:cs typeface="Lato" panose="020F0502020204030203" pitchFamily="34" charset="0"/>
                </a:rPr>
                <a:t>1,446</a:t>
              </a:r>
              <a:r>
                <a:rPr lang="en-US" sz="1200">
                  <a:solidFill>
                    <a:srgbClr val="D9EAD9"/>
                  </a:solidFill>
                  <a:latin typeface="Lato" panose="020F0502020204030203" pitchFamily="34" charset="0"/>
                  <a:ea typeface="Lato" panose="020F0502020204030203" pitchFamily="34" charset="0"/>
                  <a:cs typeface="Lato" panose="020F0502020204030203" pitchFamily="34" charset="0"/>
                </a:rPr>
                <a:t> cascaded across </a:t>
              </a:r>
              <a:r>
                <a:rPr lang="en-US" sz="1200" b="1">
                  <a:solidFill>
                    <a:srgbClr val="D9EAD9"/>
                  </a:solidFill>
                  <a:latin typeface="Lato" panose="020F0502020204030203" pitchFamily="34" charset="0"/>
                  <a:ea typeface="Lato" panose="020F0502020204030203" pitchFamily="34" charset="0"/>
                  <a:cs typeface="Lato" panose="020F0502020204030203" pitchFamily="34" charset="0"/>
                </a:rPr>
                <a:t>46</a:t>
              </a:r>
              <a:r>
                <a:rPr lang="en-US" sz="1200">
                  <a:solidFill>
                    <a:srgbClr val="D9EAD9"/>
                  </a:solidFill>
                  <a:latin typeface="Lato" panose="020F0502020204030203" pitchFamily="34" charset="0"/>
                  <a:ea typeface="Lato" panose="020F0502020204030203" pitchFamily="34" charset="0"/>
                  <a:cs typeface="Lato" panose="020F0502020204030203" pitchFamily="34" charset="0"/>
                </a:rPr>
                <a:t> hospitals</a:t>
              </a:r>
            </a:p>
          </p:txBody>
        </p:sp>
        <p:sp>
          <p:nvSpPr>
            <p:cNvPr id="13" name="cardA2">
              <a:extLst>
                <a:ext uri="{FF2B5EF4-FFF2-40B4-BE49-F238E27FC236}">
                  <a16:creationId xmlns:a16="http://schemas.microsoft.com/office/drawing/2014/main" id="{C8B6321E-4D1E-9721-D4E0-306C6FFB3A47}"/>
                </a:ext>
              </a:extLst>
            </p:cNvPr>
            <p:cNvSpPr/>
            <p:nvPr/>
          </p:nvSpPr>
          <p:spPr>
            <a:xfrm>
              <a:off x="6099400" y="1520000"/>
              <a:ext cx="3273200" cy="1320000"/>
            </a:xfrm>
            <a:prstGeom prst="roundRect">
              <a:avLst>
                <a:gd name="adj" fmla="val 5000"/>
              </a:avLst>
            </a:prstGeom>
            <a:solidFill>
              <a:srgbClr val="E7F0F4"/>
            </a:solidFill>
            <a:ln>
              <a:noFill/>
            </a:ln>
          </p:spPr>
          <p:txBody>
            <a:bodyPr wrap="square" lIns="137160" tIns="91440" rIns="137160" bIns="91440" anchor="ctr">
              <a:noAutofit/>
            </a:bodyPr>
            <a:lstStyle/>
            <a:p>
              <a:pPr algn="l"/>
              <a:r>
                <a:rPr lang="en-US" sz="1600" b="1">
                  <a:solidFill>
                    <a:srgbClr val="156082"/>
                  </a:solidFill>
                  <a:latin typeface="Lato" panose="020F0502020204030203" pitchFamily="34" charset="0"/>
                  <a:ea typeface="Lato" panose="020F0502020204030203" pitchFamily="34" charset="0"/>
                  <a:cs typeface="Lato" panose="020F0502020204030203" pitchFamily="34" charset="0"/>
                </a:rPr>
                <a:t>69% to 85% </a:t>
              </a:r>
              <a:r>
                <a:rPr lang="en-US" sz="1200">
                  <a:solidFill>
                    <a:srgbClr val="0E2841"/>
                  </a:solidFill>
                  <a:latin typeface="Lato" panose="020F0502020204030203" pitchFamily="34" charset="0"/>
                  <a:ea typeface="Lato" panose="020F0502020204030203" pitchFamily="34" charset="0"/>
                  <a:cs typeface="Lato" panose="020F0502020204030203" pitchFamily="34" charset="0"/>
                </a:rPr>
                <a:t>average IPC knowledge score, before and after training</a:t>
              </a:r>
              <a:r>
                <a:rPr lang="en-US" sz="1200" baseline="30000">
                  <a:solidFill>
                    <a:srgbClr val="0E2841"/>
                  </a:solidFill>
                  <a:latin typeface="Lato" panose="020F0502020204030203" pitchFamily="34" charset="0"/>
                  <a:ea typeface="Lato" panose="020F0502020204030203" pitchFamily="34" charset="0"/>
                  <a:cs typeface="Lato" panose="020F0502020204030203" pitchFamily="34" charset="0"/>
                </a:rPr>
                <a:t>#</a:t>
              </a:r>
              <a:endParaRPr lang="en-US" sz="1200" strike="dblStrike" baseline="30000">
                <a:solidFill>
                  <a:srgbClr val="0E2841"/>
                </a:solidFill>
                <a:latin typeface="Lato" panose="020F0502020204030203" pitchFamily="34" charset="0"/>
                <a:ea typeface="Lato" panose="020F0502020204030203" pitchFamily="34" charset="0"/>
                <a:cs typeface="Lato" panose="020F0502020204030203" pitchFamily="34" charset="0"/>
              </a:endParaRPr>
            </a:p>
          </p:txBody>
        </p:sp>
        <p:sp>
          <p:nvSpPr>
            <p:cNvPr id="15" name="cardB1">
              <a:extLst>
                <a:ext uri="{FF2B5EF4-FFF2-40B4-BE49-F238E27FC236}">
                  <a16:creationId xmlns:a16="http://schemas.microsoft.com/office/drawing/2014/main" id="{D1F44329-9673-3F4F-FD09-652352A12D9A}"/>
                </a:ext>
              </a:extLst>
            </p:cNvPr>
            <p:cNvSpPr/>
            <p:nvPr/>
          </p:nvSpPr>
          <p:spPr>
            <a:xfrm>
              <a:off x="533400" y="2967923"/>
              <a:ext cx="2759733" cy="2100000"/>
            </a:xfrm>
            <a:prstGeom prst="roundRect">
              <a:avLst>
                <a:gd name="adj" fmla="val 5000"/>
              </a:avLst>
            </a:prstGeom>
            <a:solidFill>
              <a:srgbClr val="EAF3EC"/>
            </a:solidFill>
            <a:ln>
              <a:noFill/>
            </a:ln>
          </p:spPr>
          <p:txBody>
            <a:bodyPr wrap="square" lIns="137160" tIns="137160" rIns="118872" bIns="118872" anchor="t">
              <a:noAutofit/>
            </a:bodyPr>
            <a:lstStyle/>
            <a:p>
              <a:pPr algn="l"/>
              <a:r>
                <a:rPr lang="en-US" sz="1600" b="1">
                  <a:solidFill>
                    <a:srgbClr val="196B24"/>
                  </a:solidFill>
                  <a:latin typeface="Lato" panose="020F0502020204030203" pitchFamily="34" charset="0"/>
                  <a:ea typeface="Lato" panose="020F0502020204030203" pitchFamily="34" charset="0"/>
                  <a:cs typeface="Lato" panose="020F0502020204030203" pitchFamily="34" charset="0"/>
                </a:rPr>
                <a:t>68 </a:t>
              </a:r>
              <a:r>
                <a:rPr lang="en-US" sz="1200">
                  <a:solidFill>
                    <a:srgbClr val="0E2841"/>
                  </a:solidFill>
                  <a:latin typeface="Lato" panose="020F0502020204030203" pitchFamily="34" charset="0"/>
                  <a:ea typeface="Lato" panose="020F0502020204030203" pitchFamily="34" charset="0"/>
                  <a:cs typeface="Lato" panose="020F0502020204030203" pitchFamily="34" charset="0"/>
                </a:rPr>
                <a:t>WASH FIT</a:t>
              </a:r>
              <a:r>
                <a:rPr lang="en-US" sz="1200" baseline="30000">
                  <a:solidFill>
                    <a:srgbClr val="0E2841"/>
                  </a:solidFill>
                  <a:latin typeface="Lato" panose="020F0502020204030203" pitchFamily="34" charset="0"/>
                  <a:ea typeface="Lato" panose="020F0502020204030203" pitchFamily="34" charset="0"/>
                  <a:cs typeface="Lato" panose="020F0502020204030203" pitchFamily="34" charset="0"/>
                </a:rPr>
                <a:t>#</a:t>
              </a:r>
              <a:r>
                <a:rPr lang="en-US" sz="1200">
                  <a:solidFill>
                    <a:srgbClr val="0E2841"/>
                  </a:solidFill>
                  <a:latin typeface="Lato" panose="020F0502020204030203" pitchFamily="34" charset="0"/>
                  <a:ea typeface="Lato" panose="020F0502020204030203" pitchFamily="34" charset="0"/>
                  <a:cs typeface="Lato" panose="020F0502020204030203" pitchFamily="34" charset="0"/>
                </a:rPr>
                <a:t> trainers certified to lead ongoing facility improvements nationally</a:t>
              </a:r>
            </a:p>
          </p:txBody>
        </p:sp>
        <p:sp>
          <p:nvSpPr>
            <p:cNvPr id="16" name="cardB2">
              <a:extLst>
                <a:ext uri="{FF2B5EF4-FFF2-40B4-BE49-F238E27FC236}">
                  <a16:creationId xmlns:a16="http://schemas.microsoft.com/office/drawing/2014/main" id="{F9E44831-4311-D952-8220-8103651FDD6E}"/>
                </a:ext>
              </a:extLst>
            </p:cNvPr>
            <p:cNvSpPr/>
            <p:nvPr/>
          </p:nvSpPr>
          <p:spPr>
            <a:xfrm>
              <a:off x="3475011" y="2967923"/>
              <a:ext cx="2975639" cy="2100000"/>
            </a:xfrm>
            <a:prstGeom prst="roundRect">
              <a:avLst>
                <a:gd name="adj" fmla="val 5000"/>
              </a:avLst>
            </a:prstGeom>
            <a:solidFill>
              <a:srgbClr val="EEF1F5"/>
            </a:solidFill>
            <a:ln>
              <a:noFill/>
            </a:ln>
          </p:spPr>
          <p:txBody>
            <a:bodyPr wrap="square" lIns="91440" tIns="0" rIns="118872" bIns="118872" anchor="t">
              <a:noAutofit/>
            </a:bodyPr>
            <a:lstStyle/>
            <a:p>
              <a:pPr algn="l"/>
              <a:r>
                <a:rPr lang="en-US" sz="1400" b="1">
                  <a:solidFill>
                    <a:srgbClr val="0E2841"/>
                  </a:solidFill>
                  <a:latin typeface="Lato" panose="020F0502020204030203" pitchFamily="34" charset="0"/>
                  <a:ea typeface="Lato" panose="020F0502020204030203" pitchFamily="34" charset="0"/>
                  <a:cs typeface="Lato" panose="020F0502020204030203" pitchFamily="34" charset="0"/>
                </a:rPr>
                <a:t>National guidance finalized</a:t>
              </a:r>
              <a:r>
                <a:rPr lang="en-US" sz="1400" b="1" baseline="30000">
                  <a:solidFill>
                    <a:srgbClr val="0E2841"/>
                  </a:solidFill>
                  <a:latin typeface="Lato" panose="020F0502020204030203" pitchFamily="34" charset="0"/>
                  <a:ea typeface="Lato" panose="020F0502020204030203" pitchFamily="34" charset="0"/>
                  <a:cs typeface="Lato" panose="020F0502020204030203" pitchFamily="34" charset="0"/>
                </a:rPr>
                <a:t>#</a:t>
              </a:r>
            </a:p>
            <a:p>
              <a:pPr algn="l">
                <a:spcBef>
                  <a:spcPts val="500"/>
                </a:spcBef>
              </a:pPr>
              <a:r>
                <a:rPr lang="en-US" sz="1200">
                  <a:solidFill>
                    <a:srgbClr val="0E2841"/>
                  </a:solidFill>
                  <a:latin typeface="Lato" panose="020F0502020204030203" pitchFamily="34" charset="0"/>
                  <a:ea typeface="Lato" panose="020F0502020204030203" pitchFamily="34" charset="0"/>
                  <a:cs typeface="Lato" panose="020F0502020204030203" pitchFamily="34" charset="0"/>
                </a:rPr>
                <a:t>National IPC Guidelines</a:t>
              </a:r>
            </a:p>
            <a:p>
              <a:pPr algn="l">
                <a:spcBef>
                  <a:spcPts val="300"/>
                </a:spcBef>
              </a:pPr>
              <a:r>
                <a:rPr lang="en-US" sz="1200">
                  <a:solidFill>
                    <a:srgbClr val="0E2841"/>
                  </a:solidFill>
                  <a:latin typeface="Lato" panose="020F0502020204030203" pitchFamily="34" charset="0"/>
                  <a:ea typeface="Lato" panose="020F0502020204030203" pitchFamily="34" charset="0"/>
                  <a:cs typeface="Lato" panose="020F0502020204030203" pitchFamily="34" charset="0"/>
                </a:rPr>
                <a:t>IPC Facilitator Training Manual</a:t>
              </a:r>
            </a:p>
            <a:p>
              <a:pPr algn="l">
                <a:spcBef>
                  <a:spcPts val="300"/>
                </a:spcBef>
              </a:pPr>
              <a:r>
                <a:rPr lang="en-US" sz="1200">
                  <a:solidFill>
                    <a:srgbClr val="0E2841"/>
                  </a:solidFill>
                  <a:latin typeface="Lato" panose="020F0502020204030203" pitchFamily="34" charset="0"/>
                  <a:ea typeface="Lato" panose="020F0502020204030203" pitchFamily="34" charset="0"/>
                  <a:cs typeface="Lato" panose="020F0502020204030203" pitchFamily="34" charset="0"/>
                </a:rPr>
                <a:t>15 Standard Operating Procedures</a:t>
              </a:r>
            </a:p>
            <a:p>
              <a:pPr algn="l">
                <a:spcBef>
                  <a:spcPts val="500"/>
                </a:spcBef>
              </a:pPr>
              <a:r>
                <a:rPr lang="en-US" sz="1200" i="1">
                  <a:solidFill>
                    <a:srgbClr val="596570"/>
                  </a:solidFill>
                  <a:latin typeface="Lato" panose="020F0502020204030203" pitchFamily="34" charset="0"/>
                  <a:ea typeface="Lato" panose="020F0502020204030203" pitchFamily="34" charset="0"/>
                  <a:cs typeface="Lato" panose="020F0502020204030203" pitchFamily="34" charset="0"/>
                </a:rPr>
                <a:t>with the Ministry of Health</a:t>
              </a:r>
            </a:p>
          </p:txBody>
        </p:sp>
        <p:sp>
          <p:nvSpPr>
            <p:cNvPr id="17" name="cardB3">
              <a:extLst>
                <a:ext uri="{FF2B5EF4-FFF2-40B4-BE49-F238E27FC236}">
                  <a16:creationId xmlns:a16="http://schemas.microsoft.com/office/drawing/2014/main" id="{FBC70C01-2428-E8FF-9961-2F49ED91E166}"/>
                </a:ext>
              </a:extLst>
            </p:cNvPr>
            <p:cNvSpPr/>
            <p:nvPr/>
          </p:nvSpPr>
          <p:spPr>
            <a:xfrm>
              <a:off x="6612865" y="2967923"/>
              <a:ext cx="2759735" cy="2100000"/>
            </a:xfrm>
            <a:prstGeom prst="roundRect">
              <a:avLst>
                <a:gd name="adj" fmla="val 5000"/>
              </a:avLst>
            </a:prstGeom>
            <a:solidFill>
              <a:srgbClr val="E7F0F4"/>
            </a:solidFill>
            <a:ln>
              <a:noFill/>
            </a:ln>
          </p:spPr>
          <p:txBody>
            <a:bodyPr wrap="square" lIns="137160" tIns="137160" rIns="118872" bIns="118872" anchor="t">
              <a:noAutofit/>
            </a:bodyPr>
            <a:lstStyle/>
            <a:p>
              <a:pPr algn="l"/>
              <a:r>
                <a:rPr lang="en-US" b="1">
                  <a:solidFill>
                    <a:srgbClr val="156082"/>
                  </a:solidFill>
                  <a:latin typeface="Lato" panose="020F0502020204030203" pitchFamily="34" charset="0"/>
                  <a:ea typeface="Lato" panose="020F0502020204030203" pitchFamily="34" charset="0"/>
                  <a:cs typeface="Lato" panose="020F0502020204030203" pitchFamily="34" charset="0"/>
                </a:rPr>
                <a:t>90,000 </a:t>
              </a:r>
              <a:r>
                <a:rPr lang="en-US" sz="1200">
                  <a:solidFill>
                    <a:srgbClr val="0E2841"/>
                  </a:solidFill>
                  <a:latin typeface="Lato" panose="020F0502020204030203" pitchFamily="34" charset="0"/>
                  <a:ea typeface="Lato" panose="020F0502020204030203" pitchFamily="34" charset="0"/>
                  <a:cs typeface="Lato" panose="020F0502020204030203" pitchFamily="34" charset="0"/>
                </a:rPr>
                <a:t>community members reached by mobile-van outreach across nine districts</a:t>
              </a:r>
              <a:r>
                <a:rPr lang="en-US" sz="1200" baseline="30000">
                  <a:solidFill>
                    <a:srgbClr val="0E2841"/>
                  </a:solidFill>
                  <a:latin typeface="Lato" panose="020F0502020204030203" pitchFamily="34" charset="0"/>
                  <a:ea typeface="Lato" panose="020F0502020204030203" pitchFamily="34" charset="0"/>
                  <a:cs typeface="Lato" panose="020F0502020204030203" pitchFamily="34" charset="0"/>
                </a:rPr>
                <a:t>#</a:t>
              </a:r>
            </a:p>
            <a:p>
              <a:pPr algn="l">
                <a:spcBef>
                  <a:spcPts val="500"/>
                </a:spcBef>
              </a:pPr>
              <a:r>
                <a:rPr lang="en-US" sz="1200" b="1">
                  <a:solidFill>
                    <a:srgbClr val="C55A21"/>
                  </a:solidFill>
                  <a:latin typeface="Lato" panose="020F0502020204030203" pitchFamily="34" charset="0"/>
                  <a:ea typeface="Lato" panose="020F0502020204030203" pitchFamily="34" charset="0"/>
                  <a:cs typeface="Lato" panose="020F0502020204030203" pitchFamily="34" charset="0"/>
                </a:rPr>
                <a:t>100% of the outreach target</a:t>
              </a:r>
            </a:p>
          </p:txBody>
        </p:sp>
        <p:sp>
          <p:nvSpPr>
            <p:cNvPr id="18" name="footer">
              <a:extLst>
                <a:ext uri="{FF2B5EF4-FFF2-40B4-BE49-F238E27FC236}">
                  <a16:creationId xmlns:a16="http://schemas.microsoft.com/office/drawing/2014/main" id="{C57C8624-8916-C3C6-9B59-14458F1C2CCA}"/>
                </a:ext>
              </a:extLst>
            </p:cNvPr>
            <p:cNvSpPr txBox="1"/>
            <p:nvPr/>
          </p:nvSpPr>
          <p:spPr>
            <a:xfrm>
              <a:off x="533400" y="5101523"/>
              <a:ext cx="8839200" cy="471123"/>
            </a:xfrm>
            <a:prstGeom prst="rect">
              <a:avLst/>
            </a:prstGeom>
          </p:spPr>
          <p:txBody>
            <a:bodyPr wrap="square" anchor="t">
              <a:noAutofit/>
            </a:bodyPr>
            <a:lstStyle/>
            <a:p>
              <a:pPr algn="just"/>
              <a:r>
                <a:rPr lang="en-US" sz="1200" i="1">
                  <a:solidFill>
                    <a:schemeClr val="bg2"/>
                  </a:solidFill>
                  <a:latin typeface="Lato" panose="020F0502020204030203" pitchFamily="34" charset="0"/>
                  <a:ea typeface="Lato" panose="020F0502020204030203" pitchFamily="34" charset="0"/>
                  <a:cs typeface="Lato" panose="020F0502020204030203" pitchFamily="34" charset="0"/>
                </a:rPr>
                <a:t>IPC = Infection Prevention and Control. National guidance was </a:t>
              </a:r>
              <a:r>
                <a:rPr lang="en-US" sz="1200" i="1" err="1">
                  <a:solidFill>
                    <a:schemeClr val="bg2"/>
                  </a:solidFill>
                  <a:latin typeface="Lato" panose="020F0502020204030203" pitchFamily="34" charset="0"/>
                  <a:ea typeface="Lato" panose="020F0502020204030203" pitchFamily="34" charset="0"/>
                  <a:cs typeface="Lato" panose="020F0502020204030203" pitchFamily="34" charset="0"/>
                </a:rPr>
                <a:t>finalised</a:t>
              </a:r>
              <a:r>
                <a:rPr lang="en-US" sz="1200" i="1">
                  <a:solidFill>
                    <a:schemeClr val="bg2"/>
                  </a:solidFill>
                  <a:latin typeface="Lato" panose="020F0502020204030203" pitchFamily="34" charset="0"/>
                  <a:ea typeface="Lato" panose="020F0502020204030203" pitchFamily="34" charset="0"/>
                  <a:cs typeface="Lato" panose="020F0502020204030203" pitchFamily="34" charset="0"/>
                </a:rPr>
                <a:t> by the Ministry of Health with project support.</a:t>
              </a:r>
            </a:p>
          </p:txBody>
        </p:sp>
      </p:grpSp>
      <p:cxnSp>
        <p:nvCxnSpPr>
          <p:cNvPr id="20" name="targetMarker">
            <a:extLst>
              <a:ext uri="{FF2B5EF4-FFF2-40B4-BE49-F238E27FC236}">
                <a16:creationId xmlns:a16="http://schemas.microsoft.com/office/drawing/2014/main" id="{8DEEF392-D802-DF81-B861-C220A53CB456}"/>
              </a:ext>
            </a:extLst>
          </p:cNvPr>
          <p:cNvCxnSpPr/>
          <p:nvPr/>
        </p:nvCxnSpPr>
        <p:spPr>
          <a:xfrm>
            <a:off x="4529766" y="2608345"/>
            <a:ext cx="0" cy="3064669"/>
          </a:xfrm>
          <a:prstGeom prst="line">
            <a:avLst/>
          </a:prstGeom>
          <a:ln w="19050" cap="rnd">
            <a:solidFill>
              <a:srgbClr val="0E2841"/>
            </a:solidFill>
            <a:prstDash val="dash"/>
          </a:ln>
        </p:spPr>
      </p:cxnSp>
      <p:sp>
        <p:nvSpPr>
          <p:cNvPr id="21" name="markerLabel">
            <a:extLst>
              <a:ext uri="{FF2B5EF4-FFF2-40B4-BE49-F238E27FC236}">
                <a16:creationId xmlns:a16="http://schemas.microsoft.com/office/drawing/2014/main" id="{C28A0B99-C8C0-C7FD-4BD7-D92E0C0982ED}"/>
              </a:ext>
            </a:extLst>
          </p:cNvPr>
          <p:cNvSpPr txBox="1"/>
          <p:nvPr/>
        </p:nvSpPr>
        <p:spPr>
          <a:xfrm>
            <a:off x="4027898" y="2278792"/>
            <a:ext cx="1003735" cy="337411"/>
          </a:xfrm>
          <a:prstGeom prst="rect">
            <a:avLst/>
          </a:prstGeom>
        </p:spPr>
        <p:txBody>
          <a:bodyPr wrap="square" anchor="b">
            <a:noAutofit/>
          </a:bodyPr>
          <a:lstStyle/>
          <a:p>
            <a:pPr algn="ctr"/>
            <a:r>
              <a:rPr lang="en-US" sz="1000" b="1">
                <a:solidFill>
                  <a:srgbClr val="0E2841"/>
                </a:solidFill>
                <a:latin typeface="Lato" panose="020F0502020204030203" pitchFamily="34" charset="0"/>
                <a:ea typeface="Lato" panose="020F0502020204030203" pitchFamily="34" charset="0"/>
                <a:cs typeface="Lato" panose="020F0502020204030203" pitchFamily="34" charset="0"/>
              </a:rPr>
              <a:t>TARGET (100%)</a:t>
            </a:r>
          </a:p>
        </p:txBody>
      </p:sp>
      <p:sp>
        <p:nvSpPr>
          <p:cNvPr id="23" name="r0label">
            <a:extLst>
              <a:ext uri="{FF2B5EF4-FFF2-40B4-BE49-F238E27FC236}">
                <a16:creationId xmlns:a16="http://schemas.microsoft.com/office/drawing/2014/main" id="{891299F6-2505-CA9A-9DC1-499B9BDCA71F}"/>
              </a:ext>
            </a:extLst>
          </p:cNvPr>
          <p:cNvSpPr txBox="1"/>
          <p:nvPr/>
        </p:nvSpPr>
        <p:spPr>
          <a:xfrm>
            <a:off x="397190" y="2482615"/>
            <a:ext cx="2501493" cy="612934"/>
          </a:xfrm>
          <a:prstGeom prst="rect">
            <a:avLst/>
          </a:prstGeom>
        </p:spPr>
        <p:txBody>
          <a:bodyPr wrap="square" lIns="0" anchor="ctr">
            <a:noAutofit/>
          </a:bodyPr>
          <a:lstStyle/>
          <a:p>
            <a:pPr algn="l"/>
            <a:r>
              <a:rPr lang="en-US" sz="1100" b="1">
                <a:solidFill>
                  <a:srgbClr val="0E2841"/>
                </a:solidFill>
                <a:latin typeface="Lato" panose="020F0502020204030203" pitchFamily="34" charset="0"/>
                <a:ea typeface="Lato" panose="020F0502020204030203" pitchFamily="34" charset="0"/>
                <a:cs typeface="Lato" panose="020F0502020204030203" pitchFamily="34" charset="0"/>
              </a:rPr>
              <a:t>Health facilities with new permanent water supply</a:t>
            </a:r>
          </a:p>
          <a:p>
            <a:pPr algn="l">
              <a:spcBef>
                <a:spcPts val="200"/>
              </a:spcBef>
            </a:pPr>
            <a:r>
              <a:rPr lang="en-US" sz="1000">
                <a:solidFill>
                  <a:srgbClr val="595959"/>
                </a:solidFill>
                <a:latin typeface="Lato" panose="020F0502020204030203" pitchFamily="34" charset="0"/>
                <a:ea typeface="Lato" panose="020F0502020204030203" pitchFamily="34" charset="0"/>
                <a:cs typeface="Lato" panose="020F0502020204030203" pitchFamily="34" charset="0"/>
              </a:rPr>
              <a:t>Target 9 </a:t>
            </a:r>
            <a:r>
              <a:rPr lang="en-US" sz="1000">
                <a:solidFill>
                  <a:srgbClr val="A6A6A6"/>
                </a:solidFill>
                <a:latin typeface="Lato" panose="020F0502020204030203" pitchFamily="34" charset="0"/>
                <a:ea typeface="Lato" panose="020F0502020204030203" pitchFamily="34" charset="0"/>
                <a:cs typeface="Lato" panose="020F0502020204030203" pitchFamily="34" charset="0"/>
              </a:rPr>
              <a:t>·</a:t>
            </a:r>
            <a:r>
              <a:rPr lang="en-US" sz="1000">
                <a:solidFill>
                  <a:srgbClr val="595959"/>
                </a:solidFill>
                <a:latin typeface="Lato" panose="020F0502020204030203" pitchFamily="34" charset="0"/>
                <a:ea typeface="Lato" panose="020F0502020204030203" pitchFamily="34" charset="0"/>
                <a:cs typeface="Lato" panose="020F0502020204030203" pitchFamily="34" charset="0"/>
              </a:rPr>
              <a:t> Delivered 9 — </a:t>
            </a:r>
            <a:r>
              <a:rPr lang="en-US" sz="1000" b="1">
                <a:solidFill>
                  <a:srgbClr val="196B24"/>
                </a:solidFill>
                <a:latin typeface="Lato" panose="020F0502020204030203" pitchFamily="34" charset="0"/>
                <a:ea typeface="Lato" panose="020F0502020204030203" pitchFamily="34" charset="0"/>
                <a:cs typeface="Lato" panose="020F0502020204030203" pitchFamily="34" charset="0"/>
              </a:rPr>
              <a:t>Fully achieved</a:t>
            </a:r>
          </a:p>
        </p:txBody>
      </p:sp>
      <p:sp>
        <p:nvSpPr>
          <p:cNvPr id="24" name="r0bar">
            <a:extLst>
              <a:ext uri="{FF2B5EF4-FFF2-40B4-BE49-F238E27FC236}">
                <a16:creationId xmlns:a16="http://schemas.microsoft.com/office/drawing/2014/main" id="{0738D5AA-66F8-48B0-C11D-EA61746260F9}"/>
              </a:ext>
            </a:extLst>
          </p:cNvPr>
          <p:cNvSpPr/>
          <p:nvPr/>
        </p:nvSpPr>
        <p:spPr>
          <a:xfrm>
            <a:off x="2898696" y="2671210"/>
            <a:ext cx="1631070" cy="235744"/>
          </a:xfrm>
          <a:prstGeom prst="roundRect">
            <a:avLst>
              <a:gd name="adj" fmla="val 50000"/>
            </a:avLst>
          </a:prstGeom>
          <a:solidFill>
            <a:srgbClr val="196B24"/>
          </a:solidFill>
          <a:ln>
            <a:noFill/>
          </a:ln>
        </p:spPr>
        <p:txBody>
          <a:bodyPr/>
          <a:lstStyle/>
          <a:p>
            <a:endParaRPr/>
          </a:p>
        </p:txBody>
      </p:sp>
      <p:sp>
        <p:nvSpPr>
          <p:cNvPr id="25" name="r0pct">
            <a:extLst>
              <a:ext uri="{FF2B5EF4-FFF2-40B4-BE49-F238E27FC236}">
                <a16:creationId xmlns:a16="http://schemas.microsoft.com/office/drawing/2014/main" id="{FC89DFC2-C01F-7FF5-ED13-2703E7031202}"/>
              </a:ext>
            </a:extLst>
          </p:cNvPr>
          <p:cNvSpPr txBox="1"/>
          <p:nvPr/>
        </p:nvSpPr>
        <p:spPr>
          <a:xfrm>
            <a:off x="4972056" y="2677812"/>
            <a:ext cx="752801" cy="220028"/>
          </a:xfrm>
          <a:prstGeom prst="rect">
            <a:avLst/>
          </a:prstGeom>
        </p:spPr>
        <p:txBody>
          <a:bodyPr wrap="square" anchor="ctr">
            <a:noAutofit/>
          </a:bodyPr>
          <a:lstStyle/>
          <a:p>
            <a:pPr algn="l"/>
            <a:r>
              <a:rPr lang="en-US" sz="1200" b="1">
                <a:solidFill>
                  <a:srgbClr val="196B24"/>
                </a:solidFill>
                <a:latin typeface="Lato" panose="020F0502020204030203" pitchFamily="34" charset="0"/>
                <a:ea typeface="Lato" panose="020F0502020204030203" pitchFamily="34" charset="0"/>
                <a:cs typeface="Lato" panose="020F0502020204030203" pitchFamily="34" charset="0"/>
              </a:rPr>
              <a:t>100%</a:t>
            </a:r>
          </a:p>
        </p:txBody>
      </p:sp>
      <p:sp>
        <p:nvSpPr>
          <p:cNvPr id="26" name="r1label">
            <a:extLst>
              <a:ext uri="{FF2B5EF4-FFF2-40B4-BE49-F238E27FC236}">
                <a16:creationId xmlns:a16="http://schemas.microsoft.com/office/drawing/2014/main" id="{4FC896D6-045F-6345-5EDB-8C6C02883B18}"/>
              </a:ext>
            </a:extLst>
          </p:cNvPr>
          <p:cNvSpPr txBox="1"/>
          <p:nvPr/>
        </p:nvSpPr>
        <p:spPr>
          <a:xfrm>
            <a:off x="397188" y="3158414"/>
            <a:ext cx="2501497" cy="612934"/>
          </a:xfrm>
          <a:prstGeom prst="rect">
            <a:avLst/>
          </a:prstGeom>
        </p:spPr>
        <p:txBody>
          <a:bodyPr wrap="square" lIns="0" anchor="ctr">
            <a:noAutofit/>
          </a:bodyPr>
          <a:lstStyle/>
          <a:p>
            <a:pPr algn="l"/>
            <a:r>
              <a:rPr lang="en-US" sz="1100" b="1">
                <a:solidFill>
                  <a:srgbClr val="0E2841"/>
                </a:solidFill>
                <a:latin typeface="Lato" panose="020F0502020204030203" pitchFamily="34" charset="0"/>
                <a:ea typeface="Lato" panose="020F0502020204030203" pitchFamily="34" charset="0"/>
                <a:cs typeface="Lato" panose="020F0502020204030203" pitchFamily="34" charset="0"/>
              </a:rPr>
              <a:t>Health facilities with internal water connections</a:t>
            </a:r>
          </a:p>
          <a:p>
            <a:pPr>
              <a:spcBef>
                <a:spcPts val="200"/>
              </a:spcBef>
            </a:pPr>
            <a:r>
              <a:rPr lang="en-US" sz="1000">
                <a:solidFill>
                  <a:srgbClr val="595959"/>
                </a:solidFill>
                <a:latin typeface="Lato" panose="020F0502020204030203" pitchFamily="34" charset="0"/>
                <a:ea typeface="Lato" panose="020F0502020204030203" pitchFamily="34" charset="0"/>
                <a:cs typeface="Lato" panose="020F0502020204030203" pitchFamily="34" charset="0"/>
              </a:rPr>
              <a:t>Target 33 </a:t>
            </a:r>
            <a:r>
              <a:rPr lang="en-US" sz="1000">
                <a:solidFill>
                  <a:srgbClr val="A6A6A6"/>
                </a:solidFill>
                <a:latin typeface="Lato" panose="020F0502020204030203" pitchFamily="34" charset="0"/>
                <a:ea typeface="Lato" panose="020F0502020204030203" pitchFamily="34" charset="0"/>
                <a:cs typeface="Lato" panose="020F0502020204030203" pitchFamily="34" charset="0"/>
              </a:rPr>
              <a:t>·</a:t>
            </a:r>
            <a:r>
              <a:rPr lang="en-US" sz="1000">
                <a:solidFill>
                  <a:srgbClr val="595959"/>
                </a:solidFill>
                <a:latin typeface="Lato" panose="020F0502020204030203" pitchFamily="34" charset="0"/>
                <a:ea typeface="Lato" panose="020F0502020204030203" pitchFamily="34" charset="0"/>
                <a:cs typeface="Lato" panose="020F0502020204030203" pitchFamily="34" charset="0"/>
              </a:rPr>
              <a:t> Delivered 33 — </a:t>
            </a:r>
            <a:r>
              <a:rPr lang="en-US" sz="1000" b="1">
                <a:solidFill>
                  <a:srgbClr val="196B24"/>
                </a:solidFill>
                <a:latin typeface="Lato" panose="020F0502020204030203" pitchFamily="34" charset="0"/>
                <a:ea typeface="Lato" panose="020F0502020204030203" pitchFamily="34" charset="0"/>
                <a:cs typeface="Lato" panose="020F0502020204030203" pitchFamily="34" charset="0"/>
              </a:rPr>
              <a:t>Fully achieved</a:t>
            </a:r>
            <a:endParaRPr lang="en-US" sz="1000" b="1">
              <a:solidFill>
                <a:srgbClr val="156082"/>
              </a:solidFill>
              <a:latin typeface="Lato" panose="020F0502020204030203" pitchFamily="34" charset="0"/>
              <a:ea typeface="Lato" panose="020F0502020204030203" pitchFamily="34" charset="0"/>
              <a:cs typeface="Lato" panose="020F0502020204030203" pitchFamily="34" charset="0"/>
            </a:endParaRPr>
          </a:p>
        </p:txBody>
      </p:sp>
      <p:grpSp>
        <p:nvGrpSpPr>
          <p:cNvPr id="2" name="Group 1">
            <a:extLst>
              <a:ext uri="{FF2B5EF4-FFF2-40B4-BE49-F238E27FC236}">
                <a16:creationId xmlns:a16="http://schemas.microsoft.com/office/drawing/2014/main" id="{1975CD8A-1439-BE5D-4BDE-802D79D704A9}"/>
              </a:ext>
            </a:extLst>
          </p:cNvPr>
          <p:cNvGrpSpPr/>
          <p:nvPr/>
        </p:nvGrpSpPr>
        <p:grpSpPr>
          <a:xfrm>
            <a:off x="2898696" y="3347009"/>
            <a:ext cx="1631070" cy="235744"/>
            <a:chOff x="2710496" y="3347009"/>
            <a:chExt cx="1819270" cy="235744"/>
          </a:xfrm>
        </p:grpSpPr>
        <p:sp>
          <p:nvSpPr>
            <p:cNvPr id="27" name="r1base">
              <a:extLst>
                <a:ext uri="{FF2B5EF4-FFF2-40B4-BE49-F238E27FC236}">
                  <a16:creationId xmlns:a16="http://schemas.microsoft.com/office/drawing/2014/main" id="{6AB8CC10-F6F0-8302-280B-898AE1C44487}"/>
                </a:ext>
              </a:extLst>
            </p:cNvPr>
            <p:cNvSpPr/>
            <p:nvPr/>
          </p:nvSpPr>
          <p:spPr>
            <a:xfrm>
              <a:off x="2710496" y="3347009"/>
              <a:ext cx="1819270" cy="235744"/>
            </a:xfrm>
            <a:prstGeom prst="roundRect">
              <a:avLst>
                <a:gd name="adj" fmla="val 50000"/>
              </a:avLst>
            </a:prstGeom>
            <a:solidFill>
              <a:srgbClr val="A9D5AE"/>
            </a:solidFill>
            <a:ln>
              <a:noFill/>
            </a:ln>
          </p:spPr>
          <p:txBody>
            <a:bodyPr/>
            <a:lstStyle/>
            <a:p>
              <a:endParaRPr/>
            </a:p>
          </p:txBody>
        </p:sp>
        <p:sp>
          <p:nvSpPr>
            <p:cNvPr id="28" name="r1done">
              <a:extLst>
                <a:ext uri="{FF2B5EF4-FFF2-40B4-BE49-F238E27FC236}">
                  <a16:creationId xmlns:a16="http://schemas.microsoft.com/office/drawing/2014/main" id="{224DD8B8-51A5-3D82-194A-48AD5B0A6682}"/>
                </a:ext>
              </a:extLst>
            </p:cNvPr>
            <p:cNvSpPr/>
            <p:nvPr/>
          </p:nvSpPr>
          <p:spPr>
            <a:xfrm>
              <a:off x="2710496" y="3347009"/>
              <a:ext cx="1819266" cy="235744"/>
            </a:xfrm>
            <a:prstGeom prst="roundRect">
              <a:avLst>
                <a:gd name="adj" fmla="val 50000"/>
              </a:avLst>
            </a:prstGeom>
            <a:solidFill>
              <a:srgbClr val="196B24"/>
            </a:solidFill>
            <a:ln>
              <a:noFill/>
            </a:ln>
          </p:spPr>
          <p:txBody>
            <a:bodyPr/>
            <a:lstStyle/>
            <a:p>
              <a:endParaRPr/>
            </a:p>
          </p:txBody>
        </p:sp>
      </p:grpSp>
      <p:sp>
        <p:nvSpPr>
          <p:cNvPr id="29" name="r1pct">
            <a:extLst>
              <a:ext uri="{FF2B5EF4-FFF2-40B4-BE49-F238E27FC236}">
                <a16:creationId xmlns:a16="http://schemas.microsoft.com/office/drawing/2014/main" id="{888D685D-F89D-7B3C-B0C9-3EEACA063726}"/>
              </a:ext>
            </a:extLst>
          </p:cNvPr>
          <p:cNvSpPr txBox="1"/>
          <p:nvPr/>
        </p:nvSpPr>
        <p:spPr>
          <a:xfrm>
            <a:off x="4972057" y="3354866"/>
            <a:ext cx="752801" cy="220028"/>
          </a:xfrm>
          <a:prstGeom prst="rect">
            <a:avLst/>
          </a:prstGeom>
        </p:spPr>
        <p:txBody>
          <a:bodyPr wrap="square" anchor="ctr">
            <a:noAutofit/>
          </a:bodyPr>
          <a:lstStyle/>
          <a:p>
            <a:pPr algn="l"/>
            <a:r>
              <a:rPr lang="en-US" sz="1200" b="1">
                <a:solidFill>
                  <a:srgbClr val="196B24"/>
                </a:solidFill>
                <a:latin typeface="Lato" panose="020F0502020204030203" pitchFamily="34" charset="0"/>
                <a:ea typeface="Lato" panose="020F0502020204030203" pitchFamily="34" charset="0"/>
                <a:cs typeface="Lato" panose="020F0502020204030203" pitchFamily="34" charset="0"/>
              </a:rPr>
              <a:t>100%</a:t>
            </a:r>
          </a:p>
        </p:txBody>
      </p:sp>
      <p:sp>
        <p:nvSpPr>
          <p:cNvPr id="31" name="r2label">
            <a:extLst>
              <a:ext uri="{FF2B5EF4-FFF2-40B4-BE49-F238E27FC236}">
                <a16:creationId xmlns:a16="http://schemas.microsoft.com/office/drawing/2014/main" id="{AE547F25-3962-317E-E74F-ACC51445607F}"/>
              </a:ext>
            </a:extLst>
          </p:cNvPr>
          <p:cNvSpPr txBox="1"/>
          <p:nvPr/>
        </p:nvSpPr>
        <p:spPr>
          <a:xfrm>
            <a:off x="397191" y="3834213"/>
            <a:ext cx="2501503" cy="612934"/>
          </a:xfrm>
          <a:prstGeom prst="rect">
            <a:avLst/>
          </a:prstGeom>
        </p:spPr>
        <p:txBody>
          <a:bodyPr wrap="square" lIns="0" anchor="ctr">
            <a:noAutofit/>
          </a:bodyPr>
          <a:lstStyle/>
          <a:p>
            <a:pPr algn="l"/>
            <a:r>
              <a:rPr lang="en-US" sz="1100" b="1">
                <a:solidFill>
                  <a:srgbClr val="0E2841"/>
                </a:solidFill>
                <a:latin typeface="Lato" panose="020F0502020204030203" pitchFamily="34" charset="0"/>
                <a:ea typeface="Lato" panose="020F0502020204030203" pitchFamily="34" charset="0"/>
                <a:cs typeface="Lato" panose="020F0502020204030203" pitchFamily="34" charset="0"/>
              </a:rPr>
              <a:t>Handwashing facilities inside healthcare settings</a:t>
            </a:r>
          </a:p>
          <a:p>
            <a:pPr algn="l">
              <a:spcBef>
                <a:spcPts val="200"/>
              </a:spcBef>
            </a:pPr>
            <a:r>
              <a:rPr lang="en-US" sz="1000">
                <a:solidFill>
                  <a:srgbClr val="595959"/>
                </a:solidFill>
                <a:latin typeface="Lato" panose="020F0502020204030203" pitchFamily="34" charset="0"/>
                <a:ea typeface="Lato" panose="020F0502020204030203" pitchFamily="34" charset="0"/>
                <a:cs typeface="Lato" panose="020F0502020204030203" pitchFamily="34" charset="0"/>
              </a:rPr>
              <a:t>Target 25 </a:t>
            </a:r>
            <a:r>
              <a:rPr lang="en-US" sz="1000">
                <a:solidFill>
                  <a:srgbClr val="A6A6A6"/>
                </a:solidFill>
                <a:latin typeface="Lato" panose="020F0502020204030203" pitchFamily="34" charset="0"/>
                <a:ea typeface="Lato" panose="020F0502020204030203" pitchFamily="34" charset="0"/>
                <a:cs typeface="Lato" panose="020F0502020204030203" pitchFamily="34" charset="0"/>
              </a:rPr>
              <a:t>·</a:t>
            </a:r>
            <a:r>
              <a:rPr lang="en-US" sz="1000">
                <a:solidFill>
                  <a:srgbClr val="595959"/>
                </a:solidFill>
                <a:latin typeface="Lato" panose="020F0502020204030203" pitchFamily="34" charset="0"/>
                <a:ea typeface="Lato" panose="020F0502020204030203" pitchFamily="34" charset="0"/>
                <a:cs typeface="Lato" panose="020F0502020204030203" pitchFamily="34" charset="0"/>
              </a:rPr>
              <a:t> Delivered 25 — </a:t>
            </a:r>
            <a:r>
              <a:rPr lang="en-US" sz="1000" b="1">
                <a:solidFill>
                  <a:srgbClr val="196B24"/>
                </a:solidFill>
                <a:latin typeface="Lato" panose="020F0502020204030203" pitchFamily="34" charset="0"/>
                <a:ea typeface="Lato" panose="020F0502020204030203" pitchFamily="34" charset="0"/>
                <a:cs typeface="Lato" panose="020F0502020204030203" pitchFamily="34" charset="0"/>
              </a:rPr>
              <a:t>Fully achieved</a:t>
            </a:r>
          </a:p>
        </p:txBody>
      </p:sp>
      <p:sp>
        <p:nvSpPr>
          <p:cNvPr id="33" name="r2bar">
            <a:extLst>
              <a:ext uri="{FF2B5EF4-FFF2-40B4-BE49-F238E27FC236}">
                <a16:creationId xmlns:a16="http://schemas.microsoft.com/office/drawing/2014/main" id="{9B463B18-EEB7-6F80-9EC3-8E1F3510069F}"/>
              </a:ext>
            </a:extLst>
          </p:cNvPr>
          <p:cNvSpPr/>
          <p:nvPr/>
        </p:nvSpPr>
        <p:spPr>
          <a:xfrm>
            <a:off x="2898696" y="4022808"/>
            <a:ext cx="1631070" cy="235744"/>
          </a:xfrm>
          <a:prstGeom prst="roundRect">
            <a:avLst>
              <a:gd name="adj" fmla="val 50000"/>
            </a:avLst>
          </a:prstGeom>
          <a:solidFill>
            <a:srgbClr val="196B24"/>
          </a:solidFill>
          <a:ln>
            <a:noFill/>
          </a:ln>
        </p:spPr>
        <p:txBody>
          <a:bodyPr/>
          <a:lstStyle/>
          <a:p>
            <a:endParaRPr/>
          </a:p>
        </p:txBody>
      </p:sp>
      <p:sp>
        <p:nvSpPr>
          <p:cNvPr id="35" name="r2pct">
            <a:extLst>
              <a:ext uri="{FF2B5EF4-FFF2-40B4-BE49-F238E27FC236}">
                <a16:creationId xmlns:a16="http://schemas.microsoft.com/office/drawing/2014/main" id="{08DE1551-84E2-0F30-C1DC-81E22CE7F19D}"/>
              </a:ext>
            </a:extLst>
          </p:cNvPr>
          <p:cNvSpPr txBox="1"/>
          <p:nvPr/>
        </p:nvSpPr>
        <p:spPr>
          <a:xfrm>
            <a:off x="4972057" y="4030665"/>
            <a:ext cx="752801" cy="220028"/>
          </a:xfrm>
          <a:prstGeom prst="rect">
            <a:avLst/>
          </a:prstGeom>
        </p:spPr>
        <p:txBody>
          <a:bodyPr wrap="square" anchor="ctr">
            <a:noAutofit/>
          </a:bodyPr>
          <a:lstStyle/>
          <a:p>
            <a:pPr algn="l"/>
            <a:r>
              <a:rPr lang="en-US" sz="1200" b="1">
                <a:solidFill>
                  <a:srgbClr val="196B24"/>
                </a:solidFill>
                <a:latin typeface="Lato" panose="020F0502020204030203" pitchFamily="34" charset="0"/>
                <a:ea typeface="Lato" panose="020F0502020204030203" pitchFamily="34" charset="0"/>
                <a:cs typeface="Lato" panose="020F0502020204030203" pitchFamily="34" charset="0"/>
              </a:rPr>
              <a:t>100%</a:t>
            </a:r>
          </a:p>
        </p:txBody>
      </p:sp>
      <p:sp>
        <p:nvSpPr>
          <p:cNvPr id="38" name="r3label">
            <a:extLst>
              <a:ext uri="{FF2B5EF4-FFF2-40B4-BE49-F238E27FC236}">
                <a16:creationId xmlns:a16="http://schemas.microsoft.com/office/drawing/2014/main" id="{71D28168-30E2-A3BB-45C2-DCD49DC8699B}"/>
              </a:ext>
            </a:extLst>
          </p:cNvPr>
          <p:cNvSpPr txBox="1"/>
          <p:nvPr/>
        </p:nvSpPr>
        <p:spPr>
          <a:xfrm>
            <a:off x="397190" y="4510011"/>
            <a:ext cx="2501504" cy="612934"/>
          </a:xfrm>
          <a:prstGeom prst="rect">
            <a:avLst/>
          </a:prstGeom>
        </p:spPr>
        <p:txBody>
          <a:bodyPr wrap="square" lIns="0" anchor="ctr">
            <a:noAutofit/>
          </a:bodyPr>
          <a:lstStyle/>
          <a:p>
            <a:pPr algn="l"/>
            <a:r>
              <a:rPr lang="en-US" sz="1100" b="1">
                <a:solidFill>
                  <a:srgbClr val="0E2841"/>
                </a:solidFill>
                <a:latin typeface="Lato" panose="020F0502020204030203" pitchFamily="34" charset="0"/>
                <a:ea typeface="Lato" panose="020F0502020204030203" pitchFamily="34" charset="0"/>
                <a:cs typeface="Lato" panose="020F0502020204030203" pitchFamily="34" charset="0"/>
              </a:rPr>
              <a:t>Handwashing facilities in public places</a:t>
            </a:r>
          </a:p>
          <a:p>
            <a:pPr>
              <a:spcBef>
                <a:spcPts val="200"/>
              </a:spcBef>
            </a:pPr>
            <a:r>
              <a:rPr lang="en-US" sz="1000">
                <a:solidFill>
                  <a:srgbClr val="595959"/>
                </a:solidFill>
                <a:latin typeface="Lato" panose="020F0502020204030203" pitchFamily="34" charset="0"/>
                <a:ea typeface="Lato" panose="020F0502020204030203" pitchFamily="34" charset="0"/>
                <a:cs typeface="Lato" panose="020F0502020204030203" pitchFamily="34" charset="0"/>
              </a:rPr>
              <a:t>Target 26 </a:t>
            </a:r>
            <a:r>
              <a:rPr lang="en-US" sz="1000">
                <a:solidFill>
                  <a:srgbClr val="A6A6A6"/>
                </a:solidFill>
                <a:latin typeface="Lato" panose="020F0502020204030203" pitchFamily="34" charset="0"/>
                <a:ea typeface="Lato" panose="020F0502020204030203" pitchFamily="34" charset="0"/>
                <a:cs typeface="Lato" panose="020F0502020204030203" pitchFamily="34" charset="0"/>
              </a:rPr>
              <a:t>·</a:t>
            </a:r>
            <a:r>
              <a:rPr lang="en-US" sz="1000">
                <a:solidFill>
                  <a:srgbClr val="595959"/>
                </a:solidFill>
                <a:latin typeface="Lato" panose="020F0502020204030203" pitchFamily="34" charset="0"/>
                <a:ea typeface="Lato" panose="020F0502020204030203" pitchFamily="34" charset="0"/>
                <a:cs typeface="Lato" panose="020F0502020204030203" pitchFamily="34" charset="0"/>
              </a:rPr>
              <a:t> Delivered 26 — </a:t>
            </a:r>
            <a:r>
              <a:rPr lang="en-US" sz="1000" b="1">
                <a:solidFill>
                  <a:srgbClr val="196B24"/>
                </a:solidFill>
                <a:latin typeface="Lato" panose="020F0502020204030203" pitchFamily="34" charset="0"/>
                <a:ea typeface="Lato" panose="020F0502020204030203" pitchFamily="34" charset="0"/>
                <a:cs typeface="Lato" panose="020F0502020204030203" pitchFamily="34" charset="0"/>
              </a:rPr>
              <a:t>Fully achieved</a:t>
            </a:r>
            <a:endParaRPr lang="en-US" sz="1000" b="1">
              <a:solidFill>
                <a:srgbClr val="156082"/>
              </a:solidFill>
              <a:latin typeface="Lato" panose="020F0502020204030203" pitchFamily="34" charset="0"/>
              <a:ea typeface="Lato" panose="020F0502020204030203" pitchFamily="34" charset="0"/>
              <a:cs typeface="Lato" panose="020F0502020204030203" pitchFamily="34" charset="0"/>
            </a:endParaRPr>
          </a:p>
        </p:txBody>
      </p:sp>
      <p:grpSp>
        <p:nvGrpSpPr>
          <p:cNvPr id="5" name="Group 4">
            <a:extLst>
              <a:ext uri="{FF2B5EF4-FFF2-40B4-BE49-F238E27FC236}">
                <a16:creationId xmlns:a16="http://schemas.microsoft.com/office/drawing/2014/main" id="{24C76785-F14B-8286-7C81-EC9BA5DE6898}"/>
              </a:ext>
            </a:extLst>
          </p:cNvPr>
          <p:cNvGrpSpPr/>
          <p:nvPr/>
        </p:nvGrpSpPr>
        <p:grpSpPr>
          <a:xfrm>
            <a:off x="2898695" y="4698606"/>
            <a:ext cx="1631071" cy="235744"/>
            <a:chOff x="2710495" y="4698606"/>
            <a:chExt cx="1819271" cy="235744"/>
          </a:xfrm>
        </p:grpSpPr>
        <p:sp>
          <p:nvSpPr>
            <p:cNvPr id="39" name="r3base">
              <a:extLst>
                <a:ext uri="{FF2B5EF4-FFF2-40B4-BE49-F238E27FC236}">
                  <a16:creationId xmlns:a16="http://schemas.microsoft.com/office/drawing/2014/main" id="{5BA6A61A-D58B-A38D-DFE8-4ECF6BFDACEE}"/>
                </a:ext>
              </a:extLst>
            </p:cNvPr>
            <p:cNvSpPr/>
            <p:nvPr/>
          </p:nvSpPr>
          <p:spPr>
            <a:xfrm>
              <a:off x="2710496" y="4698606"/>
              <a:ext cx="1819270" cy="235744"/>
            </a:xfrm>
            <a:prstGeom prst="roundRect">
              <a:avLst>
                <a:gd name="adj" fmla="val 50000"/>
              </a:avLst>
            </a:prstGeom>
            <a:solidFill>
              <a:srgbClr val="A9D5AE"/>
            </a:solidFill>
            <a:ln>
              <a:noFill/>
            </a:ln>
          </p:spPr>
          <p:txBody>
            <a:bodyPr/>
            <a:lstStyle/>
            <a:p>
              <a:endParaRPr/>
            </a:p>
          </p:txBody>
        </p:sp>
        <p:sp>
          <p:nvSpPr>
            <p:cNvPr id="40" name="r3done">
              <a:extLst>
                <a:ext uri="{FF2B5EF4-FFF2-40B4-BE49-F238E27FC236}">
                  <a16:creationId xmlns:a16="http://schemas.microsoft.com/office/drawing/2014/main" id="{386B1D1E-2DA1-56E6-1A82-711D5CF98241}"/>
                </a:ext>
              </a:extLst>
            </p:cNvPr>
            <p:cNvSpPr/>
            <p:nvPr/>
          </p:nvSpPr>
          <p:spPr>
            <a:xfrm>
              <a:off x="2710495" y="4698606"/>
              <a:ext cx="1819267" cy="235744"/>
            </a:xfrm>
            <a:prstGeom prst="roundRect">
              <a:avLst>
                <a:gd name="adj" fmla="val 50000"/>
              </a:avLst>
            </a:prstGeom>
            <a:solidFill>
              <a:srgbClr val="196B24"/>
            </a:solidFill>
            <a:ln>
              <a:noFill/>
            </a:ln>
          </p:spPr>
          <p:txBody>
            <a:bodyPr/>
            <a:lstStyle/>
            <a:p>
              <a:endParaRPr/>
            </a:p>
          </p:txBody>
        </p:sp>
      </p:grpSp>
      <p:sp>
        <p:nvSpPr>
          <p:cNvPr id="41" name="r3pct">
            <a:extLst>
              <a:ext uri="{FF2B5EF4-FFF2-40B4-BE49-F238E27FC236}">
                <a16:creationId xmlns:a16="http://schemas.microsoft.com/office/drawing/2014/main" id="{68677D19-B0F6-443F-951D-DDA2E6B174A3}"/>
              </a:ext>
            </a:extLst>
          </p:cNvPr>
          <p:cNvSpPr txBox="1"/>
          <p:nvPr/>
        </p:nvSpPr>
        <p:spPr>
          <a:xfrm>
            <a:off x="4978301" y="4706464"/>
            <a:ext cx="752801" cy="220028"/>
          </a:xfrm>
          <a:prstGeom prst="rect">
            <a:avLst/>
          </a:prstGeom>
        </p:spPr>
        <p:txBody>
          <a:bodyPr wrap="square" anchor="ctr">
            <a:noAutofit/>
          </a:bodyPr>
          <a:lstStyle/>
          <a:p>
            <a:pPr algn="l"/>
            <a:r>
              <a:rPr lang="en-US" sz="1200" b="1">
                <a:solidFill>
                  <a:srgbClr val="196B24"/>
                </a:solidFill>
                <a:latin typeface="Lato" panose="020F0502020204030203" pitchFamily="34" charset="0"/>
                <a:ea typeface="Lato" panose="020F0502020204030203" pitchFamily="34" charset="0"/>
                <a:cs typeface="Lato" panose="020F0502020204030203" pitchFamily="34" charset="0"/>
              </a:rPr>
              <a:t>100%</a:t>
            </a:r>
          </a:p>
        </p:txBody>
      </p:sp>
      <p:sp>
        <p:nvSpPr>
          <p:cNvPr id="42" name="r4label">
            <a:extLst>
              <a:ext uri="{FF2B5EF4-FFF2-40B4-BE49-F238E27FC236}">
                <a16:creationId xmlns:a16="http://schemas.microsoft.com/office/drawing/2014/main" id="{B4600C86-CA2B-BC5D-F27B-0717C54A9858}"/>
              </a:ext>
            </a:extLst>
          </p:cNvPr>
          <p:cNvSpPr txBox="1"/>
          <p:nvPr/>
        </p:nvSpPr>
        <p:spPr>
          <a:xfrm>
            <a:off x="397188" y="5185810"/>
            <a:ext cx="2650811" cy="612934"/>
          </a:xfrm>
          <a:prstGeom prst="rect">
            <a:avLst/>
          </a:prstGeom>
        </p:spPr>
        <p:txBody>
          <a:bodyPr wrap="square" lIns="0" anchor="ctr">
            <a:noAutofit/>
          </a:bodyPr>
          <a:lstStyle/>
          <a:p>
            <a:pPr algn="l"/>
            <a:r>
              <a:rPr lang="en-US" sz="1100" b="1">
                <a:solidFill>
                  <a:srgbClr val="0E2841"/>
                </a:solidFill>
                <a:latin typeface="Lato" panose="020F0502020204030203" pitchFamily="34" charset="0"/>
                <a:ea typeface="Lato" panose="020F0502020204030203" pitchFamily="34" charset="0"/>
                <a:cs typeface="Lato" panose="020F0502020204030203" pitchFamily="34" charset="0"/>
              </a:rPr>
              <a:t>Improved sanitation in health facilities</a:t>
            </a:r>
          </a:p>
          <a:p>
            <a:pPr algn="l">
              <a:spcBef>
                <a:spcPts val="200"/>
              </a:spcBef>
            </a:pPr>
            <a:r>
              <a:rPr lang="en-US" sz="1000">
                <a:solidFill>
                  <a:srgbClr val="595959"/>
                </a:solidFill>
                <a:latin typeface="Lato" panose="020F0502020204030203" pitchFamily="34" charset="0"/>
                <a:ea typeface="Lato" panose="020F0502020204030203" pitchFamily="34" charset="0"/>
                <a:cs typeface="Lato" panose="020F0502020204030203" pitchFamily="34" charset="0"/>
              </a:rPr>
              <a:t>Target 4 </a:t>
            </a:r>
            <a:r>
              <a:rPr lang="en-US" sz="1000">
                <a:solidFill>
                  <a:srgbClr val="A6A6A6"/>
                </a:solidFill>
                <a:latin typeface="Lato" panose="020F0502020204030203" pitchFamily="34" charset="0"/>
                <a:ea typeface="Lato" panose="020F0502020204030203" pitchFamily="34" charset="0"/>
                <a:cs typeface="Lato" panose="020F0502020204030203" pitchFamily="34" charset="0"/>
              </a:rPr>
              <a:t>·</a:t>
            </a:r>
            <a:r>
              <a:rPr lang="en-US" sz="1000">
                <a:solidFill>
                  <a:srgbClr val="595959"/>
                </a:solidFill>
                <a:latin typeface="Lato" panose="020F0502020204030203" pitchFamily="34" charset="0"/>
                <a:ea typeface="Lato" panose="020F0502020204030203" pitchFamily="34" charset="0"/>
                <a:cs typeface="Lato" panose="020F0502020204030203" pitchFamily="34" charset="0"/>
              </a:rPr>
              <a:t> Delivered 7  —  </a:t>
            </a:r>
            <a:r>
              <a:rPr lang="en-US" sz="1000" b="1">
                <a:solidFill>
                  <a:srgbClr val="196B24"/>
                </a:solidFill>
                <a:latin typeface="Lato" panose="020F0502020204030203" pitchFamily="34" charset="0"/>
                <a:ea typeface="Lato" panose="020F0502020204030203" pitchFamily="34" charset="0"/>
                <a:cs typeface="Lato" panose="020F0502020204030203" pitchFamily="34" charset="0"/>
              </a:rPr>
              <a:t>Exceeded (175%)</a:t>
            </a:r>
          </a:p>
        </p:txBody>
      </p:sp>
      <p:sp>
        <p:nvSpPr>
          <p:cNvPr id="43" name="r4bar">
            <a:extLst>
              <a:ext uri="{FF2B5EF4-FFF2-40B4-BE49-F238E27FC236}">
                <a16:creationId xmlns:a16="http://schemas.microsoft.com/office/drawing/2014/main" id="{FFFA3B7E-5A31-2940-D2B5-161B0FA921FB}"/>
              </a:ext>
            </a:extLst>
          </p:cNvPr>
          <p:cNvSpPr/>
          <p:nvPr/>
        </p:nvSpPr>
        <p:spPr>
          <a:xfrm>
            <a:off x="2898697" y="5374404"/>
            <a:ext cx="2770582" cy="278443"/>
          </a:xfrm>
          <a:prstGeom prst="roundRect">
            <a:avLst>
              <a:gd name="adj" fmla="val 50000"/>
            </a:avLst>
          </a:prstGeom>
          <a:solidFill>
            <a:srgbClr val="196B24"/>
          </a:solidFill>
          <a:ln>
            <a:noFill/>
          </a:ln>
        </p:spPr>
        <p:txBody>
          <a:bodyPr lIns="91440" rIns="137160" anchor="ctr"/>
          <a:lstStyle/>
          <a:p>
            <a:pPr algn="r"/>
            <a:r>
              <a:rPr lang="en-US" sz="1200" b="1">
                <a:solidFill>
                  <a:srgbClr val="FFFFFF"/>
                </a:solidFill>
                <a:latin typeface="Lato" panose="020F0502020204030203" pitchFamily="34" charset="0"/>
                <a:ea typeface="Lato" panose="020F0502020204030203" pitchFamily="34" charset="0"/>
                <a:cs typeface="Lato" panose="020F0502020204030203" pitchFamily="34" charset="0"/>
              </a:rPr>
              <a:t>175%</a:t>
            </a:r>
          </a:p>
        </p:txBody>
      </p:sp>
      <p:sp>
        <p:nvSpPr>
          <p:cNvPr id="44" name="leg1sw">
            <a:extLst>
              <a:ext uri="{FF2B5EF4-FFF2-40B4-BE49-F238E27FC236}">
                <a16:creationId xmlns:a16="http://schemas.microsoft.com/office/drawing/2014/main" id="{DB4F1854-37C3-A715-1941-7D5B2672ABD3}"/>
              </a:ext>
            </a:extLst>
          </p:cNvPr>
          <p:cNvSpPr/>
          <p:nvPr/>
        </p:nvSpPr>
        <p:spPr>
          <a:xfrm>
            <a:off x="443632" y="5967174"/>
            <a:ext cx="125468" cy="157163"/>
          </a:xfrm>
          <a:prstGeom prst="roundRect">
            <a:avLst>
              <a:gd name="adj" fmla="val 30000"/>
            </a:avLst>
          </a:prstGeom>
          <a:solidFill>
            <a:srgbClr val="196B24"/>
          </a:solidFill>
          <a:ln>
            <a:noFill/>
          </a:ln>
        </p:spPr>
        <p:txBody>
          <a:bodyPr/>
          <a:lstStyle/>
          <a:p>
            <a:endParaRPr/>
          </a:p>
        </p:txBody>
      </p:sp>
      <p:sp>
        <p:nvSpPr>
          <p:cNvPr id="45" name="leg1txt">
            <a:extLst>
              <a:ext uri="{FF2B5EF4-FFF2-40B4-BE49-F238E27FC236}">
                <a16:creationId xmlns:a16="http://schemas.microsoft.com/office/drawing/2014/main" id="{3082C902-42D7-2C4F-ED73-5CD3ADA6373A}"/>
              </a:ext>
            </a:extLst>
          </p:cNvPr>
          <p:cNvSpPr txBox="1"/>
          <p:nvPr/>
        </p:nvSpPr>
        <p:spPr>
          <a:xfrm>
            <a:off x="598332" y="5943601"/>
            <a:ext cx="1191936" cy="204311"/>
          </a:xfrm>
          <a:prstGeom prst="rect">
            <a:avLst/>
          </a:prstGeom>
        </p:spPr>
        <p:txBody>
          <a:bodyPr wrap="square" anchor="ctr">
            <a:noAutofit/>
          </a:bodyPr>
          <a:lstStyle/>
          <a:p>
            <a:pPr algn="l"/>
            <a:r>
              <a:rPr lang="en-US" sz="1050">
                <a:solidFill>
                  <a:srgbClr val="0E2841"/>
                </a:solidFill>
                <a:latin typeface="Lato" panose="020F0502020204030203" pitchFamily="34" charset="0"/>
                <a:ea typeface="Lato" panose="020F0502020204030203" pitchFamily="34" charset="0"/>
                <a:cs typeface="Lato" panose="020F0502020204030203" pitchFamily="34" charset="0"/>
              </a:rPr>
              <a:t>Completed / achieved</a:t>
            </a:r>
          </a:p>
        </p:txBody>
      </p:sp>
      <p:sp>
        <p:nvSpPr>
          <p:cNvPr id="46" name="leg2sw">
            <a:extLst>
              <a:ext uri="{FF2B5EF4-FFF2-40B4-BE49-F238E27FC236}">
                <a16:creationId xmlns:a16="http://schemas.microsoft.com/office/drawing/2014/main" id="{54D4A86E-986F-7ADB-A5E1-1E0886CB57AE}"/>
              </a:ext>
            </a:extLst>
          </p:cNvPr>
          <p:cNvSpPr/>
          <p:nvPr/>
        </p:nvSpPr>
        <p:spPr>
          <a:xfrm>
            <a:off x="1878095" y="5967174"/>
            <a:ext cx="125468" cy="157163"/>
          </a:xfrm>
          <a:prstGeom prst="roundRect">
            <a:avLst>
              <a:gd name="adj" fmla="val 30000"/>
            </a:avLst>
          </a:prstGeom>
          <a:solidFill>
            <a:srgbClr val="A9D5AE"/>
          </a:solidFill>
          <a:ln>
            <a:noFill/>
          </a:ln>
        </p:spPr>
        <p:txBody>
          <a:bodyPr/>
          <a:lstStyle/>
          <a:p>
            <a:endParaRPr/>
          </a:p>
        </p:txBody>
      </p:sp>
      <p:sp>
        <p:nvSpPr>
          <p:cNvPr id="47" name="leg2txt">
            <a:extLst>
              <a:ext uri="{FF2B5EF4-FFF2-40B4-BE49-F238E27FC236}">
                <a16:creationId xmlns:a16="http://schemas.microsoft.com/office/drawing/2014/main" id="{6ACD6A87-6010-88B5-E950-1AFE65DFC403}"/>
              </a:ext>
            </a:extLst>
          </p:cNvPr>
          <p:cNvSpPr txBox="1"/>
          <p:nvPr/>
        </p:nvSpPr>
        <p:spPr>
          <a:xfrm>
            <a:off x="2034928" y="5943601"/>
            <a:ext cx="1631070" cy="204311"/>
          </a:xfrm>
          <a:prstGeom prst="rect">
            <a:avLst/>
          </a:prstGeom>
        </p:spPr>
        <p:txBody>
          <a:bodyPr wrap="square" anchor="ctr">
            <a:noAutofit/>
          </a:bodyPr>
          <a:lstStyle/>
          <a:p>
            <a:pPr algn="l"/>
            <a:r>
              <a:rPr lang="en-US" sz="1050">
                <a:solidFill>
                  <a:srgbClr val="0E2841"/>
                </a:solidFill>
                <a:latin typeface="Lato" panose="020F0502020204030203" pitchFamily="34" charset="0"/>
                <a:ea typeface="Lato" panose="020F0502020204030203" pitchFamily="34" charset="0"/>
                <a:cs typeface="Lato" panose="020F0502020204030203" pitchFamily="34" charset="0"/>
              </a:rPr>
              <a:t>Ongoing — in active pipeline</a:t>
            </a:r>
          </a:p>
        </p:txBody>
      </p:sp>
      <p:cxnSp>
        <p:nvCxnSpPr>
          <p:cNvPr id="48" name="leg3line">
            <a:extLst>
              <a:ext uri="{FF2B5EF4-FFF2-40B4-BE49-F238E27FC236}">
                <a16:creationId xmlns:a16="http://schemas.microsoft.com/office/drawing/2014/main" id="{BFF244A7-8563-21A1-C37E-E14B34ED611C}"/>
              </a:ext>
            </a:extLst>
          </p:cNvPr>
          <p:cNvCxnSpPr/>
          <p:nvPr/>
        </p:nvCxnSpPr>
        <p:spPr>
          <a:xfrm>
            <a:off x="3747552" y="6045756"/>
            <a:ext cx="188200" cy="0"/>
          </a:xfrm>
          <a:prstGeom prst="line">
            <a:avLst/>
          </a:prstGeom>
          <a:ln w="19050" cap="rnd">
            <a:solidFill>
              <a:srgbClr val="0E2841"/>
            </a:solidFill>
            <a:prstDash val="dash"/>
          </a:ln>
        </p:spPr>
      </p:cxnSp>
      <p:sp>
        <p:nvSpPr>
          <p:cNvPr id="49" name="leg3txt">
            <a:extLst>
              <a:ext uri="{FF2B5EF4-FFF2-40B4-BE49-F238E27FC236}">
                <a16:creationId xmlns:a16="http://schemas.microsoft.com/office/drawing/2014/main" id="{EC27B460-9908-B3DA-4712-96B57A51D52F}"/>
              </a:ext>
            </a:extLst>
          </p:cNvPr>
          <p:cNvSpPr txBox="1"/>
          <p:nvPr/>
        </p:nvSpPr>
        <p:spPr>
          <a:xfrm>
            <a:off x="3973393" y="5943601"/>
            <a:ext cx="1254669" cy="204311"/>
          </a:xfrm>
          <a:prstGeom prst="rect">
            <a:avLst/>
          </a:prstGeom>
        </p:spPr>
        <p:txBody>
          <a:bodyPr wrap="square" anchor="ctr">
            <a:noAutofit/>
          </a:bodyPr>
          <a:lstStyle/>
          <a:p>
            <a:pPr algn="l"/>
            <a:r>
              <a:rPr lang="en-US" sz="1050">
                <a:solidFill>
                  <a:srgbClr val="0E2841"/>
                </a:solidFill>
                <a:latin typeface="Lato" panose="020F0502020204030203" pitchFamily="34" charset="0"/>
                <a:ea typeface="Lato" panose="020F0502020204030203" pitchFamily="34" charset="0"/>
                <a:cs typeface="Lato" panose="020F0502020204030203" pitchFamily="34" charset="0"/>
              </a:rPr>
              <a:t>Target (100%)</a:t>
            </a:r>
          </a:p>
        </p:txBody>
      </p:sp>
      <p:cxnSp>
        <p:nvCxnSpPr>
          <p:cNvPr id="57" name="Straight Connector 56">
            <a:extLst>
              <a:ext uri="{FF2B5EF4-FFF2-40B4-BE49-F238E27FC236}">
                <a16:creationId xmlns:a16="http://schemas.microsoft.com/office/drawing/2014/main" id="{3639F799-08D9-5D07-7B59-C0329A49A43E}"/>
              </a:ext>
            </a:extLst>
          </p:cNvPr>
          <p:cNvCxnSpPr/>
          <p:nvPr/>
        </p:nvCxnSpPr>
        <p:spPr>
          <a:xfrm>
            <a:off x="6096000" y="1908179"/>
            <a:ext cx="0" cy="4544568"/>
          </a:xfrm>
          <a:prstGeom prst="line">
            <a:avLst/>
          </a:prstGeom>
        </p:spPr>
        <p:style>
          <a:lnRef idx="1">
            <a:schemeClr val="accent1"/>
          </a:lnRef>
          <a:fillRef idx="0">
            <a:schemeClr val="accent1"/>
          </a:fillRef>
          <a:effectRef idx="0">
            <a:schemeClr val="accent1"/>
          </a:effectRef>
          <a:fontRef idx="minor">
            <a:schemeClr val="tx1"/>
          </a:fontRef>
        </p:style>
      </p:cxnSp>
      <p:sp>
        <p:nvSpPr>
          <p:cNvPr id="6" name="markerLabel">
            <a:extLst>
              <a:ext uri="{FF2B5EF4-FFF2-40B4-BE49-F238E27FC236}">
                <a16:creationId xmlns:a16="http://schemas.microsoft.com/office/drawing/2014/main" id="{6682F027-53F9-5319-E6C6-2ABBA52E5B3F}"/>
              </a:ext>
            </a:extLst>
          </p:cNvPr>
          <p:cNvSpPr txBox="1"/>
          <p:nvPr/>
        </p:nvSpPr>
        <p:spPr>
          <a:xfrm>
            <a:off x="4743126" y="2286400"/>
            <a:ext cx="1003735" cy="243419"/>
          </a:xfrm>
          <a:prstGeom prst="rect">
            <a:avLst/>
          </a:prstGeom>
        </p:spPr>
        <p:txBody>
          <a:bodyPr wrap="square" anchor="b">
            <a:noAutofit/>
          </a:bodyPr>
          <a:lstStyle/>
          <a:p>
            <a:pPr algn="ctr"/>
            <a:r>
              <a:rPr lang="en-US" sz="1000" b="1">
                <a:solidFill>
                  <a:srgbClr val="0E2841"/>
                </a:solidFill>
                <a:latin typeface="Lato" panose="020F0502020204030203" pitchFamily="34" charset="0"/>
                <a:ea typeface="Lato" panose="020F0502020204030203" pitchFamily="34" charset="0"/>
                <a:cs typeface="Lato" panose="020F0502020204030203" pitchFamily="34" charset="0"/>
              </a:rPr>
              <a:t>ACHIEVED</a:t>
            </a:r>
          </a:p>
        </p:txBody>
      </p:sp>
      <p:sp>
        <p:nvSpPr>
          <p:cNvPr id="8" name="TextBox 7">
            <a:extLst>
              <a:ext uri="{FF2B5EF4-FFF2-40B4-BE49-F238E27FC236}">
                <a16:creationId xmlns:a16="http://schemas.microsoft.com/office/drawing/2014/main" id="{0CDCFE94-F704-1689-D97B-D76463217F0B}"/>
              </a:ext>
            </a:extLst>
          </p:cNvPr>
          <p:cNvSpPr txBox="1"/>
          <p:nvPr/>
        </p:nvSpPr>
        <p:spPr>
          <a:xfrm>
            <a:off x="0" y="6488668"/>
            <a:ext cx="2443298" cy="369332"/>
          </a:xfrm>
          <a:prstGeom prst="rect">
            <a:avLst/>
          </a:prstGeom>
          <a:noFill/>
        </p:spPr>
        <p:txBody>
          <a:bodyPr wrap="none" rtlCol="0">
            <a:spAutoFit/>
          </a:bodyPr>
          <a:lstStyle/>
          <a:p>
            <a:r>
              <a:rPr lang="en-US" sz="900" i="1"/>
              <a:t>* Data from Final Evaluation Household Survey</a:t>
            </a:r>
          </a:p>
          <a:p>
            <a:r>
              <a:rPr lang="en-US" sz="900" i="1" baseline="30000"/>
              <a:t>#</a:t>
            </a:r>
            <a:r>
              <a:rPr lang="en-US" sz="900" i="1"/>
              <a:t> Data from Project Documents</a:t>
            </a:r>
            <a:endParaRPr lang="en-GB" sz="900" i="1"/>
          </a:p>
        </p:txBody>
      </p:sp>
    </p:spTree>
    <p:extLst>
      <p:ext uri="{BB962C8B-B14F-4D97-AF65-F5344CB8AC3E}">
        <p14:creationId xmlns:p14="http://schemas.microsoft.com/office/powerpoint/2010/main" val="25262940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76E7E-26F1-71BF-AC58-7F2B9B43DF73}"/>
            </a:ext>
          </a:extLst>
        </p:cNvPr>
        <p:cNvGrpSpPr/>
        <p:nvPr/>
      </p:nvGrpSpPr>
      <p:grpSpPr>
        <a:xfrm>
          <a:off x="0" y="0"/>
          <a:ext cx="0" cy="0"/>
          <a:chOff x="0" y="0"/>
          <a:chExt cx="0" cy="0"/>
        </a:xfrm>
      </p:grpSpPr>
      <p:sp>
        <p:nvSpPr>
          <p:cNvPr id="53" name="Rectangle 53">
            <a:extLst>
              <a:ext uri="{FF2B5EF4-FFF2-40B4-BE49-F238E27FC236}">
                <a16:creationId xmlns:a16="http://schemas.microsoft.com/office/drawing/2014/main" id="{F990AA90-200A-3183-BF10-AE696D5BAE07}"/>
              </a:ext>
            </a:extLst>
          </p:cNvPr>
          <p:cNvSpPr>
            <a:spLocks noChangeArrowheads="1"/>
          </p:cNvSpPr>
          <p:nvPr/>
        </p:nvSpPr>
        <p:spPr bwMode="auto">
          <a:xfrm>
            <a:off x="0" y="0"/>
            <a:ext cx="12192000" cy="553998"/>
          </a:xfrm>
          <a:prstGeom prst="rect">
            <a:avLst/>
          </a:prstGeom>
          <a:solidFill>
            <a:srgbClr val="2B2F71"/>
          </a:solidFill>
          <a:ln w="9525">
            <a:noFill/>
            <a:miter lim="800000"/>
            <a:headEnd/>
            <a:tailEnd/>
          </a:ln>
        </p:spPr>
        <p:txBody>
          <a:bodyPr vert="horz" wrap="square" lIns="0" tIns="0" rIns="0" bIns="0" numCol="1" anchor="t" anchorCtr="0" compatLnSpc="1">
            <a:prstTxWarp prst="textNoShape">
              <a:avLst/>
            </a:prstTxWarp>
            <a:spAutoFit/>
          </a:bodyPr>
          <a:lstStyle/>
          <a:p>
            <a:pPr lvl="0" algn="ctr" fontAlgn="base">
              <a:spcBef>
                <a:spcPct val="0"/>
              </a:spcBef>
              <a:spcAft>
                <a:spcPct val="0"/>
              </a:spcAft>
            </a:pPr>
            <a:r>
              <a:rPr kumimoji="0" lang="en-US" sz="3600" b="1" i="0" u="none" strike="noStrike" cap="none" normalizeH="0" baseline="0">
                <a:ln>
                  <a:noFill/>
                </a:ln>
                <a:solidFill>
                  <a:schemeClr val="bg1"/>
                </a:solidFill>
                <a:effectLst/>
                <a:ea typeface="Open Sans" panose="020B0606030504020204" pitchFamily="34" charset="0"/>
                <a:cs typeface="Open Sans" panose="020B0606030504020204" pitchFamily="34" charset="0"/>
              </a:rPr>
              <a:t>SO4 Key Findings:</a:t>
            </a:r>
            <a:r>
              <a:rPr kumimoji="0" lang="en-US" sz="2000" b="1" i="0" u="none" strike="noStrike" cap="none" normalizeH="0" baseline="0">
                <a:ln>
                  <a:noFill/>
                </a:ln>
                <a:solidFill>
                  <a:schemeClr val="bg1"/>
                </a:solidFill>
                <a:effectLst/>
                <a:ea typeface="Open Sans" panose="020B0606030504020204" pitchFamily="34" charset="0"/>
                <a:cs typeface="Open Sans" panose="020B0606030504020204" pitchFamily="34" charset="0"/>
              </a:rPr>
              <a:t> </a:t>
            </a:r>
            <a:r>
              <a:rPr kumimoji="0" lang="en-GB" sz="2000" b="1" i="0" u="none" strike="noStrike" cap="none" normalizeH="0" baseline="0">
                <a:ln>
                  <a:noFill/>
                </a:ln>
                <a:solidFill>
                  <a:schemeClr val="bg1"/>
                </a:solidFill>
                <a:effectLst/>
                <a:ea typeface="Open Sans" panose="020B0606030504020204" pitchFamily="34" charset="0"/>
                <a:cs typeface="Open Sans" panose="020B0606030504020204" pitchFamily="34" charset="0"/>
              </a:rPr>
              <a:t>Integrated </a:t>
            </a:r>
            <a:r>
              <a:rPr lang="en-GB" sz="2000" b="1">
                <a:solidFill>
                  <a:schemeClr val="bg1"/>
                </a:solidFill>
                <a:ea typeface="Open Sans" panose="020B0606030504020204" pitchFamily="34" charset="0"/>
                <a:cs typeface="Open Sans" panose="020B0606030504020204" pitchFamily="34" charset="0"/>
              </a:rPr>
              <a:t>Approach to </a:t>
            </a:r>
            <a:r>
              <a:rPr kumimoji="0" lang="en-GB" sz="2000" b="1" i="0" u="none" strike="noStrike" cap="none" normalizeH="0" baseline="0">
                <a:ln>
                  <a:noFill/>
                </a:ln>
                <a:solidFill>
                  <a:schemeClr val="bg1"/>
                </a:solidFill>
                <a:effectLst/>
                <a:ea typeface="Open Sans" panose="020B0606030504020204" pitchFamily="34" charset="0"/>
                <a:cs typeface="Open Sans" panose="020B0606030504020204" pitchFamily="34" charset="0"/>
              </a:rPr>
              <a:t>Health and WASH in Rwanda </a:t>
            </a:r>
            <a:r>
              <a:rPr kumimoji="0" lang="en-US" sz="2000" b="1" i="0" u="none" strike="noStrike" cap="none" normalizeH="0" baseline="0">
                <a:ln>
                  <a:noFill/>
                </a:ln>
                <a:solidFill>
                  <a:schemeClr val="bg1"/>
                </a:solidFill>
                <a:effectLst/>
                <a:ea typeface="Open Sans" panose="020B0606030504020204" pitchFamily="34" charset="0"/>
                <a:cs typeface="Open Sans" panose="020B0606030504020204" pitchFamily="34" charset="0"/>
              </a:rPr>
              <a:t>  </a:t>
            </a:r>
            <a:endParaRPr kumimoji="0" lang="en-US" sz="3600" b="1" i="0" u="none" strike="noStrike" cap="none" normalizeH="0" baseline="0">
              <a:ln>
                <a:noFill/>
              </a:ln>
              <a:solidFill>
                <a:schemeClr val="bg1"/>
              </a:solidFill>
              <a:effectLst/>
              <a:ea typeface="Open Sans" panose="020B0606030504020204" pitchFamily="34" charset="0"/>
              <a:cs typeface="Open Sans" panose="020B0606030504020204" pitchFamily="34" charset="0"/>
            </a:endParaRPr>
          </a:p>
        </p:txBody>
      </p:sp>
      <p:sp>
        <p:nvSpPr>
          <p:cNvPr id="3" name="Gold Underline">
            <a:extLst>
              <a:ext uri="{FF2B5EF4-FFF2-40B4-BE49-F238E27FC236}">
                <a16:creationId xmlns:a16="http://schemas.microsoft.com/office/drawing/2014/main" id="{14B0A0AA-94B8-FA1E-5DA0-93ADFBA84F5F}"/>
              </a:ext>
            </a:extLst>
          </p:cNvPr>
          <p:cNvSpPr/>
          <p:nvPr/>
        </p:nvSpPr>
        <p:spPr>
          <a:xfrm>
            <a:off x="0" y="553998"/>
            <a:ext cx="12192000" cy="36576"/>
          </a:xfrm>
          <a:prstGeom prst="rect">
            <a:avLst/>
          </a:prstGeom>
          <a:solidFill>
            <a:srgbClr val="D99E29"/>
          </a:solidFill>
          <a:ln>
            <a:noFill/>
          </a:ln>
          <a:extLst>
            <a:ext uri="{C183D7F6-B498-43B3-948B-1728B52AA6E4}">
              <adec:decorative xmlns:adec="http://schemas.microsoft.com/office/drawing/2017/decorative" xmlns="" val="1"/>
            </a:ext>
          </a:extLst>
        </p:spPr>
        <p:txBody>
          <a:bodyPr rtlCol="0"/>
          <a:lstStyle/>
          <a:p>
            <a:endParaRPr lang="en-US"/>
          </a:p>
        </p:txBody>
      </p:sp>
      <p:sp>
        <p:nvSpPr>
          <p:cNvPr id="4" name="TextBox 3">
            <a:extLst>
              <a:ext uri="{FF2B5EF4-FFF2-40B4-BE49-F238E27FC236}">
                <a16:creationId xmlns:a16="http://schemas.microsoft.com/office/drawing/2014/main" id="{4BC685D3-F358-6F57-04B5-EDBB4035FE6F}"/>
              </a:ext>
            </a:extLst>
          </p:cNvPr>
          <p:cNvSpPr txBox="1"/>
          <p:nvPr/>
        </p:nvSpPr>
        <p:spPr>
          <a:xfrm>
            <a:off x="369153" y="752328"/>
            <a:ext cx="11524998" cy="764505"/>
          </a:xfrm>
          <a:prstGeom prst="rect">
            <a:avLst/>
          </a:prstGeom>
          <a:noFill/>
        </p:spPr>
        <p:txBody>
          <a:bodyPr wrap="square">
            <a:spAutoFit/>
          </a:bodyPr>
          <a:lstStyle/>
          <a:p>
            <a:pPr marL="0" marR="0" algn="just">
              <a:lnSpc>
                <a:spcPct val="107000"/>
              </a:lnSpc>
              <a:spcAft>
                <a:spcPts val="800"/>
              </a:spcAft>
              <a:buNone/>
            </a:pPr>
            <a:r>
              <a:rPr lang="en-GB" sz="1400">
                <a:effectLst/>
                <a:ea typeface="Aptos" panose="020B0004020202020204" pitchFamily="34" charset="0"/>
                <a:cs typeface="Vrinda" panose="020B0502040204020203" pitchFamily="34" charset="0"/>
              </a:rPr>
              <a:t>Beyond the physical infrastructure delivered, the most significant outcome of the Marburg response is a new way of working — one where health and WASH institutions plan, invest, and respond together. This integration is a lasting contribution of the project to Rwanda's outbreak preparedness.</a:t>
            </a:r>
          </a:p>
        </p:txBody>
      </p:sp>
      <p:sp>
        <p:nvSpPr>
          <p:cNvPr id="9" name="TextBox 8">
            <a:extLst>
              <a:ext uri="{FF2B5EF4-FFF2-40B4-BE49-F238E27FC236}">
                <a16:creationId xmlns:a16="http://schemas.microsoft.com/office/drawing/2014/main" id="{47343AFA-6B1B-D36F-9EA3-CA1086E48E65}"/>
              </a:ext>
            </a:extLst>
          </p:cNvPr>
          <p:cNvSpPr txBox="1"/>
          <p:nvPr/>
        </p:nvSpPr>
        <p:spPr>
          <a:xfrm>
            <a:off x="369153" y="1628511"/>
            <a:ext cx="5486400" cy="547842"/>
          </a:xfrm>
          <a:prstGeom prst="rect">
            <a:avLst/>
          </a:prstGeom>
          <a:noFill/>
        </p:spPr>
        <p:txBody>
          <a:bodyPr wrap="square" lIns="45720" tIns="27432" rIns="45720" bIns="27432" anchor="t">
            <a:spAutoFit/>
          </a:bodyPr>
          <a:lstStyle/>
          <a:p>
            <a:pPr algn="just"/>
            <a:r>
              <a:rPr lang="en-US" sz="1600" b="1" i="0">
                <a:solidFill>
                  <a:srgbClr val="2B2F71"/>
                </a:solidFill>
              </a:rPr>
              <a:t>Facility-level outcomes: Infection control and WASH gains at two referral hospitals</a:t>
            </a:r>
            <a:r>
              <a:rPr lang="en-US" sz="1600" b="1" baseline="30000">
                <a:solidFill>
                  <a:srgbClr val="2B2F71"/>
                </a:solidFill>
              </a:rPr>
              <a:t>#</a:t>
            </a:r>
            <a:endParaRPr lang="en-US" sz="1600" b="1" i="0" baseline="30000">
              <a:solidFill>
                <a:srgbClr val="2B2F71"/>
              </a:solidFill>
            </a:endParaRPr>
          </a:p>
        </p:txBody>
      </p:sp>
      <p:sp>
        <p:nvSpPr>
          <p:cNvPr id="15" name="TextBox 14">
            <a:extLst>
              <a:ext uri="{FF2B5EF4-FFF2-40B4-BE49-F238E27FC236}">
                <a16:creationId xmlns:a16="http://schemas.microsoft.com/office/drawing/2014/main" id="{FEDB5359-BF89-B690-D7F3-94F3B902B12E}"/>
              </a:ext>
            </a:extLst>
          </p:cNvPr>
          <p:cNvSpPr txBox="1"/>
          <p:nvPr/>
        </p:nvSpPr>
        <p:spPr>
          <a:xfrm>
            <a:off x="6255351" y="1628511"/>
            <a:ext cx="5486400" cy="301621"/>
          </a:xfrm>
          <a:prstGeom prst="rect">
            <a:avLst/>
          </a:prstGeom>
          <a:noFill/>
        </p:spPr>
        <p:txBody>
          <a:bodyPr wrap="square" lIns="45720" tIns="27432" rIns="45720" bIns="27432" anchor="t">
            <a:spAutoFit/>
          </a:bodyPr>
          <a:lstStyle/>
          <a:p>
            <a:pPr algn="l"/>
            <a:r>
              <a:rPr lang="en-GB" sz="1600" b="1" i="0">
                <a:solidFill>
                  <a:srgbClr val="2B2F71"/>
                </a:solidFill>
              </a:rPr>
              <a:t>The integration outcome </a:t>
            </a:r>
          </a:p>
        </p:txBody>
      </p:sp>
      <p:grpSp>
        <p:nvGrpSpPr>
          <p:cNvPr id="5" name="Group 4">
            <a:extLst>
              <a:ext uri="{FF2B5EF4-FFF2-40B4-BE49-F238E27FC236}">
                <a16:creationId xmlns:a16="http://schemas.microsoft.com/office/drawing/2014/main" id="{0105A93A-9348-A2B6-10A7-E48CEA2C11F4}"/>
              </a:ext>
            </a:extLst>
          </p:cNvPr>
          <p:cNvGrpSpPr/>
          <p:nvPr/>
        </p:nvGrpSpPr>
        <p:grpSpPr>
          <a:xfrm>
            <a:off x="369154" y="2289580"/>
            <a:ext cx="5486399" cy="1900741"/>
            <a:chOff x="533400" y="1560000"/>
            <a:chExt cx="4319600" cy="4460000"/>
          </a:xfrm>
        </p:grpSpPr>
        <p:sp>
          <p:nvSpPr>
            <p:cNvPr id="8" name="kHeader">
              <a:extLst>
                <a:ext uri="{FF2B5EF4-FFF2-40B4-BE49-F238E27FC236}">
                  <a16:creationId xmlns:a16="http://schemas.microsoft.com/office/drawing/2014/main" id="{F0670961-7E74-80A7-E2A7-55FDD6FF9C7D}"/>
                </a:ext>
              </a:extLst>
            </p:cNvPr>
            <p:cNvSpPr/>
            <p:nvPr/>
          </p:nvSpPr>
          <p:spPr>
            <a:xfrm>
              <a:off x="533400" y="1560000"/>
              <a:ext cx="4319600" cy="640000"/>
            </a:xfrm>
            <a:prstGeom prst="roundRect">
              <a:avLst>
                <a:gd name="adj" fmla="val 8000"/>
              </a:avLst>
            </a:prstGeom>
            <a:solidFill>
              <a:srgbClr val="196B24"/>
            </a:solidFill>
            <a:ln>
              <a:noFill/>
            </a:ln>
          </p:spPr>
          <p:txBody>
            <a:bodyPr wrap="square" lIns="137160" tIns="45720" rIns="91440" bIns="45720" anchor="ctr">
              <a:noAutofit/>
            </a:bodyPr>
            <a:lstStyle/>
            <a:p>
              <a:pPr algn="l"/>
              <a:r>
                <a:rPr lang="en-US" sz="1500" b="1" err="1">
                  <a:solidFill>
                    <a:srgbClr val="FFFFFF"/>
                  </a:solidFill>
                  <a:latin typeface="Lato" panose="020F0502020204030203" pitchFamily="34" charset="0"/>
                  <a:ea typeface="Lato" panose="020F0502020204030203" pitchFamily="34" charset="0"/>
                  <a:cs typeface="Lato" panose="020F0502020204030203" pitchFamily="34" charset="0"/>
                </a:rPr>
                <a:t>Kibagabaga</a:t>
              </a:r>
              <a:r>
                <a:rPr lang="en-US" sz="1500" b="1">
                  <a:solidFill>
                    <a:srgbClr val="FFFFFF"/>
                  </a:solidFill>
                  <a:latin typeface="Lato" panose="020F0502020204030203" pitchFamily="34" charset="0"/>
                  <a:ea typeface="Lato" panose="020F0502020204030203" pitchFamily="34" charset="0"/>
                  <a:cs typeface="Lato" panose="020F0502020204030203" pitchFamily="34" charset="0"/>
                </a:rPr>
                <a:t> Level II Teaching Hospital</a:t>
              </a:r>
            </a:p>
          </p:txBody>
        </p:sp>
        <p:sp>
          <p:nvSpPr>
            <p:cNvPr id="10" name="kBody">
              <a:extLst>
                <a:ext uri="{FF2B5EF4-FFF2-40B4-BE49-F238E27FC236}">
                  <a16:creationId xmlns:a16="http://schemas.microsoft.com/office/drawing/2014/main" id="{4CC4753A-2F3A-19EF-A1B3-C62198C75598}"/>
                </a:ext>
              </a:extLst>
            </p:cNvPr>
            <p:cNvSpPr/>
            <p:nvPr/>
          </p:nvSpPr>
          <p:spPr>
            <a:xfrm>
              <a:off x="533400" y="2260000"/>
              <a:ext cx="4319600" cy="3760000"/>
            </a:xfrm>
            <a:prstGeom prst="roundRect">
              <a:avLst>
                <a:gd name="adj" fmla="val 3500"/>
              </a:avLst>
            </a:prstGeom>
            <a:solidFill>
              <a:srgbClr val="EAF3EC"/>
            </a:solidFill>
            <a:ln>
              <a:noFill/>
            </a:ln>
          </p:spPr>
          <p:txBody>
            <a:bodyPr/>
            <a:lstStyle/>
            <a:p>
              <a:endParaRPr/>
            </a:p>
          </p:txBody>
        </p:sp>
        <p:sp>
          <p:nvSpPr>
            <p:cNvPr id="12" name="kInfectionLabel">
              <a:extLst>
                <a:ext uri="{FF2B5EF4-FFF2-40B4-BE49-F238E27FC236}">
                  <a16:creationId xmlns:a16="http://schemas.microsoft.com/office/drawing/2014/main" id="{B95D31DC-0E24-4743-19B3-68696BB8962E}"/>
                </a:ext>
              </a:extLst>
            </p:cNvPr>
            <p:cNvSpPr txBox="1"/>
            <p:nvPr/>
          </p:nvSpPr>
          <p:spPr>
            <a:xfrm>
              <a:off x="740000" y="2400000"/>
              <a:ext cx="3900000" cy="280000"/>
            </a:xfrm>
            <a:prstGeom prst="rect">
              <a:avLst/>
            </a:prstGeom>
          </p:spPr>
          <p:txBody>
            <a:bodyPr wrap="square" anchor="ctr">
              <a:noAutofit/>
            </a:bodyPr>
            <a:lstStyle/>
            <a:p>
              <a:pPr algn="l"/>
              <a:r>
                <a:rPr lang="en-US" sz="1200" b="1">
                  <a:solidFill>
                    <a:srgbClr val="0E2841"/>
                  </a:solidFill>
                  <a:latin typeface="Lato" panose="020F0502020204030203" pitchFamily="34" charset="0"/>
                  <a:ea typeface="Lato" panose="020F0502020204030203" pitchFamily="34" charset="0"/>
                  <a:cs typeface="Lato" panose="020F0502020204030203" pitchFamily="34" charset="0"/>
                </a:rPr>
                <a:t>Infection rates fell sharply over 2025</a:t>
              </a:r>
            </a:p>
          </p:txBody>
        </p:sp>
        <p:sp>
          <p:nvSpPr>
            <p:cNvPr id="13" name="kNeoName">
              <a:extLst>
                <a:ext uri="{FF2B5EF4-FFF2-40B4-BE49-F238E27FC236}">
                  <a16:creationId xmlns:a16="http://schemas.microsoft.com/office/drawing/2014/main" id="{D981F66E-25F9-D448-560F-F0BFD935F124}"/>
                </a:ext>
              </a:extLst>
            </p:cNvPr>
            <p:cNvSpPr txBox="1"/>
            <p:nvPr/>
          </p:nvSpPr>
          <p:spPr>
            <a:xfrm>
              <a:off x="740000" y="2904134"/>
              <a:ext cx="1450000" cy="420001"/>
            </a:xfrm>
            <a:prstGeom prst="rect">
              <a:avLst/>
            </a:prstGeom>
          </p:spPr>
          <p:txBody>
            <a:bodyPr wrap="square" anchor="ctr">
              <a:noAutofit/>
            </a:bodyPr>
            <a:lstStyle/>
            <a:p>
              <a:pPr algn="l"/>
              <a:r>
                <a:rPr lang="en-US" sz="1100" b="1">
                  <a:solidFill>
                    <a:srgbClr val="0E2841"/>
                  </a:solidFill>
                  <a:latin typeface="Lato" panose="020F0502020204030203" pitchFamily="34" charset="0"/>
                  <a:ea typeface="Lato" panose="020F0502020204030203" pitchFamily="34" charset="0"/>
                  <a:cs typeface="Lato" panose="020F0502020204030203" pitchFamily="34" charset="0"/>
                </a:rPr>
                <a:t>Neonatology</a:t>
              </a:r>
              <a:endParaRPr lang="en-US" sz="1000" b="1">
                <a:solidFill>
                  <a:srgbClr val="0E2841"/>
                </a:solidFill>
                <a:latin typeface="Lato" panose="020F0502020204030203" pitchFamily="34" charset="0"/>
                <a:ea typeface="Lato" panose="020F0502020204030203" pitchFamily="34" charset="0"/>
                <a:cs typeface="Lato" panose="020F0502020204030203" pitchFamily="34" charset="0"/>
              </a:endParaRPr>
            </a:p>
          </p:txBody>
        </p:sp>
        <p:sp>
          <p:nvSpPr>
            <p:cNvPr id="14" name="kNeoBefore">
              <a:extLst>
                <a:ext uri="{FF2B5EF4-FFF2-40B4-BE49-F238E27FC236}">
                  <a16:creationId xmlns:a16="http://schemas.microsoft.com/office/drawing/2014/main" id="{03D26F10-0E0F-BD17-957F-CE2DA2D9C809}"/>
                </a:ext>
              </a:extLst>
            </p:cNvPr>
            <p:cNvSpPr/>
            <p:nvPr/>
          </p:nvSpPr>
          <p:spPr>
            <a:xfrm>
              <a:off x="2230000" y="2934133"/>
              <a:ext cx="2000000" cy="160000"/>
            </a:xfrm>
            <a:prstGeom prst="roundRect">
              <a:avLst>
                <a:gd name="adj" fmla="val 50000"/>
              </a:avLst>
            </a:prstGeom>
            <a:solidFill>
              <a:srgbClr val="C55A21"/>
            </a:solidFill>
            <a:ln>
              <a:noFill/>
            </a:ln>
          </p:spPr>
          <p:txBody>
            <a:bodyPr lIns="45720" rIns="64008" anchor="ctr"/>
            <a:lstStyle/>
            <a:p>
              <a:pPr algn="r"/>
              <a:endParaRPr lang="en-US" sz="1000" b="1">
                <a:solidFill>
                  <a:srgbClr val="FFFFFF"/>
                </a:solidFill>
                <a:latin typeface="Lato" panose="020F0502020204030203" pitchFamily="34" charset="0"/>
                <a:ea typeface="Lato" panose="020F0502020204030203" pitchFamily="34" charset="0"/>
                <a:cs typeface="Lato" panose="020F0502020204030203" pitchFamily="34" charset="0"/>
              </a:endParaRPr>
            </a:p>
          </p:txBody>
        </p:sp>
        <p:sp>
          <p:nvSpPr>
            <p:cNvPr id="16" name="kNeoAfter">
              <a:extLst>
                <a:ext uri="{FF2B5EF4-FFF2-40B4-BE49-F238E27FC236}">
                  <a16:creationId xmlns:a16="http://schemas.microsoft.com/office/drawing/2014/main" id="{E18BBE92-1370-330B-643C-356346B3EE2D}"/>
                </a:ext>
              </a:extLst>
            </p:cNvPr>
            <p:cNvSpPr/>
            <p:nvPr/>
          </p:nvSpPr>
          <p:spPr>
            <a:xfrm>
              <a:off x="2230000" y="3164132"/>
              <a:ext cx="300000" cy="160000"/>
            </a:xfrm>
            <a:prstGeom prst="roundRect">
              <a:avLst>
                <a:gd name="adj" fmla="val 50000"/>
              </a:avLst>
            </a:prstGeom>
            <a:solidFill>
              <a:srgbClr val="196B24"/>
            </a:solidFill>
            <a:ln>
              <a:noFill/>
            </a:ln>
          </p:spPr>
          <p:txBody>
            <a:bodyPr/>
            <a:lstStyle/>
            <a:p>
              <a:endParaRPr sz="2400"/>
            </a:p>
          </p:txBody>
        </p:sp>
        <p:sp>
          <p:nvSpPr>
            <p:cNvPr id="17" name="kNeoAfterLbl">
              <a:extLst>
                <a:ext uri="{FF2B5EF4-FFF2-40B4-BE49-F238E27FC236}">
                  <a16:creationId xmlns:a16="http://schemas.microsoft.com/office/drawing/2014/main" id="{8A360F28-9DD7-ED6F-7CFA-76C288675495}"/>
                </a:ext>
              </a:extLst>
            </p:cNvPr>
            <p:cNvSpPr txBox="1"/>
            <p:nvPr/>
          </p:nvSpPr>
          <p:spPr>
            <a:xfrm>
              <a:off x="2590000" y="3164132"/>
              <a:ext cx="900000" cy="160000"/>
            </a:xfrm>
            <a:prstGeom prst="rect">
              <a:avLst/>
            </a:prstGeom>
          </p:spPr>
          <p:txBody>
            <a:bodyPr wrap="square" lIns="0" tIns="0" bIns="0" anchor="ctr">
              <a:noAutofit/>
            </a:bodyPr>
            <a:lstStyle/>
            <a:p>
              <a:pPr algn="l"/>
              <a:r>
                <a:rPr lang="en-US" sz="1000" b="1">
                  <a:solidFill>
                    <a:srgbClr val="196B24"/>
                  </a:solidFill>
                  <a:latin typeface="Lato" panose="020F0502020204030203" pitchFamily="34" charset="0"/>
                  <a:ea typeface="Lato" panose="020F0502020204030203" pitchFamily="34" charset="0"/>
                  <a:cs typeface="Lato" panose="020F0502020204030203" pitchFamily="34" charset="0"/>
                </a:rPr>
                <a:t>1.5%</a:t>
              </a:r>
            </a:p>
          </p:txBody>
        </p:sp>
        <p:sp>
          <p:nvSpPr>
            <p:cNvPr id="18" name="kMatName">
              <a:extLst>
                <a:ext uri="{FF2B5EF4-FFF2-40B4-BE49-F238E27FC236}">
                  <a16:creationId xmlns:a16="http://schemas.microsoft.com/office/drawing/2014/main" id="{25D05A8C-B137-89AD-DE6A-E6199A78FA83}"/>
                </a:ext>
              </a:extLst>
            </p:cNvPr>
            <p:cNvSpPr txBox="1"/>
            <p:nvPr/>
          </p:nvSpPr>
          <p:spPr>
            <a:xfrm>
              <a:off x="740000" y="3484132"/>
              <a:ext cx="1450000" cy="420001"/>
            </a:xfrm>
            <a:prstGeom prst="rect">
              <a:avLst/>
            </a:prstGeom>
          </p:spPr>
          <p:txBody>
            <a:bodyPr wrap="square" anchor="ctr">
              <a:noAutofit/>
            </a:bodyPr>
            <a:lstStyle/>
            <a:p>
              <a:pPr algn="l"/>
              <a:r>
                <a:rPr lang="en-US" sz="1200" b="1">
                  <a:solidFill>
                    <a:srgbClr val="0E2841"/>
                  </a:solidFill>
                  <a:latin typeface="Lato" panose="020F0502020204030203" pitchFamily="34" charset="0"/>
                  <a:ea typeface="Lato" panose="020F0502020204030203" pitchFamily="34" charset="0"/>
                  <a:cs typeface="Lato" panose="020F0502020204030203" pitchFamily="34" charset="0"/>
                </a:rPr>
                <a:t>Maternity</a:t>
              </a:r>
            </a:p>
          </p:txBody>
        </p:sp>
        <p:sp>
          <p:nvSpPr>
            <p:cNvPr id="19" name="kMatBefore">
              <a:extLst>
                <a:ext uri="{FF2B5EF4-FFF2-40B4-BE49-F238E27FC236}">
                  <a16:creationId xmlns:a16="http://schemas.microsoft.com/office/drawing/2014/main" id="{989DE79B-9FA2-C8A2-C4A1-1D0516BB1323}"/>
                </a:ext>
              </a:extLst>
            </p:cNvPr>
            <p:cNvSpPr/>
            <p:nvPr/>
          </p:nvSpPr>
          <p:spPr>
            <a:xfrm>
              <a:off x="2230000" y="3514134"/>
              <a:ext cx="500000" cy="160000"/>
            </a:xfrm>
            <a:prstGeom prst="roundRect">
              <a:avLst>
                <a:gd name="adj" fmla="val 50000"/>
              </a:avLst>
            </a:prstGeom>
            <a:solidFill>
              <a:srgbClr val="C55A21"/>
            </a:solidFill>
            <a:ln>
              <a:noFill/>
            </a:ln>
          </p:spPr>
          <p:txBody>
            <a:bodyPr/>
            <a:lstStyle/>
            <a:p>
              <a:endParaRPr sz="2400"/>
            </a:p>
          </p:txBody>
        </p:sp>
        <p:sp>
          <p:nvSpPr>
            <p:cNvPr id="20" name="kMatBeforeLbl">
              <a:extLst>
                <a:ext uri="{FF2B5EF4-FFF2-40B4-BE49-F238E27FC236}">
                  <a16:creationId xmlns:a16="http://schemas.microsoft.com/office/drawing/2014/main" id="{25DB68C0-CB8D-FD77-2C4C-034AF71CED4A}"/>
                </a:ext>
              </a:extLst>
            </p:cNvPr>
            <p:cNvSpPr txBox="1"/>
            <p:nvPr/>
          </p:nvSpPr>
          <p:spPr>
            <a:xfrm>
              <a:off x="2790000" y="3514134"/>
              <a:ext cx="700000" cy="160000"/>
            </a:xfrm>
            <a:prstGeom prst="rect">
              <a:avLst/>
            </a:prstGeom>
          </p:spPr>
          <p:txBody>
            <a:bodyPr wrap="square" lIns="0" tIns="0" bIns="0" anchor="ctr">
              <a:noAutofit/>
            </a:bodyPr>
            <a:lstStyle/>
            <a:p>
              <a:pPr algn="l"/>
              <a:r>
                <a:rPr lang="en-US" sz="1000" b="1">
                  <a:solidFill>
                    <a:srgbClr val="C55A21"/>
                  </a:solidFill>
                  <a:latin typeface="Lato" panose="020F0502020204030203" pitchFamily="34" charset="0"/>
                  <a:ea typeface="Lato" panose="020F0502020204030203" pitchFamily="34" charset="0"/>
                  <a:cs typeface="Lato" panose="020F0502020204030203" pitchFamily="34" charset="0"/>
                </a:rPr>
                <a:t>2.5%</a:t>
              </a:r>
            </a:p>
          </p:txBody>
        </p:sp>
        <p:sp>
          <p:nvSpPr>
            <p:cNvPr id="21" name="kMatAfter">
              <a:extLst>
                <a:ext uri="{FF2B5EF4-FFF2-40B4-BE49-F238E27FC236}">
                  <a16:creationId xmlns:a16="http://schemas.microsoft.com/office/drawing/2014/main" id="{42324AC6-A330-6D54-9319-9D78070B227C}"/>
                </a:ext>
              </a:extLst>
            </p:cNvPr>
            <p:cNvSpPr/>
            <p:nvPr/>
          </p:nvSpPr>
          <p:spPr>
            <a:xfrm>
              <a:off x="2230000" y="3744133"/>
              <a:ext cx="200000" cy="160000"/>
            </a:xfrm>
            <a:prstGeom prst="roundRect">
              <a:avLst>
                <a:gd name="adj" fmla="val 50000"/>
              </a:avLst>
            </a:prstGeom>
            <a:solidFill>
              <a:srgbClr val="196B24"/>
            </a:solidFill>
            <a:ln>
              <a:noFill/>
            </a:ln>
          </p:spPr>
          <p:txBody>
            <a:bodyPr/>
            <a:lstStyle/>
            <a:p>
              <a:endParaRPr sz="2400"/>
            </a:p>
          </p:txBody>
        </p:sp>
        <p:sp>
          <p:nvSpPr>
            <p:cNvPr id="22" name="kMatAfterLbl">
              <a:extLst>
                <a:ext uri="{FF2B5EF4-FFF2-40B4-BE49-F238E27FC236}">
                  <a16:creationId xmlns:a16="http://schemas.microsoft.com/office/drawing/2014/main" id="{FEB13FDC-8940-1352-5621-872AAAF3585A}"/>
                </a:ext>
              </a:extLst>
            </p:cNvPr>
            <p:cNvSpPr txBox="1"/>
            <p:nvPr/>
          </p:nvSpPr>
          <p:spPr>
            <a:xfrm>
              <a:off x="2490000" y="3744133"/>
              <a:ext cx="700000" cy="160000"/>
            </a:xfrm>
            <a:prstGeom prst="rect">
              <a:avLst/>
            </a:prstGeom>
          </p:spPr>
          <p:txBody>
            <a:bodyPr wrap="square" lIns="0" tIns="0" bIns="0" anchor="ctr">
              <a:noAutofit/>
            </a:bodyPr>
            <a:lstStyle/>
            <a:p>
              <a:pPr algn="l"/>
              <a:r>
                <a:rPr lang="en-US" sz="1000" b="1">
                  <a:solidFill>
                    <a:srgbClr val="196B24"/>
                  </a:solidFill>
                  <a:latin typeface="Lato" panose="020F0502020204030203" pitchFamily="34" charset="0"/>
                  <a:ea typeface="Lato" panose="020F0502020204030203" pitchFamily="34" charset="0"/>
                  <a:cs typeface="Lato" panose="020F0502020204030203" pitchFamily="34" charset="0"/>
                </a:rPr>
                <a:t>1%</a:t>
              </a:r>
            </a:p>
          </p:txBody>
        </p:sp>
        <p:sp>
          <p:nvSpPr>
            <p:cNvPr id="23" name="kBaLegend">
              <a:extLst>
                <a:ext uri="{FF2B5EF4-FFF2-40B4-BE49-F238E27FC236}">
                  <a16:creationId xmlns:a16="http://schemas.microsoft.com/office/drawing/2014/main" id="{5708D839-2D3D-9849-BC5B-83526D0D1822}"/>
                </a:ext>
              </a:extLst>
            </p:cNvPr>
            <p:cNvSpPr txBox="1"/>
            <p:nvPr/>
          </p:nvSpPr>
          <p:spPr>
            <a:xfrm>
              <a:off x="2230000" y="4093156"/>
              <a:ext cx="2410000" cy="229999"/>
            </a:xfrm>
            <a:prstGeom prst="rect">
              <a:avLst/>
            </a:prstGeom>
          </p:spPr>
          <p:txBody>
            <a:bodyPr wrap="square" lIns="0" tIns="0" bIns="0" anchor="ctr">
              <a:noAutofit/>
            </a:bodyPr>
            <a:lstStyle/>
            <a:p>
              <a:pPr algn="l"/>
              <a:r>
                <a:rPr lang="en-US" sz="1200" b="1">
                  <a:solidFill>
                    <a:srgbClr val="C55A21"/>
                  </a:solidFill>
                  <a:latin typeface="Lato" panose="020F0502020204030203" pitchFamily="34" charset="0"/>
                  <a:ea typeface="Lato" panose="020F0502020204030203" pitchFamily="34" charset="0"/>
                  <a:cs typeface="Lato" panose="020F0502020204030203" pitchFamily="34" charset="0"/>
                </a:rPr>
                <a:t>Start of 2025</a:t>
              </a:r>
              <a:r>
                <a:rPr lang="en-US" sz="1200">
                  <a:solidFill>
                    <a:srgbClr val="595959"/>
                  </a:solidFill>
                  <a:latin typeface="Lato" panose="020F0502020204030203" pitchFamily="34" charset="0"/>
                  <a:ea typeface="Lato" panose="020F0502020204030203" pitchFamily="34" charset="0"/>
                  <a:cs typeface="Lato" panose="020F0502020204030203" pitchFamily="34" charset="0"/>
                </a:rPr>
                <a:t>  to  </a:t>
              </a:r>
              <a:r>
                <a:rPr lang="en-US" sz="1200" b="1">
                  <a:solidFill>
                    <a:srgbClr val="196B24"/>
                  </a:solidFill>
                  <a:latin typeface="Lato" panose="020F0502020204030203" pitchFamily="34" charset="0"/>
                  <a:ea typeface="Lato" panose="020F0502020204030203" pitchFamily="34" charset="0"/>
                  <a:cs typeface="Lato" panose="020F0502020204030203" pitchFamily="34" charset="0"/>
                </a:rPr>
                <a:t>End of 2025</a:t>
              </a:r>
            </a:p>
          </p:txBody>
        </p:sp>
        <p:sp>
          <p:nvSpPr>
            <p:cNvPr id="25" name="kBullets">
              <a:extLst>
                <a:ext uri="{FF2B5EF4-FFF2-40B4-BE49-F238E27FC236}">
                  <a16:creationId xmlns:a16="http://schemas.microsoft.com/office/drawing/2014/main" id="{CC8F1CEA-C9B4-82BF-DCFD-F0FA307B0BA3}"/>
                </a:ext>
              </a:extLst>
            </p:cNvPr>
            <p:cNvSpPr txBox="1"/>
            <p:nvPr/>
          </p:nvSpPr>
          <p:spPr>
            <a:xfrm>
              <a:off x="740000" y="4380002"/>
              <a:ext cx="3900000" cy="1561141"/>
            </a:xfrm>
            <a:prstGeom prst="rect">
              <a:avLst/>
            </a:prstGeom>
          </p:spPr>
          <p:txBody>
            <a:bodyPr wrap="square" anchor="t">
              <a:noAutofit/>
            </a:bodyPr>
            <a:lstStyle/>
            <a:p>
              <a:pPr marL="228600" indent="-228600" algn="just">
                <a:lnSpc>
                  <a:spcPct val="100000"/>
                </a:lnSpc>
                <a:spcAft>
                  <a:spcPts val="600"/>
                </a:spcAft>
                <a:buFont typeface="Arial" panose="020B0604020202020204" pitchFamily="34" charset="0"/>
                <a:buChar char="•"/>
              </a:pPr>
              <a:r>
                <a:rPr lang="en-US" sz="1200" b="1">
                  <a:solidFill>
                    <a:srgbClr val="196B24"/>
                  </a:solidFill>
                  <a:latin typeface="Lato" panose="020F0502020204030203" pitchFamily="34" charset="0"/>
                  <a:ea typeface="Lato" panose="020F0502020204030203" pitchFamily="34" charset="0"/>
                  <a:cs typeface="Lato" panose="020F0502020204030203" pitchFamily="34" charset="0"/>
                </a:rPr>
                <a:t>11 new handwashing facilities </a:t>
              </a:r>
              <a:r>
                <a:rPr lang="en-US" sz="1200">
                  <a:solidFill>
                    <a:srgbClr val="0E2841"/>
                  </a:solidFill>
                  <a:latin typeface="Lato" panose="020F0502020204030203" pitchFamily="34" charset="0"/>
                  <a:ea typeface="Lato" panose="020F0502020204030203" pitchFamily="34" charset="0"/>
                  <a:cs typeface="Lato" panose="020F0502020204030203" pitchFamily="34" charset="0"/>
                </a:rPr>
                <a:t>installed across the hospital</a:t>
              </a:r>
            </a:p>
            <a:p>
              <a:pPr marL="228600" indent="-228600" algn="just">
                <a:lnSpc>
                  <a:spcPct val="100000"/>
                </a:lnSpc>
                <a:spcAft>
                  <a:spcPts val="600"/>
                </a:spcAft>
                <a:buFont typeface="Arial" panose="020B0604020202020204" pitchFamily="34" charset="0"/>
                <a:buChar char="•"/>
              </a:pPr>
              <a:r>
                <a:rPr lang="en-US" sz="1200" b="1">
                  <a:solidFill>
                    <a:srgbClr val="196B24"/>
                  </a:solidFill>
                  <a:latin typeface="Lato" panose="020F0502020204030203" pitchFamily="34" charset="0"/>
                  <a:ea typeface="Lato" panose="020F0502020204030203" pitchFamily="34" charset="0"/>
                  <a:cs typeface="Lato" panose="020F0502020204030203" pitchFamily="34" charset="0"/>
                </a:rPr>
                <a:t>Green-red isolation zoning </a:t>
              </a:r>
              <a:r>
                <a:rPr lang="en-US" sz="1200">
                  <a:solidFill>
                    <a:srgbClr val="0E2841"/>
                  </a:solidFill>
                  <a:latin typeface="Lato" panose="020F0502020204030203" pitchFamily="34" charset="0"/>
                  <a:ea typeface="Lato" panose="020F0502020204030203" pitchFamily="34" charset="0"/>
                  <a:cs typeface="Lato" panose="020F0502020204030203" pitchFamily="34" charset="0"/>
                </a:rPr>
                <a:t>installed to separate clean and contaminated areas</a:t>
              </a:r>
            </a:p>
          </p:txBody>
        </p:sp>
      </p:grpSp>
      <p:grpSp>
        <p:nvGrpSpPr>
          <p:cNvPr id="26" name="Group 25">
            <a:extLst>
              <a:ext uri="{FF2B5EF4-FFF2-40B4-BE49-F238E27FC236}">
                <a16:creationId xmlns:a16="http://schemas.microsoft.com/office/drawing/2014/main" id="{90B175CC-E9C1-F007-B182-2E85443C0B6F}"/>
              </a:ext>
            </a:extLst>
          </p:cNvPr>
          <p:cNvGrpSpPr/>
          <p:nvPr/>
        </p:nvGrpSpPr>
        <p:grpSpPr>
          <a:xfrm>
            <a:off x="372711" y="4233428"/>
            <a:ext cx="5486399" cy="1954086"/>
            <a:chOff x="5053000" y="1560000"/>
            <a:chExt cx="4319600" cy="4460000"/>
          </a:xfrm>
        </p:grpSpPr>
        <p:sp>
          <p:nvSpPr>
            <p:cNvPr id="27" name="fHeader">
              <a:extLst>
                <a:ext uri="{FF2B5EF4-FFF2-40B4-BE49-F238E27FC236}">
                  <a16:creationId xmlns:a16="http://schemas.microsoft.com/office/drawing/2014/main" id="{AD1A2BBE-A5F6-2C13-67FE-67E0BC5BDEF7}"/>
                </a:ext>
              </a:extLst>
            </p:cNvPr>
            <p:cNvSpPr/>
            <p:nvPr/>
          </p:nvSpPr>
          <p:spPr>
            <a:xfrm>
              <a:off x="5053000" y="1560000"/>
              <a:ext cx="4319600" cy="640000"/>
            </a:xfrm>
            <a:prstGeom prst="roundRect">
              <a:avLst>
                <a:gd name="adj" fmla="val 8000"/>
              </a:avLst>
            </a:prstGeom>
            <a:solidFill>
              <a:srgbClr val="156082"/>
            </a:solidFill>
            <a:ln>
              <a:noFill/>
            </a:ln>
          </p:spPr>
          <p:txBody>
            <a:bodyPr wrap="square" lIns="137160" tIns="45720" rIns="91440" bIns="45720" anchor="ctr">
              <a:noAutofit/>
            </a:bodyPr>
            <a:lstStyle/>
            <a:p>
              <a:pPr algn="l"/>
              <a:r>
                <a:rPr lang="en-US" sz="1500" b="1">
                  <a:solidFill>
                    <a:srgbClr val="FFFFFF"/>
                  </a:solidFill>
                  <a:latin typeface="Lato" panose="020F0502020204030203" pitchFamily="34" charset="0"/>
                  <a:ea typeface="Lato" panose="020F0502020204030203" pitchFamily="34" charset="0"/>
                  <a:cs typeface="Lato" panose="020F0502020204030203" pitchFamily="34" charset="0"/>
                </a:rPr>
                <a:t>King Faisal Hospital</a:t>
              </a:r>
            </a:p>
          </p:txBody>
        </p:sp>
        <p:sp>
          <p:nvSpPr>
            <p:cNvPr id="28" name="fBody">
              <a:extLst>
                <a:ext uri="{FF2B5EF4-FFF2-40B4-BE49-F238E27FC236}">
                  <a16:creationId xmlns:a16="http://schemas.microsoft.com/office/drawing/2014/main" id="{420B5CA9-68CE-CC5A-B5DA-7C7AAA871508}"/>
                </a:ext>
              </a:extLst>
            </p:cNvPr>
            <p:cNvSpPr/>
            <p:nvPr/>
          </p:nvSpPr>
          <p:spPr>
            <a:xfrm>
              <a:off x="5053000" y="2260000"/>
              <a:ext cx="4319600" cy="3760000"/>
            </a:xfrm>
            <a:prstGeom prst="roundRect">
              <a:avLst>
                <a:gd name="adj" fmla="val 3500"/>
              </a:avLst>
            </a:prstGeom>
            <a:solidFill>
              <a:srgbClr val="E7F0F4"/>
            </a:solidFill>
            <a:ln>
              <a:noFill/>
            </a:ln>
          </p:spPr>
          <p:txBody>
            <a:bodyPr/>
            <a:lstStyle/>
            <a:p>
              <a:endParaRPr/>
            </a:p>
          </p:txBody>
        </p:sp>
        <p:sp>
          <p:nvSpPr>
            <p:cNvPr id="30" name="fStatNum">
              <a:extLst>
                <a:ext uri="{FF2B5EF4-FFF2-40B4-BE49-F238E27FC236}">
                  <a16:creationId xmlns:a16="http://schemas.microsoft.com/office/drawing/2014/main" id="{51930339-2688-5EAA-CD0E-D2C81C4BF5A5}"/>
                </a:ext>
              </a:extLst>
            </p:cNvPr>
            <p:cNvSpPr txBox="1"/>
            <p:nvPr/>
          </p:nvSpPr>
          <p:spPr>
            <a:xfrm>
              <a:off x="5260000" y="2420000"/>
              <a:ext cx="3224683" cy="700000"/>
            </a:xfrm>
            <a:prstGeom prst="rect">
              <a:avLst/>
            </a:prstGeom>
          </p:spPr>
          <p:txBody>
            <a:bodyPr wrap="square" lIns="0" t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rgbClr val="156082"/>
                  </a:solidFill>
                  <a:latin typeface="Lato" panose="020F0502020204030203" pitchFamily="34" charset="0"/>
                  <a:ea typeface="Lato" panose="020F0502020204030203" pitchFamily="34" charset="0"/>
                  <a:cs typeface="Lato" panose="020F0502020204030203" pitchFamily="34" charset="0"/>
                </a:rPr>
                <a:t>183 </a:t>
              </a:r>
              <a:r>
                <a:rPr kumimoji="0" lang="en-US" sz="1200" b="0" i="0" u="none" strike="noStrike" kern="1200" cap="none" spc="0" normalizeH="0" baseline="0" noProof="0">
                  <a:ln>
                    <a:noFill/>
                  </a:ln>
                  <a:solidFill>
                    <a:srgbClr val="0E2841"/>
                  </a:solidFill>
                  <a:effectLst/>
                  <a:uLnTx/>
                  <a:uFillTx/>
                  <a:latin typeface="Lato" panose="020F0502020204030203" pitchFamily="34" charset="0"/>
                  <a:ea typeface="Lato" panose="020F0502020204030203" pitchFamily="34" charset="0"/>
                  <a:cs typeface="Lato" panose="020F0502020204030203" pitchFamily="34" charset="0"/>
                </a:rPr>
                <a:t>clinical and support staff trained on site</a:t>
              </a:r>
              <a:endParaRPr kumimoji="0" lang="en-US" sz="1150" b="0" i="0" u="none" strike="noStrike" kern="1200" cap="none" spc="0" normalizeH="0" baseline="0" noProof="0">
                <a:ln>
                  <a:noFill/>
                </a:ln>
                <a:solidFill>
                  <a:srgbClr val="0E2841"/>
                </a:solidFill>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32" name="fStatCaption">
              <a:extLst>
                <a:ext uri="{FF2B5EF4-FFF2-40B4-BE49-F238E27FC236}">
                  <a16:creationId xmlns:a16="http://schemas.microsoft.com/office/drawing/2014/main" id="{3094AA70-08F6-879D-4676-75E8D15087BA}"/>
                </a:ext>
              </a:extLst>
            </p:cNvPr>
            <p:cNvSpPr txBox="1"/>
            <p:nvPr/>
          </p:nvSpPr>
          <p:spPr>
            <a:xfrm>
              <a:off x="6760000" y="2420000"/>
              <a:ext cx="2450000" cy="700000"/>
            </a:xfrm>
            <a:prstGeom prst="rect">
              <a:avLst/>
            </a:prstGeom>
          </p:spPr>
          <p:txBody>
            <a:bodyPr wrap="square" lIns="0" tIns="0" bIns="0" anchor="ctr">
              <a:noAutofit/>
            </a:bodyPr>
            <a:lstStyle/>
            <a:p>
              <a:pPr algn="l"/>
              <a:endParaRPr lang="en-US" sz="1150">
                <a:solidFill>
                  <a:srgbClr val="0E2841"/>
                </a:solidFill>
                <a:latin typeface="Lato" panose="020F0502020204030203" pitchFamily="34" charset="0"/>
                <a:ea typeface="Lato" panose="020F0502020204030203" pitchFamily="34" charset="0"/>
                <a:cs typeface="Lato" panose="020F0502020204030203" pitchFamily="34" charset="0"/>
              </a:endParaRPr>
            </a:p>
          </p:txBody>
        </p:sp>
        <p:cxnSp>
          <p:nvCxnSpPr>
            <p:cNvPr id="33" name="fDivider">
              <a:extLst>
                <a:ext uri="{FF2B5EF4-FFF2-40B4-BE49-F238E27FC236}">
                  <a16:creationId xmlns:a16="http://schemas.microsoft.com/office/drawing/2014/main" id="{51623AC1-0CA8-C17F-13F9-3DF32EA85389}"/>
                </a:ext>
              </a:extLst>
            </p:cNvPr>
            <p:cNvCxnSpPr/>
            <p:nvPr/>
          </p:nvCxnSpPr>
          <p:spPr>
            <a:xfrm>
              <a:off x="5260000" y="3300000"/>
              <a:ext cx="3900000" cy="0"/>
            </a:xfrm>
            <a:prstGeom prst="line">
              <a:avLst/>
            </a:prstGeom>
            <a:ln w="9525">
              <a:solidFill>
                <a:srgbClr val="C3DBE6"/>
              </a:solidFill>
            </a:ln>
          </p:spPr>
        </p:cxnSp>
        <p:sp>
          <p:nvSpPr>
            <p:cNvPr id="34" name="fBullets">
              <a:extLst>
                <a:ext uri="{FF2B5EF4-FFF2-40B4-BE49-F238E27FC236}">
                  <a16:creationId xmlns:a16="http://schemas.microsoft.com/office/drawing/2014/main" id="{AE03359E-5367-E067-6FA6-4440725F7A05}"/>
                </a:ext>
              </a:extLst>
            </p:cNvPr>
            <p:cNvSpPr txBox="1"/>
            <p:nvPr/>
          </p:nvSpPr>
          <p:spPr>
            <a:xfrm>
              <a:off x="5260000" y="3341200"/>
              <a:ext cx="3900000" cy="2500000"/>
            </a:xfrm>
            <a:prstGeom prst="rect">
              <a:avLst/>
            </a:prstGeom>
          </p:spPr>
          <p:txBody>
            <a:bodyPr wrap="square" anchor="t">
              <a:noAutofit/>
            </a:bodyPr>
            <a:lstStyle/>
            <a:p>
              <a:pPr marL="228600" indent="-228600" algn="l">
                <a:lnSpc>
                  <a:spcPct val="100000"/>
                </a:lnSpc>
                <a:spcBef>
                  <a:spcPts val="0"/>
                </a:spcBef>
                <a:buFont typeface="Arial" panose="020B0604020202020204" pitchFamily="34" charset="0"/>
                <a:buChar char="•"/>
              </a:pPr>
              <a:r>
                <a:rPr lang="en-US" sz="1200" b="1">
                  <a:solidFill>
                    <a:srgbClr val="156082"/>
                  </a:solidFill>
                  <a:latin typeface="Lato" panose="020F0502020204030203" pitchFamily="34" charset="0"/>
                  <a:ea typeface="Lato" panose="020F0502020204030203" pitchFamily="34" charset="0"/>
                  <a:cs typeface="Lato" panose="020F0502020204030203" pitchFamily="34" charset="0"/>
                </a:rPr>
                <a:t>Dedicated IPC and WASH unit </a:t>
              </a:r>
              <a:r>
                <a:rPr lang="en-US" sz="1200">
                  <a:solidFill>
                    <a:srgbClr val="0E2841"/>
                  </a:solidFill>
                  <a:latin typeface="Lato" panose="020F0502020204030203" pitchFamily="34" charset="0"/>
                  <a:ea typeface="Lato" panose="020F0502020204030203" pitchFamily="34" charset="0"/>
                  <a:cs typeface="Lato" panose="020F0502020204030203" pitchFamily="34" charset="0"/>
                </a:rPr>
                <a:t>established to lead infection prevention and control</a:t>
              </a:r>
            </a:p>
            <a:p>
              <a:pPr marL="228600" indent="-228600" algn="l">
                <a:lnSpc>
                  <a:spcPct val="100000"/>
                </a:lnSpc>
                <a:spcBef>
                  <a:spcPts val="900"/>
                </a:spcBef>
                <a:buFont typeface="Arial" panose="020B0604020202020204" pitchFamily="34" charset="0"/>
                <a:buChar char="•"/>
              </a:pPr>
              <a:r>
                <a:rPr lang="en-US" sz="1200" b="1">
                  <a:solidFill>
                    <a:srgbClr val="156082"/>
                  </a:solidFill>
                  <a:latin typeface="Lato" panose="020F0502020204030203" pitchFamily="34" charset="0"/>
                  <a:ea typeface="Lato" panose="020F0502020204030203" pitchFamily="34" charset="0"/>
                  <a:cs typeface="Lato" panose="020F0502020204030203" pitchFamily="34" charset="0"/>
                </a:rPr>
                <a:t>Environmental swabbing </a:t>
              </a:r>
              <a:r>
                <a:rPr lang="en-US" sz="1200">
                  <a:solidFill>
                    <a:srgbClr val="0E2841"/>
                  </a:solidFill>
                  <a:latin typeface="Lato" panose="020F0502020204030203" pitchFamily="34" charset="0"/>
                  <a:ea typeface="Lato" panose="020F0502020204030203" pitchFamily="34" charset="0"/>
                  <a:cs typeface="Lato" panose="020F0502020204030203" pitchFamily="34" charset="0"/>
                </a:rPr>
                <a:t>detected pathogens (Klebsiella), triggering deep-cleaning protocols</a:t>
              </a:r>
            </a:p>
          </p:txBody>
        </p:sp>
      </p:grpSp>
      <p:sp>
        <p:nvSpPr>
          <p:cNvPr id="40" name="kNeoAfterLbl">
            <a:extLst>
              <a:ext uri="{FF2B5EF4-FFF2-40B4-BE49-F238E27FC236}">
                <a16:creationId xmlns:a16="http://schemas.microsoft.com/office/drawing/2014/main" id="{7BB90F66-ECE6-8642-B48F-1DB130522B2E}"/>
              </a:ext>
            </a:extLst>
          </p:cNvPr>
          <p:cNvSpPr txBox="1"/>
          <p:nvPr/>
        </p:nvSpPr>
        <p:spPr>
          <a:xfrm>
            <a:off x="5158032" y="2865582"/>
            <a:ext cx="411519" cy="68188"/>
          </a:xfrm>
          <a:prstGeom prst="rect">
            <a:avLst/>
          </a:prstGeom>
        </p:spPr>
        <p:txBody>
          <a:bodyPr wrap="square" lIns="0" tIns="0" bIns="0" anchor="ctr">
            <a:noAutofit/>
          </a:bodyPr>
          <a:lstStyle/>
          <a:p>
            <a:pPr algn="l"/>
            <a:r>
              <a:rPr lang="en-US" sz="1000" b="1">
                <a:solidFill>
                  <a:srgbClr val="C55A21"/>
                </a:solidFill>
                <a:latin typeface="Lato" panose="020F0502020204030203" pitchFamily="34" charset="0"/>
                <a:ea typeface="Lato" panose="020F0502020204030203" pitchFamily="34" charset="0"/>
                <a:cs typeface="Lato" panose="020F0502020204030203" pitchFamily="34" charset="0"/>
              </a:rPr>
              <a:t>10%</a:t>
            </a:r>
          </a:p>
        </p:txBody>
      </p:sp>
      <p:grpSp>
        <p:nvGrpSpPr>
          <p:cNvPr id="68" name="Group 67">
            <a:extLst>
              <a:ext uri="{FF2B5EF4-FFF2-40B4-BE49-F238E27FC236}">
                <a16:creationId xmlns:a16="http://schemas.microsoft.com/office/drawing/2014/main" id="{91DF97BF-EB37-F8A5-E4CC-151362F95C05}"/>
              </a:ext>
            </a:extLst>
          </p:cNvPr>
          <p:cNvGrpSpPr/>
          <p:nvPr/>
        </p:nvGrpSpPr>
        <p:grpSpPr>
          <a:xfrm>
            <a:off x="6255351" y="2025296"/>
            <a:ext cx="5577840" cy="4162212"/>
            <a:chOff x="533400" y="586707"/>
            <a:chExt cx="8839200" cy="5553293"/>
          </a:xfrm>
        </p:grpSpPr>
        <p:sp>
          <p:nvSpPr>
            <p:cNvPr id="42" name="subtitle">
              <a:extLst>
                <a:ext uri="{FF2B5EF4-FFF2-40B4-BE49-F238E27FC236}">
                  <a16:creationId xmlns:a16="http://schemas.microsoft.com/office/drawing/2014/main" id="{03DDB374-A001-9CB3-8BF1-4B711A9DAD76}"/>
                </a:ext>
              </a:extLst>
            </p:cNvPr>
            <p:cNvSpPr txBox="1"/>
            <p:nvPr/>
          </p:nvSpPr>
          <p:spPr>
            <a:xfrm>
              <a:off x="533400" y="586707"/>
              <a:ext cx="8839200" cy="907099"/>
            </a:xfrm>
            <a:prstGeom prst="rect">
              <a:avLst/>
            </a:prstGeom>
          </p:spPr>
          <p:txBody>
            <a:bodyPr wrap="square" anchor="t">
              <a:noAutofit/>
            </a:bodyPr>
            <a:lstStyle/>
            <a:p>
              <a:pPr algn="l"/>
              <a:r>
                <a:rPr lang="en-US" sz="1400">
                  <a:ea typeface="Lato" panose="020F0502020204030203" pitchFamily="34" charset="0"/>
                  <a:cs typeface="Lato" panose="020F0502020204030203" pitchFamily="34" charset="0"/>
                </a:rPr>
                <a:t>Four ways of working the Marburg response established at scale in Rwanda’s rural health system</a:t>
              </a:r>
            </a:p>
          </p:txBody>
        </p:sp>
        <p:sp>
          <p:nvSpPr>
            <p:cNvPr id="44" name="band1">
              <a:extLst>
                <a:ext uri="{FF2B5EF4-FFF2-40B4-BE49-F238E27FC236}">
                  <a16:creationId xmlns:a16="http://schemas.microsoft.com/office/drawing/2014/main" id="{8CCAC9C9-5815-5D1E-8084-117AB39984AE}"/>
                </a:ext>
              </a:extLst>
            </p:cNvPr>
            <p:cNvSpPr/>
            <p:nvPr/>
          </p:nvSpPr>
          <p:spPr>
            <a:xfrm>
              <a:off x="533400" y="1560000"/>
              <a:ext cx="8839200" cy="1040000"/>
            </a:xfrm>
            <a:prstGeom prst="roundRect">
              <a:avLst>
                <a:gd name="adj" fmla="val 6000"/>
              </a:avLst>
            </a:prstGeom>
            <a:solidFill>
              <a:srgbClr val="EAF3EC"/>
            </a:solidFill>
            <a:ln>
              <a:noFill/>
            </a:ln>
          </p:spPr>
          <p:txBody>
            <a:bodyPr/>
            <a:lstStyle/>
            <a:p>
              <a:endParaRPr/>
            </a:p>
          </p:txBody>
        </p:sp>
        <p:sp>
          <p:nvSpPr>
            <p:cNvPr id="46" name="badge1">
              <a:extLst>
                <a:ext uri="{FF2B5EF4-FFF2-40B4-BE49-F238E27FC236}">
                  <a16:creationId xmlns:a16="http://schemas.microsoft.com/office/drawing/2014/main" id="{75E9AF38-36A2-65C1-5799-22C745BC0993}"/>
                </a:ext>
              </a:extLst>
            </p:cNvPr>
            <p:cNvSpPr/>
            <p:nvPr/>
          </p:nvSpPr>
          <p:spPr>
            <a:xfrm>
              <a:off x="720000" y="1760000"/>
              <a:ext cx="640000" cy="536803"/>
            </a:xfrm>
            <a:prstGeom prst="ellipse">
              <a:avLst/>
            </a:prstGeom>
            <a:solidFill>
              <a:srgbClr val="196B24"/>
            </a:solidFill>
            <a:ln>
              <a:noFill/>
            </a:ln>
          </p:spPr>
          <p:txBody>
            <a:bodyPr wrap="square" lIns="0" tIns="0" rIns="0" bIns="0" anchor="ctr">
              <a:noAutofit/>
            </a:bodyPr>
            <a:lstStyle/>
            <a:p>
              <a:pPr algn="ctr"/>
              <a:r>
                <a:rPr lang="en-US" sz="2000" b="1">
                  <a:solidFill>
                    <a:srgbClr val="FFFFFF"/>
                  </a:solidFill>
                  <a:ea typeface="Lato" panose="020F0502020204030203" pitchFamily="34" charset="0"/>
                  <a:cs typeface="Lato" panose="020F0502020204030203" pitchFamily="34" charset="0"/>
                </a:rPr>
                <a:t>1</a:t>
              </a:r>
            </a:p>
          </p:txBody>
        </p:sp>
        <p:sp>
          <p:nvSpPr>
            <p:cNvPr id="48" name="text1">
              <a:extLst>
                <a:ext uri="{FF2B5EF4-FFF2-40B4-BE49-F238E27FC236}">
                  <a16:creationId xmlns:a16="http://schemas.microsoft.com/office/drawing/2014/main" id="{C31A7712-2E31-A0B7-D1E5-84712E08E596}"/>
                </a:ext>
              </a:extLst>
            </p:cNvPr>
            <p:cNvSpPr txBox="1"/>
            <p:nvPr/>
          </p:nvSpPr>
          <p:spPr>
            <a:xfrm>
              <a:off x="1560000" y="1620000"/>
              <a:ext cx="7620000" cy="920000"/>
            </a:xfrm>
            <a:prstGeom prst="rect">
              <a:avLst/>
            </a:prstGeom>
          </p:spPr>
          <p:txBody>
            <a:bodyPr wrap="square" anchor="ctr">
              <a:noAutofit/>
            </a:bodyPr>
            <a:lstStyle/>
            <a:p>
              <a:pPr algn="l"/>
              <a:r>
                <a:rPr lang="en-US" sz="1400" b="1">
                  <a:solidFill>
                    <a:srgbClr val="196B24"/>
                  </a:solidFill>
                  <a:ea typeface="Lato" panose="020F0502020204030203" pitchFamily="34" charset="0"/>
                  <a:cs typeface="Lato" panose="020F0502020204030203" pitchFamily="34" charset="0"/>
                </a:rPr>
                <a:t>Joint MoH–MININFRA–WASAC coordination</a:t>
              </a:r>
            </a:p>
            <a:p>
              <a:pPr algn="l">
                <a:spcBef>
                  <a:spcPts val="300"/>
                </a:spcBef>
              </a:pPr>
              <a:r>
                <a:rPr lang="en-US" sz="1200">
                  <a:solidFill>
                    <a:srgbClr val="0E2841"/>
                  </a:solidFill>
                  <a:ea typeface="Lato" panose="020F0502020204030203" pitchFamily="34" charset="0"/>
                  <a:cs typeface="Lato" panose="020F0502020204030203" pitchFamily="34" charset="0"/>
                </a:rPr>
                <a:t>Shared coordination on facility WASH investment, planning, and monitoring</a:t>
              </a:r>
            </a:p>
          </p:txBody>
        </p:sp>
        <p:sp>
          <p:nvSpPr>
            <p:cNvPr id="50" name="band2">
              <a:extLst>
                <a:ext uri="{FF2B5EF4-FFF2-40B4-BE49-F238E27FC236}">
                  <a16:creationId xmlns:a16="http://schemas.microsoft.com/office/drawing/2014/main" id="{1FFEF9C4-B74A-4042-C2E2-626EAEE334F3}"/>
                </a:ext>
              </a:extLst>
            </p:cNvPr>
            <p:cNvSpPr/>
            <p:nvPr/>
          </p:nvSpPr>
          <p:spPr>
            <a:xfrm>
              <a:off x="533400" y="2740000"/>
              <a:ext cx="8839200" cy="1040000"/>
            </a:xfrm>
            <a:prstGeom prst="roundRect">
              <a:avLst>
                <a:gd name="adj" fmla="val 6000"/>
              </a:avLst>
            </a:prstGeom>
            <a:solidFill>
              <a:srgbClr val="E7F0F4"/>
            </a:solidFill>
            <a:ln>
              <a:noFill/>
            </a:ln>
          </p:spPr>
          <p:txBody>
            <a:bodyPr/>
            <a:lstStyle/>
            <a:p>
              <a:endParaRPr/>
            </a:p>
          </p:txBody>
        </p:sp>
        <p:sp>
          <p:nvSpPr>
            <p:cNvPr id="52" name="badge2">
              <a:extLst>
                <a:ext uri="{FF2B5EF4-FFF2-40B4-BE49-F238E27FC236}">
                  <a16:creationId xmlns:a16="http://schemas.microsoft.com/office/drawing/2014/main" id="{C0701184-C8D2-A39F-8D6D-5AD7C26ED44D}"/>
                </a:ext>
              </a:extLst>
            </p:cNvPr>
            <p:cNvSpPr/>
            <p:nvPr/>
          </p:nvSpPr>
          <p:spPr>
            <a:xfrm>
              <a:off x="720000" y="2940000"/>
              <a:ext cx="640000" cy="536803"/>
            </a:xfrm>
            <a:prstGeom prst="ellipse">
              <a:avLst/>
            </a:prstGeom>
            <a:solidFill>
              <a:srgbClr val="156082"/>
            </a:solidFill>
            <a:ln>
              <a:noFill/>
            </a:ln>
          </p:spPr>
          <p:txBody>
            <a:bodyPr wrap="square" lIns="0" tIns="0" rIns="0" bIns="0" anchor="ctr">
              <a:noAutofit/>
            </a:bodyPr>
            <a:lstStyle/>
            <a:p>
              <a:pPr algn="ctr"/>
              <a:r>
                <a:rPr lang="en-US" sz="2000" b="1">
                  <a:solidFill>
                    <a:srgbClr val="FFFFFF"/>
                  </a:solidFill>
                  <a:ea typeface="Lato" panose="020F0502020204030203" pitchFamily="34" charset="0"/>
                  <a:cs typeface="Lato" panose="020F0502020204030203" pitchFamily="34" charset="0"/>
                </a:rPr>
                <a:t>2</a:t>
              </a:r>
            </a:p>
          </p:txBody>
        </p:sp>
        <p:sp>
          <p:nvSpPr>
            <p:cNvPr id="55" name="text2">
              <a:extLst>
                <a:ext uri="{FF2B5EF4-FFF2-40B4-BE49-F238E27FC236}">
                  <a16:creationId xmlns:a16="http://schemas.microsoft.com/office/drawing/2014/main" id="{F6E69DEF-D554-4A0A-84EE-1B08A035F99A}"/>
                </a:ext>
              </a:extLst>
            </p:cNvPr>
            <p:cNvSpPr txBox="1"/>
            <p:nvPr/>
          </p:nvSpPr>
          <p:spPr>
            <a:xfrm>
              <a:off x="1560000" y="2800000"/>
              <a:ext cx="7620000" cy="920000"/>
            </a:xfrm>
            <a:prstGeom prst="rect">
              <a:avLst/>
            </a:prstGeom>
          </p:spPr>
          <p:txBody>
            <a:bodyPr wrap="square" anchor="ctr">
              <a:noAutofit/>
            </a:bodyPr>
            <a:lstStyle/>
            <a:p>
              <a:pPr algn="l"/>
              <a:r>
                <a:rPr lang="en-US" sz="1400" b="1">
                  <a:solidFill>
                    <a:srgbClr val="156082"/>
                  </a:solidFill>
                  <a:ea typeface="Lato" panose="020F0502020204030203" pitchFamily="34" charset="0"/>
                  <a:cs typeface="Lato" panose="020F0502020204030203" pitchFamily="34" charset="0"/>
                </a:rPr>
                <a:t>WASH FIT adopted as routine practice</a:t>
              </a:r>
            </a:p>
            <a:p>
              <a:pPr algn="l">
                <a:spcBef>
                  <a:spcPts val="300"/>
                </a:spcBef>
              </a:pPr>
              <a:r>
                <a:rPr lang="en-US" sz="1200">
                  <a:solidFill>
                    <a:srgbClr val="0E2841"/>
                  </a:solidFill>
                  <a:ea typeface="Lato" panose="020F0502020204030203" pitchFamily="34" charset="0"/>
                  <a:cs typeface="Lato" panose="020F0502020204030203" pitchFamily="34" charset="0"/>
                </a:rPr>
                <a:t>The WHO health-facility improvement tool is now routine facility management </a:t>
              </a:r>
            </a:p>
          </p:txBody>
        </p:sp>
        <p:sp>
          <p:nvSpPr>
            <p:cNvPr id="57" name="band3">
              <a:extLst>
                <a:ext uri="{FF2B5EF4-FFF2-40B4-BE49-F238E27FC236}">
                  <a16:creationId xmlns:a16="http://schemas.microsoft.com/office/drawing/2014/main" id="{6EF38DFC-31A3-0E45-484F-D37CF56CDA99}"/>
                </a:ext>
              </a:extLst>
            </p:cNvPr>
            <p:cNvSpPr/>
            <p:nvPr/>
          </p:nvSpPr>
          <p:spPr>
            <a:xfrm>
              <a:off x="533400" y="3920000"/>
              <a:ext cx="8839200" cy="1040000"/>
            </a:xfrm>
            <a:prstGeom prst="roundRect">
              <a:avLst>
                <a:gd name="adj" fmla="val 6000"/>
              </a:avLst>
            </a:prstGeom>
            <a:solidFill>
              <a:srgbClr val="EAF3EC"/>
            </a:solidFill>
            <a:ln>
              <a:noFill/>
            </a:ln>
          </p:spPr>
          <p:txBody>
            <a:bodyPr/>
            <a:lstStyle/>
            <a:p>
              <a:endParaRPr/>
            </a:p>
          </p:txBody>
        </p:sp>
        <p:sp>
          <p:nvSpPr>
            <p:cNvPr id="59" name="badge3">
              <a:extLst>
                <a:ext uri="{FF2B5EF4-FFF2-40B4-BE49-F238E27FC236}">
                  <a16:creationId xmlns:a16="http://schemas.microsoft.com/office/drawing/2014/main" id="{AD62ECE0-F419-0715-7B28-632A1EE23C01}"/>
                </a:ext>
              </a:extLst>
            </p:cNvPr>
            <p:cNvSpPr/>
            <p:nvPr/>
          </p:nvSpPr>
          <p:spPr>
            <a:xfrm>
              <a:off x="720000" y="4120001"/>
              <a:ext cx="640000" cy="536803"/>
            </a:xfrm>
            <a:prstGeom prst="ellipse">
              <a:avLst/>
            </a:prstGeom>
            <a:solidFill>
              <a:srgbClr val="196B24"/>
            </a:solidFill>
            <a:ln>
              <a:noFill/>
            </a:ln>
          </p:spPr>
          <p:txBody>
            <a:bodyPr wrap="square" lIns="0" tIns="0" rIns="0" bIns="0" anchor="ctr">
              <a:noAutofit/>
            </a:bodyPr>
            <a:lstStyle/>
            <a:p>
              <a:pPr algn="ctr"/>
              <a:r>
                <a:rPr lang="en-US" sz="2000" b="1">
                  <a:solidFill>
                    <a:srgbClr val="FFFFFF"/>
                  </a:solidFill>
                  <a:ea typeface="Lato" panose="020F0502020204030203" pitchFamily="34" charset="0"/>
                  <a:cs typeface="Lato" panose="020F0502020204030203" pitchFamily="34" charset="0"/>
                </a:rPr>
                <a:t>3</a:t>
              </a:r>
            </a:p>
          </p:txBody>
        </p:sp>
        <p:sp>
          <p:nvSpPr>
            <p:cNvPr id="61" name="text3">
              <a:extLst>
                <a:ext uri="{FF2B5EF4-FFF2-40B4-BE49-F238E27FC236}">
                  <a16:creationId xmlns:a16="http://schemas.microsoft.com/office/drawing/2014/main" id="{805E0016-99EE-F112-22F7-A68249134BC6}"/>
                </a:ext>
              </a:extLst>
            </p:cNvPr>
            <p:cNvSpPr txBox="1"/>
            <p:nvPr/>
          </p:nvSpPr>
          <p:spPr>
            <a:xfrm>
              <a:off x="1560000" y="3980000"/>
              <a:ext cx="7620000" cy="920000"/>
            </a:xfrm>
            <a:prstGeom prst="rect">
              <a:avLst/>
            </a:prstGeom>
          </p:spPr>
          <p:txBody>
            <a:bodyPr wrap="square" anchor="ctr">
              <a:noAutofit/>
            </a:bodyPr>
            <a:lstStyle/>
            <a:p>
              <a:pPr algn="l"/>
              <a:r>
                <a:rPr lang="en-US" sz="1400" b="1">
                  <a:solidFill>
                    <a:srgbClr val="196B24"/>
                  </a:solidFill>
                  <a:ea typeface="Lato" panose="020F0502020204030203" pitchFamily="34" charset="0"/>
                  <a:cs typeface="Lato" panose="020F0502020204030203" pitchFamily="34" charset="0"/>
                </a:rPr>
                <a:t>Shared channels for outreach and IPC training</a:t>
              </a:r>
            </a:p>
            <a:p>
              <a:pPr algn="l">
                <a:spcBef>
                  <a:spcPts val="300"/>
                </a:spcBef>
              </a:pPr>
              <a:r>
                <a:rPr lang="en-US" sz="1200">
                  <a:solidFill>
                    <a:srgbClr val="0E2841"/>
                  </a:solidFill>
                  <a:ea typeface="Lato" panose="020F0502020204030203" pitchFamily="34" charset="0"/>
                  <a:cs typeface="Lato" panose="020F0502020204030203" pitchFamily="34" charset="0"/>
                </a:rPr>
                <a:t>Community outreach and infection prevention and control training were delivered through the same channels</a:t>
              </a:r>
            </a:p>
          </p:txBody>
        </p:sp>
        <p:sp>
          <p:nvSpPr>
            <p:cNvPr id="63" name="band4">
              <a:extLst>
                <a:ext uri="{FF2B5EF4-FFF2-40B4-BE49-F238E27FC236}">
                  <a16:creationId xmlns:a16="http://schemas.microsoft.com/office/drawing/2014/main" id="{B6875CC7-883C-1251-D051-A46540F76655}"/>
                </a:ext>
              </a:extLst>
            </p:cNvPr>
            <p:cNvSpPr/>
            <p:nvPr/>
          </p:nvSpPr>
          <p:spPr>
            <a:xfrm>
              <a:off x="533400" y="5100000"/>
              <a:ext cx="8839200" cy="1040000"/>
            </a:xfrm>
            <a:prstGeom prst="roundRect">
              <a:avLst>
                <a:gd name="adj" fmla="val 6000"/>
              </a:avLst>
            </a:prstGeom>
            <a:solidFill>
              <a:srgbClr val="E7F0F4"/>
            </a:solidFill>
            <a:ln>
              <a:noFill/>
            </a:ln>
          </p:spPr>
          <p:txBody>
            <a:bodyPr/>
            <a:lstStyle/>
            <a:p>
              <a:endParaRPr/>
            </a:p>
          </p:txBody>
        </p:sp>
        <p:sp>
          <p:nvSpPr>
            <p:cNvPr id="65" name="badge4">
              <a:extLst>
                <a:ext uri="{FF2B5EF4-FFF2-40B4-BE49-F238E27FC236}">
                  <a16:creationId xmlns:a16="http://schemas.microsoft.com/office/drawing/2014/main" id="{55B5E7C5-BA92-61CB-5E6C-F6E01CB3CE74}"/>
                </a:ext>
              </a:extLst>
            </p:cNvPr>
            <p:cNvSpPr/>
            <p:nvPr/>
          </p:nvSpPr>
          <p:spPr>
            <a:xfrm>
              <a:off x="720000" y="5300000"/>
              <a:ext cx="640000" cy="536803"/>
            </a:xfrm>
            <a:prstGeom prst="ellipse">
              <a:avLst/>
            </a:prstGeom>
            <a:solidFill>
              <a:srgbClr val="156082"/>
            </a:solidFill>
            <a:ln>
              <a:noFill/>
            </a:ln>
          </p:spPr>
          <p:txBody>
            <a:bodyPr wrap="square" lIns="0" tIns="0" rIns="0" bIns="0" anchor="ctr">
              <a:noAutofit/>
            </a:bodyPr>
            <a:lstStyle/>
            <a:p>
              <a:pPr algn="ctr"/>
              <a:r>
                <a:rPr lang="en-US" sz="2000" b="1">
                  <a:solidFill>
                    <a:srgbClr val="FFFFFF"/>
                  </a:solidFill>
                  <a:ea typeface="Lato" panose="020F0502020204030203" pitchFamily="34" charset="0"/>
                  <a:cs typeface="Lato" panose="020F0502020204030203" pitchFamily="34" charset="0"/>
                </a:rPr>
                <a:t>4</a:t>
              </a:r>
            </a:p>
          </p:txBody>
        </p:sp>
        <p:sp>
          <p:nvSpPr>
            <p:cNvPr id="67" name="text4">
              <a:extLst>
                <a:ext uri="{FF2B5EF4-FFF2-40B4-BE49-F238E27FC236}">
                  <a16:creationId xmlns:a16="http://schemas.microsoft.com/office/drawing/2014/main" id="{7251B4A2-F216-C513-F9CD-AB1376F04854}"/>
                </a:ext>
              </a:extLst>
            </p:cNvPr>
            <p:cNvSpPr txBox="1"/>
            <p:nvPr/>
          </p:nvSpPr>
          <p:spPr>
            <a:xfrm>
              <a:off x="1560000" y="5160000"/>
              <a:ext cx="7620000" cy="920000"/>
            </a:xfrm>
            <a:prstGeom prst="rect">
              <a:avLst/>
            </a:prstGeom>
          </p:spPr>
          <p:txBody>
            <a:bodyPr wrap="square" anchor="ctr">
              <a:noAutofit/>
            </a:bodyPr>
            <a:lstStyle/>
            <a:p>
              <a:pPr algn="l"/>
              <a:r>
                <a:rPr lang="en-US" sz="1400" b="1">
                  <a:solidFill>
                    <a:srgbClr val="156082"/>
                  </a:solidFill>
                  <a:ea typeface="Lato" panose="020F0502020204030203" pitchFamily="34" charset="0"/>
                  <a:cs typeface="Lato" panose="020F0502020204030203" pitchFamily="34" charset="0"/>
                </a:rPr>
                <a:t>SOPs linking IPC with water and sanitation</a:t>
              </a:r>
            </a:p>
            <a:p>
              <a:pPr algn="l">
                <a:spcBef>
                  <a:spcPts val="300"/>
                </a:spcBef>
              </a:pPr>
              <a:r>
                <a:rPr lang="en-US" sz="1200">
                  <a:solidFill>
                    <a:srgbClr val="0E2841"/>
                  </a:solidFill>
                  <a:ea typeface="Lato" panose="020F0502020204030203" pitchFamily="34" charset="0"/>
                  <a:cs typeface="Lato" panose="020F0502020204030203" pitchFamily="34" charset="0"/>
                </a:rPr>
                <a:t>Standard Operating Procedures connect infection prevention with water and sanitation service delivery</a:t>
              </a:r>
            </a:p>
          </p:txBody>
        </p:sp>
      </p:grpSp>
      <p:cxnSp>
        <p:nvCxnSpPr>
          <p:cNvPr id="70" name="Straight Connector 69">
            <a:extLst>
              <a:ext uri="{FF2B5EF4-FFF2-40B4-BE49-F238E27FC236}">
                <a16:creationId xmlns:a16="http://schemas.microsoft.com/office/drawing/2014/main" id="{99C334A8-7A6E-3109-3833-BC4E08418ABA}"/>
              </a:ext>
            </a:extLst>
          </p:cNvPr>
          <p:cNvCxnSpPr>
            <a:cxnSpLocks/>
          </p:cNvCxnSpPr>
          <p:nvPr/>
        </p:nvCxnSpPr>
        <p:spPr>
          <a:xfrm flipH="1">
            <a:off x="6026751" y="1625332"/>
            <a:ext cx="19214" cy="4422779"/>
          </a:xfrm>
          <a:prstGeom prst="line">
            <a:avLst/>
          </a:prstGeom>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D931714F-E074-4F9B-B46B-703254D4785B}"/>
              </a:ext>
            </a:extLst>
          </p:cNvPr>
          <p:cNvSpPr txBox="1"/>
          <p:nvPr/>
        </p:nvSpPr>
        <p:spPr>
          <a:xfrm>
            <a:off x="0" y="6488668"/>
            <a:ext cx="2443298" cy="369332"/>
          </a:xfrm>
          <a:prstGeom prst="rect">
            <a:avLst/>
          </a:prstGeom>
          <a:noFill/>
        </p:spPr>
        <p:txBody>
          <a:bodyPr wrap="none" rtlCol="0">
            <a:spAutoFit/>
          </a:bodyPr>
          <a:lstStyle/>
          <a:p>
            <a:r>
              <a:rPr lang="en-US" sz="900" i="1"/>
              <a:t>* Data from Final Evaluation Household Survey</a:t>
            </a:r>
          </a:p>
          <a:p>
            <a:r>
              <a:rPr lang="en-US" sz="900" i="1" baseline="30000"/>
              <a:t>#</a:t>
            </a:r>
            <a:r>
              <a:rPr lang="en-US" sz="900" i="1"/>
              <a:t> Data from Project Documents</a:t>
            </a:r>
            <a:endParaRPr lang="en-GB" sz="900" i="1"/>
          </a:p>
        </p:txBody>
      </p:sp>
    </p:spTree>
    <p:extLst>
      <p:ext uri="{BB962C8B-B14F-4D97-AF65-F5344CB8AC3E}">
        <p14:creationId xmlns:p14="http://schemas.microsoft.com/office/powerpoint/2010/main" val="1485474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4A14B5-7E21-2D2D-7FDA-953CD216A04D}"/>
            </a:ext>
          </a:extLst>
        </p:cNvPr>
        <p:cNvGrpSpPr/>
        <p:nvPr/>
      </p:nvGrpSpPr>
      <p:grpSpPr>
        <a:xfrm>
          <a:off x="0" y="0"/>
          <a:ext cx="0" cy="0"/>
          <a:chOff x="0" y="0"/>
          <a:chExt cx="0" cy="0"/>
        </a:xfrm>
      </p:grpSpPr>
      <p:sp>
        <p:nvSpPr>
          <p:cNvPr id="53" name="Rectangle 53">
            <a:extLst>
              <a:ext uri="{FF2B5EF4-FFF2-40B4-BE49-F238E27FC236}">
                <a16:creationId xmlns:a16="http://schemas.microsoft.com/office/drawing/2014/main" id="{CEBB9C34-EF00-E224-10DC-AC04EB16C929}"/>
              </a:ext>
            </a:extLst>
          </p:cNvPr>
          <p:cNvSpPr>
            <a:spLocks noChangeArrowheads="1"/>
          </p:cNvSpPr>
          <p:nvPr/>
        </p:nvSpPr>
        <p:spPr bwMode="auto">
          <a:xfrm>
            <a:off x="0" y="0"/>
            <a:ext cx="12192000" cy="553998"/>
          </a:xfrm>
          <a:prstGeom prst="rect">
            <a:avLst/>
          </a:prstGeom>
          <a:solidFill>
            <a:srgbClr val="2B2F71"/>
          </a:solidFill>
          <a:ln w="9525">
            <a:noFill/>
            <a:miter lim="800000"/>
            <a:headEnd/>
            <a:tailEnd/>
          </a:ln>
        </p:spPr>
        <p:txBody>
          <a:bodyPr vert="horz" wrap="square" lIns="0" tIns="0" rIns="0" bIns="0" numCol="1" anchor="t" anchorCtr="0" compatLnSpc="1">
            <a:prstTxWarp prst="textNoShape">
              <a:avLst/>
            </a:prstTxWarp>
            <a:spAutoFit/>
          </a:bodyPr>
          <a:lstStyle/>
          <a:p>
            <a:pPr lvl="0" algn="ctr" fontAlgn="base">
              <a:spcBef>
                <a:spcPct val="0"/>
              </a:spcBef>
              <a:spcAft>
                <a:spcPct val="0"/>
              </a:spcAft>
            </a:pPr>
            <a:r>
              <a:rPr kumimoji="0" lang="en-US" sz="3600" b="1" i="0" u="none" strike="noStrike" cap="none" normalizeH="0" baseline="0">
                <a:ln>
                  <a:noFill/>
                </a:ln>
                <a:solidFill>
                  <a:schemeClr val="bg1"/>
                </a:solidFill>
                <a:effectLst/>
                <a:ea typeface="Open Sans" panose="020B0606030504020204" pitchFamily="34" charset="0"/>
                <a:cs typeface="Open Sans" panose="020B0606030504020204" pitchFamily="34" charset="0"/>
              </a:rPr>
              <a:t>Sustainability: </a:t>
            </a:r>
            <a:r>
              <a:rPr kumimoji="0" lang="en-US" sz="2000" b="1" i="0" u="none" strike="noStrike" cap="none" normalizeH="0" baseline="0">
                <a:ln>
                  <a:noFill/>
                </a:ln>
                <a:solidFill>
                  <a:schemeClr val="bg1"/>
                </a:solidFill>
                <a:effectLst/>
                <a:ea typeface="Open Sans" panose="020B0606030504020204" pitchFamily="34" charset="0"/>
                <a:cs typeface="Open Sans" panose="020B0606030504020204" pitchFamily="34" charset="0"/>
              </a:rPr>
              <a:t>What Will Last</a:t>
            </a:r>
            <a:endParaRPr lang="en-US" sz="2000" b="1">
              <a:solidFill>
                <a:schemeClr val="bg1"/>
              </a:solidFill>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4F30B72F-EB0A-88CE-CD8F-36A3555AA661}"/>
              </a:ext>
            </a:extLst>
          </p:cNvPr>
          <p:cNvSpPr txBox="1"/>
          <p:nvPr/>
        </p:nvSpPr>
        <p:spPr>
          <a:xfrm>
            <a:off x="365760" y="727772"/>
            <a:ext cx="11475724" cy="701731"/>
          </a:xfrm>
          <a:prstGeom prst="rect">
            <a:avLst/>
          </a:prstGeom>
          <a:noFill/>
        </p:spPr>
        <p:txBody>
          <a:bodyPr wrap="square" lIns="45720" tIns="27432" rIns="45720" bIns="27432" anchor="ctr">
            <a:spAutoFit/>
          </a:bodyPr>
          <a:lstStyle/>
          <a:p>
            <a:pPr algn="just"/>
            <a:r>
              <a:rPr lang="en-IN" sz="1400"/>
              <a:t>The evaluation found that the project's most durable gains are not the outputs themselves but the fact that they have been absorbed into permanent government systems, transferred to local ownership, or made self-financing which will allow them to persist without continued project support.</a:t>
            </a:r>
            <a:endParaRPr lang="en-US" sz="1200" b="0" i="1">
              <a:solidFill>
                <a:srgbClr val="333333"/>
              </a:solidFill>
            </a:endParaRPr>
          </a:p>
        </p:txBody>
      </p:sp>
      <p:sp>
        <p:nvSpPr>
          <p:cNvPr id="3" name="Gold Underline">
            <a:extLst>
              <a:ext uri="{FF2B5EF4-FFF2-40B4-BE49-F238E27FC236}">
                <a16:creationId xmlns:a16="http://schemas.microsoft.com/office/drawing/2014/main" id="{6604844A-0F31-7011-0F81-F2277F9C3329}"/>
              </a:ext>
            </a:extLst>
          </p:cNvPr>
          <p:cNvSpPr/>
          <p:nvPr/>
        </p:nvSpPr>
        <p:spPr>
          <a:xfrm>
            <a:off x="0" y="553998"/>
            <a:ext cx="12192000" cy="36576"/>
          </a:xfrm>
          <a:prstGeom prst="rect">
            <a:avLst/>
          </a:prstGeom>
          <a:solidFill>
            <a:srgbClr val="D99E29"/>
          </a:solidFill>
          <a:ln>
            <a:noFill/>
          </a:ln>
          <a:extLst>
            <a:ext uri="{C183D7F6-B498-43B3-948B-1728B52AA6E4}">
              <adec:decorative xmlns:adec="http://schemas.microsoft.com/office/drawing/2017/decorative" xmlns="" val="1"/>
            </a:ext>
          </a:extLst>
        </p:spPr>
        <p:txBody>
          <a:bodyPr rtlCol="0"/>
          <a:lstStyle/>
          <a:p>
            <a:endParaRPr lang="en-US"/>
          </a:p>
        </p:txBody>
      </p:sp>
      <p:graphicFrame>
        <p:nvGraphicFramePr>
          <p:cNvPr id="68" name="Table 67">
            <a:extLst>
              <a:ext uri="{FF2B5EF4-FFF2-40B4-BE49-F238E27FC236}">
                <a16:creationId xmlns:a16="http://schemas.microsoft.com/office/drawing/2014/main" id="{D36C895A-58DF-4EF8-FA92-A49414D4C7A1}"/>
              </a:ext>
            </a:extLst>
          </p:cNvPr>
          <p:cNvGraphicFramePr>
            <a:graphicFrameLocks noGrp="1"/>
          </p:cNvGraphicFramePr>
          <p:nvPr>
            <p:extLst>
              <p:ext uri="{D42A27DB-BD31-4B8C-83A1-F6EECF244321}">
                <p14:modId xmlns:p14="http://schemas.microsoft.com/office/powerpoint/2010/main" val="483067433"/>
              </p:ext>
            </p:extLst>
          </p:nvPr>
        </p:nvGraphicFramePr>
        <p:xfrm>
          <a:off x="358138" y="2842033"/>
          <a:ext cx="11475724" cy="3810000"/>
        </p:xfrm>
        <a:graphic>
          <a:graphicData uri="http://schemas.openxmlformats.org/drawingml/2006/table">
            <a:tbl>
              <a:tblPr firstRow="1" bandRow="1">
                <a:tableStyleId>{5C22544A-7EE6-4342-B048-85BDC9FD1C3A}</a:tableStyleId>
              </a:tblPr>
              <a:tblGrid>
                <a:gridCol w="2868931">
                  <a:extLst>
                    <a:ext uri="{9D8B030D-6E8A-4147-A177-3AD203B41FA5}">
                      <a16:colId xmlns:a16="http://schemas.microsoft.com/office/drawing/2014/main" val="1477996329"/>
                    </a:ext>
                  </a:extLst>
                </a:gridCol>
                <a:gridCol w="2868931">
                  <a:extLst>
                    <a:ext uri="{9D8B030D-6E8A-4147-A177-3AD203B41FA5}">
                      <a16:colId xmlns:a16="http://schemas.microsoft.com/office/drawing/2014/main" val="86211429"/>
                    </a:ext>
                  </a:extLst>
                </a:gridCol>
                <a:gridCol w="2868931">
                  <a:extLst>
                    <a:ext uri="{9D8B030D-6E8A-4147-A177-3AD203B41FA5}">
                      <a16:colId xmlns:a16="http://schemas.microsoft.com/office/drawing/2014/main" val="1800916808"/>
                    </a:ext>
                  </a:extLst>
                </a:gridCol>
                <a:gridCol w="2868931">
                  <a:extLst>
                    <a:ext uri="{9D8B030D-6E8A-4147-A177-3AD203B41FA5}">
                      <a16:colId xmlns:a16="http://schemas.microsoft.com/office/drawing/2014/main" val="2744023693"/>
                    </a:ext>
                  </a:extLst>
                </a:gridCol>
              </a:tblGrid>
              <a:tr h="455140">
                <a:tc>
                  <a:txBody>
                    <a:bodyPr/>
                    <a:lstStyle/>
                    <a:p>
                      <a:pPr algn="ctr"/>
                      <a:r>
                        <a:rPr kumimoji="0" lang="en-IN" sz="1400" b="1" i="0" u="none" strike="noStrike" kern="100" cap="none" spc="0" normalizeH="0" baseline="0" noProof="0">
                          <a:ln>
                            <a:noFill/>
                          </a:ln>
                          <a:solidFill>
                            <a:srgbClr val="2C2F71"/>
                          </a:solidFill>
                          <a:effectLst/>
                          <a:uLnTx/>
                          <a:uFillTx/>
                          <a:latin typeface="+mn-lt"/>
                          <a:ea typeface="Lato"/>
                          <a:cs typeface="Times New Roman"/>
                        </a:rPr>
                        <a:t>Governance and institutions</a:t>
                      </a:r>
                      <a:endParaRPr lang="en-IN" sz="1400" i="0">
                        <a:ea typeface="Lato"/>
                        <a:cs typeface="Times New Roman"/>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0" lang="en-GB" sz="1400" b="1" i="0" u="none" strike="noStrike" kern="100" cap="none" spc="0" normalizeH="0" baseline="0" noProof="0">
                          <a:ln>
                            <a:noFill/>
                          </a:ln>
                          <a:solidFill>
                            <a:srgbClr val="2C2F71"/>
                          </a:solidFill>
                          <a:effectLst/>
                          <a:uLnTx/>
                          <a:uFillTx/>
                          <a:latin typeface="+mn-lt"/>
                          <a:ea typeface="Lato"/>
                          <a:cs typeface="Times New Roman"/>
                        </a:rPr>
                        <a:t>Community hygiene and sanitation behaviour</a:t>
                      </a:r>
                      <a:endParaRPr lang="en-IN" sz="1400" i="0">
                        <a:ea typeface="Lato"/>
                        <a:cs typeface="Times New Roman"/>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0" lang="en-IN" sz="1400" b="1" i="0" u="none" strike="noStrike" kern="100" cap="none" spc="0" normalizeH="0" baseline="0" noProof="0">
                          <a:ln>
                            <a:noFill/>
                          </a:ln>
                          <a:solidFill>
                            <a:srgbClr val="2C2F71"/>
                          </a:solidFill>
                          <a:effectLst/>
                          <a:uLnTx/>
                          <a:uFillTx/>
                          <a:latin typeface="+mn-lt"/>
                          <a:ea typeface="Lato"/>
                          <a:cs typeface="Times New Roman"/>
                        </a:rPr>
                        <a:t>Operator capability</a:t>
                      </a:r>
                      <a:endParaRPr lang="en-IN" sz="1400" i="0">
                        <a:ea typeface="Lato"/>
                        <a:cs typeface="Times New Roman"/>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0" lang="en-IN" sz="1400" b="1" i="0" u="none" strike="noStrike" kern="100" cap="none" spc="0" normalizeH="0" baseline="0" noProof="0">
                          <a:ln>
                            <a:noFill/>
                          </a:ln>
                          <a:solidFill>
                            <a:srgbClr val="2C2F71"/>
                          </a:solidFill>
                          <a:effectLst/>
                          <a:uLnTx/>
                          <a:uFillTx/>
                          <a:latin typeface="+mn-lt"/>
                          <a:ea typeface="Lato"/>
                          <a:cs typeface="Times New Roman"/>
                        </a:rPr>
                        <a:t>National-level sector shifts</a:t>
                      </a:r>
                      <a:endParaRPr lang="en-IN" sz="1400" i="0">
                        <a:ea typeface="Lato"/>
                        <a:cs typeface="Times New Roman"/>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46344492"/>
                  </a:ext>
                </a:extLst>
              </a:tr>
              <a:tr h="2516659">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00" cap="none" spc="0" normalizeH="0" baseline="0">
                          <a:ln>
                            <a:noFill/>
                          </a:ln>
                          <a:solidFill>
                            <a:srgbClr val="2C2F71"/>
                          </a:solidFill>
                          <a:effectLst/>
                          <a:uLnTx/>
                          <a:uFillTx/>
                          <a:latin typeface="+mn-lt"/>
                          <a:ea typeface="+mn-ea"/>
                          <a:cs typeface="Times New Roman"/>
                        </a:rPr>
                        <a:t>WASH is embedded in Imihigo performance plans in all ten districts, and District WASH Boards meet under district leadership</a:t>
                      </a:r>
                    </a:p>
                    <a:p>
                      <a:pPr marL="0" indent="0" algn="just">
                        <a:buFont typeface="Arial" panose="020B0604020202020204" pitchFamily="34" charset="0"/>
                        <a:buNone/>
                      </a:pPr>
                      <a:endParaRPr kumimoji="0" lang="en-GB" sz="1400" b="0" i="0" u="none" strike="noStrike" kern="100" cap="none" spc="0" normalizeH="0" baseline="0">
                        <a:ln>
                          <a:noFill/>
                        </a:ln>
                        <a:solidFill>
                          <a:srgbClr val="2C2F71"/>
                        </a:solidFill>
                        <a:effectLst/>
                        <a:uLnTx/>
                        <a:uFillTx/>
                        <a:latin typeface="+mn-lt"/>
                        <a:ea typeface="+mn-ea"/>
                        <a:cs typeface="Times New Roman"/>
                      </a:endParaRPr>
                    </a:p>
                    <a:p>
                      <a:pPr marL="171450" indent="-171450" algn="just">
                        <a:buFont typeface="Arial" panose="020B0604020202020204" pitchFamily="34" charset="0"/>
                        <a:buChar char="•"/>
                      </a:pPr>
                      <a:r>
                        <a:rPr kumimoji="0" lang="en-GB" sz="1400" b="0" i="0" u="none" strike="noStrike" kern="100" cap="none" spc="0" normalizeH="0" baseline="0">
                          <a:ln>
                            <a:noFill/>
                          </a:ln>
                          <a:solidFill>
                            <a:srgbClr val="2C2F71"/>
                          </a:solidFill>
                          <a:effectLst/>
                          <a:uLnTx/>
                          <a:uFillTx/>
                          <a:latin typeface="+mn-lt"/>
                          <a:ea typeface="+mn-ea"/>
                          <a:cs typeface="Times New Roman"/>
                        </a:rPr>
                        <a:t>All ten district investment plans have been validated by the Ministry of Infrastructure.</a:t>
                      </a:r>
                    </a:p>
                    <a:p>
                      <a:pPr marL="0" indent="0" algn="just">
                        <a:buFont typeface="Arial" panose="020B0604020202020204" pitchFamily="34" charset="0"/>
                        <a:buNone/>
                      </a:pPr>
                      <a:endParaRPr kumimoji="0" lang="en-GB" sz="1400" b="0" i="0" u="none" strike="noStrike" kern="100" cap="none" spc="0" normalizeH="0" baseline="0">
                        <a:ln>
                          <a:noFill/>
                        </a:ln>
                        <a:solidFill>
                          <a:srgbClr val="2C2F71"/>
                        </a:solidFill>
                        <a:effectLst/>
                        <a:uLnTx/>
                        <a:uFillTx/>
                        <a:latin typeface="+mn-lt"/>
                        <a:ea typeface="+mn-ea"/>
                        <a:cs typeface="Times New Roman"/>
                      </a:endParaRPr>
                    </a:p>
                    <a:p>
                      <a:pPr marL="171450" indent="-171450" algn="just">
                        <a:buFont typeface="Arial" panose="020B0604020202020204" pitchFamily="34" charset="0"/>
                        <a:buChar char="•"/>
                      </a:pPr>
                      <a:r>
                        <a:rPr kumimoji="0" lang="en-GB" sz="1400" b="0" i="0" u="none" strike="noStrike" kern="100" cap="none" spc="0" normalizeH="0" baseline="0">
                          <a:ln>
                            <a:noFill/>
                          </a:ln>
                          <a:solidFill>
                            <a:srgbClr val="2C2F71"/>
                          </a:solidFill>
                          <a:effectLst/>
                          <a:uLnTx/>
                          <a:uFillTx/>
                          <a:latin typeface="+mn-lt"/>
                          <a:ea typeface="+mn-ea"/>
                          <a:cs typeface="Times New Roman"/>
                        </a:rPr>
                        <a:t>QIS scores improved across all twenty district institutions between 2022 and 2026.</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lgn="just">
                        <a:buFont typeface="Arial" panose="020B0604020202020204" pitchFamily="34" charset="0"/>
                        <a:buChar char="•"/>
                      </a:pPr>
                      <a:r>
                        <a:rPr kumimoji="0" lang="en-GB" sz="1400" b="0" i="0" u="none" strike="noStrike" kern="100" cap="none" spc="0" normalizeH="0" baseline="0">
                          <a:ln>
                            <a:noFill/>
                          </a:ln>
                          <a:solidFill>
                            <a:srgbClr val="2C2F71"/>
                          </a:solidFill>
                          <a:effectLst/>
                          <a:uLnTx/>
                          <a:uFillTx/>
                          <a:latin typeface="+mn-lt"/>
                          <a:ea typeface="+mn-ea"/>
                          <a:cs typeface="Times New Roman"/>
                        </a:rPr>
                        <a:t>More than 3,200 VSLAs continued financing sanitation upgrades during through the project pause in 2025.</a:t>
                      </a:r>
                    </a:p>
                    <a:p>
                      <a:pPr marL="0" indent="0" algn="just">
                        <a:buFont typeface="Arial" panose="020B0604020202020204" pitchFamily="34" charset="0"/>
                        <a:buNone/>
                      </a:pPr>
                      <a:endParaRPr kumimoji="0" lang="en-GB" sz="1400" b="0" i="0" u="none" strike="noStrike" kern="100" cap="none" spc="0" normalizeH="0" baseline="0">
                        <a:ln>
                          <a:noFill/>
                        </a:ln>
                        <a:solidFill>
                          <a:srgbClr val="2C2F71"/>
                        </a:solidFill>
                        <a:effectLst/>
                        <a:uLnTx/>
                        <a:uFillTx/>
                        <a:latin typeface="+mn-lt"/>
                        <a:ea typeface="+mn-ea"/>
                        <a:cs typeface="Times New Roman"/>
                      </a:endParaRPr>
                    </a:p>
                    <a:p>
                      <a:pPr marL="171450" indent="-171450" algn="just">
                        <a:buFont typeface="Arial" panose="020B0604020202020204" pitchFamily="34" charset="0"/>
                        <a:buChar char="•"/>
                      </a:pPr>
                      <a:r>
                        <a:rPr kumimoji="0" lang="en-GB" sz="1400" b="0" i="0" u="none" strike="noStrike" kern="100" cap="none" spc="0" normalizeH="0" baseline="0">
                          <a:ln>
                            <a:noFill/>
                          </a:ln>
                          <a:solidFill>
                            <a:srgbClr val="2C2F71"/>
                          </a:solidFill>
                          <a:effectLst/>
                          <a:uLnTx/>
                          <a:uFillTx/>
                          <a:latin typeface="+mn-lt"/>
                          <a:ea typeface="+mn-ea"/>
                          <a:cs typeface="Times New Roman"/>
                        </a:rPr>
                        <a:t>Communities self-enforce sanitation norms through household visits by WASH committees and a three-warning fine mechanism.</a:t>
                      </a:r>
                    </a:p>
                    <a:p>
                      <a:pPr marL="171450" indent="-171450" algn="just">
                        <a:buFont typeface="Arial" panose="020B0604020202020204" pitchFamily="34" charset="0"/>
                        <a:buChar char="•"/>
                      </a:pPr>
                      <a:endParaRPr kumimoji="0" lang="en-GB" sz="1400" b="0" i="0" u="none" strike="noStrike" kern="100" cap="none" spc="0" normalizeH="0" baseline="0">
                        <a:ln>
                          <a:noFill/>
                        </a:ln>
                        <a:solidFill>
                          <a:srgbClr val="2C2F71"/>
                        </a:solidFill>
                        <a:effectLst/>
                        <a:uLnTx/>
                        <a:uFillTx/>
                        <a:latin typeface="+mn-lt"/>
                        <a:ea typeface="+mn-ea"/>
                        <a:cs typeface="Times New Roman"/>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00" cap="none" spc="0" normalizeH="0" baseline="0">
                          <a:ln>
                            <a:noFill/>
                          </a:ln>
                          <a:solidFill>
                            <a:srgbClr val="2C2F71"/>
                          </a:solidFill>
                          <a:effectLst/>
                          <a:uLnTx/>
                          <a:uFillTx/>
                          <a:latin typeface="+mn-lt"/>
                          <a:ea typeface="+mn-ea"/>
                          <a:cs typeface="Times New Roman"/>
                        </a:rPr>
                        <a:t>Handwashing with soap is now settled practice in most households (65% have both soap and water at their station).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lgn="just">
                        <a:buFont typeface="Arial" panose="020B0604020202020204" pitchFamily="34" charset="0"/>
                        <a:buChar char="•"/>
                      </a:pPr>
                      <a:r>
                        <a:rPr kumimoji="0" lang="en-GB" sz="1400" b="0" i="0" u="none" strike="noStrike" kern="100" cap="none" spc="0" normalizeH="0" baseline="0">
                          <a:ln>
                            <a:noFill/>
                          </a:ln>
                          <a:solidFill>
                            <a:srgbClr val="2C2F71"/>
                          </a:solidFill>
                          <a:effectLst/>
                          <a:uLnTx/>
                          <a:uFillTx/>
                          <a:latin typeface="+mn-lt"/>
                          <a:ea typeface="+mn-ea"/>
                          <a:cs typeface="Times New Roman"/>
                        </a:rPr>
                        <a:t>Operators in </a:t>
                      </a:r>
                      <a:r>
                        <a:rPr kumimoji="0" lang="en-GB" sz="1400" b="0" i="0" u="none" strike="noStrike" kern="100" cap="none" spc="0" normalizeH="0" baseline="0" err="1">
                          <a:ln>
                            <a:noFill/>
                          </a:ln>
                          <a:solidFill>
                            <a:srgbClr val="2C2F71"/>
                          </a:solidFill>
                          <a:effectLst/>
                          <a:uLnTx/>
                          <a:uFillTx/>
                          <a:latin typeface="+mn-lt"/>
                          <a:ea typeface="+mn-ea"/>
                          <a:cs typeface="Times New Roman"/>
                        </a:rPr>
                        <a:t>Kirehe</a:t>
                      </a:r>
                      <a:r>
                        <a:rPr kumimoji="0" lang="en-GB" sz="1400" b="0" i="0" u="none" strike="noStrike" kern="100" cap="none" spc="0" normalizeH="0" baseline="0">
                          <a:ln>
                            <a:noFill/>
                          </a:ln>
                          <a:solidFill>
                            <a:srgbClr val="2C2F71"/>
                          </a:solidFill>
                          <a:effectLst/>
                          <a:uLnTx/>
                          <a:uFillTx/>
                          <a:latin typeface="+mn-lt"/>
                          <a:ea typeface="+mn-ea"/>
                          <a:cs typeface="Times New Roman"/>
                        </a:rPr>
                        <a:t>, Rwamagana, </a:t>
                      </a:r>
                      <a:r>
                        <a:rPr kumimoji="0" lang="en-GB" sz="1400" b="0" i="0" u="none" strike="noStrike" kern="100" cap="none" spc="0" normalizeH="0" baseline="0" err="1">
                          <a:ln>
                            <a:noFill/>
                          </a:ln>
                          <a:solidFill>
                            <a:srgbClr val="2C2F71"/>
                          </a:solidFill>
                          <a:effectLst/>
                          <a:uLnTx/>
                          <a:uFillTx/>
                          <a:latin typeface="+mn-lt"/>
                          <a:ea typeface="+mn-ea"/>
                          <a:cs typeface="Times New Roman"/>
                        </a:rPr>
                        <a:t>Nyamagabe</a:t>
                      </a:r>
                      <a:r>
                        <a:rPr kumimoji="0" lang="en-GB" sz="1400" b="0" i="0" u="none" strike="noStrike" kern="100" cap="none" spc="0" normalizeH="0" baseline="0">
                          <a:ln>
                            <a:noFill/>
                          </a:ln>
                          <a:solidFill>
                            <a:srgbClr val="2C2F71"/>
                          </a:solidFill>
                          <a:effectLst/>
                          <a:uLnTx/>
                          <a:uFillTx/>
                          <a:latin typeface="+mn-lt"/>
                          <a:ea typeface="+mn-ea"/>
                          <a:cs typeface="Times New Roman"/>
                        </a:rPr>
                        <a:t>, and </a:t>
                      </a:r>
                      <a:r>
                        <a:rPr kumimoji="0" lang="en-GB" sz="1400" b="0" i="0" u="none" strike="noStrike" kern="100" cap="none" spc="0" normalizeH="0" baseline="0" err="1">
                          <a:ln>
                            <a:noFill/>
                          </a:ln>
                          <a:solidFill>
                            <a:srgbClr val="2C2F71"/>
                          </a:solidFill>
                          <a:effectLst/>
                          <a:uLnTx/>
                          <a:uFillTx/>
                          <a:latin typeface="+mn-lt"/>
                          <a:ea typeface="+mn-ea"/>
                          <a:cs typeface="Times New Roman"/>
                        </a:rPr>
                        <a:t>Nyabihu</a:t>
                      </a:r>
                      <a:r>
                        <a:rPr kumimoji="0" lang="en-GB" sz="1400" b="0" i="0" u="none" strike="noStrike" kern="100" cap="none" spc="0" normalizeH="0" baseline="0">
                          <a:ln>
                            <a:noFill/>
                          </a:ln>
                          <a:solidFill>
                            <a:srgbClr val="2C2F71"/>
                          </a:solidFill>
                          <a:effectLst/>
                          <a:uLnTx/>
                          <a:uFillTx/>
                          <a:latin typeface="+mn-lt"/>
                          <a:ea typeface="+mn-ea"/>
                          <a:cs typeface="Times New Roman"/>
                        </a:rPr>
                        <a:t> maintain non-revenue water below 35%, and tariff revenue covers routine operations.</a:t>
                      </a:r>
                    </a:p>
                    <a:p>
                      <a:pPr marL="0" indent="0" algn="just">
                        <a:buFont typeface="Arial" panose="020B0604020202020204" pitchFamily="34" charset="0"/>
                        <a:buNone/>
                      </a:pPr>
                      <a:endParaRPr kumimoji="0" lang="en-GB" sz="1400" b="0" i="0" u="none" strike="noStrike" kern="100" cap="none" spc="0" normalizeH="0" baseline="0">
                        <a:ln>
                          <a:noFill/>
                        </a:ln>
                        <a:solidFill>
                          <a:srgbClr val="2C2F71"/>
                        </a:solidFill>
                        <a:effectLst/>
                        <a:uLnTx/>
                        <a:uFillTx/>
                        <a:latin typeface="+mn-lt"/>
                        <a:ea typeface="+mn-ea"/>
                        <a:cs typeface="Times New Roman"/>
                      </a:endParaRPr>
                    </a:p>
                    <a:p>
                      <a:pPr marL="171450" indent="-171450" algn="just">
                        <a:buFont typeface="Arial" panose="020B0604020202020204" pitchFamily="34" charset="0"/>
                        <a:buChar char="•"/>
                      </a:pPr>
                      <a:r>
                        <a:rPr kumimoji="0" lang="en-GB" sz="1400" b="0" i="0" u="none" strike="noStrike" kern="100" cap="none" spc="0" normalizeH="0" baseline="0">
                          <a:ln>
                            <a:noFill/>
                          </a:ln>
                          <a:solidFill>
                            <a:srgbClr val="2C2F71"/>
                          </a:solidFill>
                          <a:effectLst/>
                          <a:uLnTx/>
                          <a:uFillTx/>
                          <a:latin typeface="+mn-lt"/>
                          <a:ea typeface="+mn-ea"/>
                          <a:cs typeface="Times New Roman"/>
                        </a:rPr>
                        <a:t>Operators undertook capacity building on various topics, developed business plans, and significantly improved collection efficiency.</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lgn="just">
                        <a:buFont typeface="Arial" panose="020B0604020202020204" pitchFamily="34" charset="0"/>
                        <a:buChar char="•"/>
                      </a:pPr>
                      <a:r>
                        <a:rPr kumimoji="0" lang="en-GB" sz="1400" b="0" i="0" u="none" strike="noStrike" kern="100" cap="none" spc="0" normalizeH="0" baseline="0">
                          <a:ln>
                            <a:noFill/>
                          </a:ln>
                          <a:solidFill>
                            <a:srgbClr val="2C2F71"/>
                          </a:solidFill>
                          <a:effectLst/>
                          <a:uLnTx/>
                          <a:uFillTx/>
                          <a:latin typeface="+mn-lt"/>
                          <a:ea typeface="+mn-ea"/>
                          <a:cs typeface="Times New Roman"/>
                        </a:rPr>
                        <a:t>Revised DWASHB Standard Operating Procedures issued nationally.</a:t>
                      </a:r>
                    </a:p>
                    <a:p>
                      <a:pPr marL="0" indent="0" algn="just">
                        <a:buFont typeface="Arial" panose="020B0604020202020204" pitchFamily="34" charset="0"/>
                        <a:buNone/>
                      </a:pPr>
                      <a:endParaRPr kumimoji="0" lang="en-GB" sz="1400" b="0" i="0" u="none" strike="noStrike" kern="100" cap="none" spc="0" normalizeH="0" baseline="0">
                        <a:ln>
                          <a:noFill/>
                        </a:ln>
                        <a:solidFill>
                          <a:srgbClr val="2C2F71"/>
                        </a:solidFill>
                        <a:effectLst/>
                        <a:uLnTx/>
                        <a:uFillTx/>
                        <a:latin typeface="+mn-lt"/>
                        <a:ea typeface="+mn-ea"/>
                        <a:cs typeface="Times New Roman"/>
                      </a:endParaRPr>
                    </a:p>
                    <a:p>
                      <a:pPr marL="171450" indent="-171450" algn="just">
                        <a:buFont typeface="Arial" panose="020B0604020202020204" pitchFamily="34" charset="0"/>
                        <a:buChar char="•"/>
                      </a:pPr>
                      <a:r>
                        <a:rPr kumimoji="0" lang="en-GB" sz="1400" b="0" i="0" u="none" strike="noStrike" kern="100" cap="none" spc="0" normalizeH="0" baseline="0">
                          <a:ln>
                            <a:noFill/>
                          </a:ln>
                          <a:solidFill>
                            <a:srgbClr val="2C2F71"/>
                          </a:solidFill>
                          <a:effectLst/>
                          <a:uLnTx/>
                          <a:uFillTx/>
                          <a:latin typeface="+mn-lt"/>
                          <a:ea typeface="+mn-ea"/>
                          <a:cs typeface="Times New Roman"/>
                        </a:rPr>
                        <a:t>New National WASH Financing Strategy, WATSAN Sector Strategic Plan (2024–2029), and rollout of the 2023 National Water and Sanitation Policy — all supported by the project</a:t>
                      </a:r>
                    </a:p>
                    <a:p>
                      <a:pPr marL="0" indent="0" algn="just">
                        <a:buFont typeface="Arial" panose="020B0604020202020204" pitchFamily="34" charset="0"/>
                        <a:buNone/>
                      </a:pPr>
                      <a:endParaRPr kumimoji="0" lang="en-GB" sz="1400" b="0" i="0" u="none" strike="noStrike" kern="100" cap="none" spc="0" normalizeH="0" baseline="0">
                        <a:ln>
                          <a:noFill/>
                        </a:ln>
                        <a:solidFill>
                          <a:srgbClr val="2C2F71"/>
                        </a:solidFill>
                        <a:effectLst/>
                        <a:uLnTx/>
                        <a:uFillTx/>
                        <a:latin typeface="+mn-lt"/>
                        <a:ea typeface="+mn-ea"/>
                        <a:cs typeface="Times New Roman"/>
                      </a:endParaRPr>
                    </a:p>
                    <a:p>
                      <a:pPr marL="171450" indent="-171450" algn="just">
                        <a:buFont typeface="Arial" panose="020B0604020202020204" pitchFamily="34" charset="0"/>
                        <a:buChar char="•"/>
                      </a:pPr>
                      <a:r>
                        <a:rPr kumimoji="0" lang="en-GB" sz="1400" b="0" i="0" u="none" strike="noStrike" kern="100" cap="none" spc="0" normalizeH="0" baseline="0">
                          <a:ln>
                            <a:noFill/>
                          </a:ln>
                          <a:solidFill>
                            <a:srgbClr val="2C2F71"/>
                          </a:solidFill>
                          <a:effectLst/>
                          <a:uLnTx/>
                          <a:uFillTx/>
                          <a:latin typeface="+mn-lt"/>
                          <a:ea typeface="+mn-ea"/>
                          <a:cs typeface="Times New Roman"/>
                        </a:rPr>
                        <a:t>National Non-Revenue Water work stream established by WASAC and MININFRA in January 2026.</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15177744"/>
                  </a:ext>
                </a:extLst>
              </a:tr>
            </a:tbl>
          </a:graphicData>
        </a:graphic>
      </p:graphicFrame>
      <p:cxnSp>
        <p:nvCxnSpPr>
          <p:cNvPr id="57" name="Google Shape;184;p7">
            <a:extLst>
              <a:ext uri="{FF2B5EF4-FFF2-40B4-BE49-F238E27FC236}">
                <a16:creationId xmlns:a16="http://schemas.microsoft.com/office/drawing/2014/main" id="{AE066763-300E-BE95-D43A-13F20D920F78}"/>
              </a:ext>
            </a:extLst>
          </p:cNvPr>
          <p:cNvCxnSpPr>
            <a:cxnSpLocks/>
          </p:cNvCxnSpPr>
          <p:nvPr/>
        </p:nvCxnSpPr>
        <p:spPr>
          <a:xfrm flipH="1">
            <a:off x="365760" y="2338706"/>
            <a:ext cx="11597640" cy="0"/>
          </a:xfrm>
          <a:prstGeom prst="straightConnector1">
            <a:avLst/>
          </a:prstGeom>
          <a:noFill/>
          <a:ln w="12700" cap="flat" cmpd="sng">
            <a:solidFill>
              <a:schemeClr val="accent1"/>
            </a:solidFill>
            <a:prstDash val="solid"/>
            <a:round/>
            <a:headEnd type="none" w="sm" len="sm"/>
            <a:tailEnd type="none" w="sm" len="sm"/>
          </a:ln>
        </p:spPr>
      </p:cxnSp>
      <p:sp>
        <p:nvSpPr>
          <p:cNvPr id="58" name="Google Shape;185;p7">
            <a:extLst>
              <a:ext uri="{FF2B5EF4-FFF2-40B4-BE49-F238E27FC236}">
                <a16:creationId xmlns:a16="http://schemas.microsoft.com/office/drawing/2014/main" id="{77FD4657-EA65-7F17-8BE9-78B9625F8438}"/>
              </a:ext>
            </a:extLst>
          </p:cNvPr>
          <p:cNvSpPr/>
          <p:nvPr/>
        </p:nvSpPr>
        <p:spPr>
          <a:xfrm>
            <a:off x="457816" y="2275579"/>
            <a:ext cx="126254" cy="126254"/>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ea typeface="Calibri"/>
              <a:cs typeface="Calibri"/>
              <a:sym typeface="Calibri"/>
            </a:endParaRPr>
          </a:p>
        </p:txBody>
      </p:sp>
      <p:sp>
        <p:nvSpPr>
          <p:cNvPr id="59" name="Google Shape;200;p7">
            <a:extLst>
              <a:ext uri="{FF2B5EF4-FFF2-40B4-BE49-F238E27FC236}">
                <a16:creationId xmlns:a16="http://schemas.microsoft.com/office/drawing/2014/main" id="{0487671E-4AF6-55F1-2449-00ED0E3B52F0}"/>
              </a:ext>
            </a:extLst>
          </p:cNvPr>
          <p:cNvSpPr/>
          <p:nvPr/>
        </p:nvSpPr>
        <p:spPr>
          <a:xfrm>
            <a:off x="3289479" y="2269964"/>
            <a:ext cx="126254" cy="126254"/>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ea typeface="Calibri"/>
              <a:cs typeface="Calibri"/>
              <a:sym typeface="Calibri"/>
            </a:endParaRPr>
          </a:p>
        </p:txBody>
      </p:sp>
      <p:sp>
        <p:nvSpPr>
          <p:cNvPr id="60" name="Google Shape;201;p7">
            <a:extLst>
              <a:ext uri="{FF2B5EF4-FFF2-40B4-BE49-F238E27FC236}">
                <a16:creationId xmlns:a16="http://schemas.microsoft.com/office/drawing/2014/main" id="{B8535093-A103-147E-511B-65B1260013B2}"/>
              </a:ext>
            </a:extLst>
          </p:cNvPr>
          <p:cNvSpPr/>
          <p:nvPr/>
        </p:nvSpPr>
        <p:spPr>
          <a:xfrm>
            <a:off x="9057157" y="2269964"/>
            <a:ext cx="126254" cy="126254"/>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ea typeface="Calibri"/>
              <a:cs typeface="Calibri"/>
              <a:sym typeface="Calibri"/>
            </a:endParaRPr>
          </a:p>
        </p:txBody>
      </p:sp>
      <p:sp>
        <p:nvSpPr>
          <p:cNvPr id="61" name="Google Shape;202;p7">
            <a:extLst>
              <a:ext uri="{FF2B5EF4-FFF2-40B4-BE49-F238E27FC236}">
                <a16:creationId xmlns:a16="http://schemas.microsoft.com/office/drawing/2014/main" id="{7937ED52-4502-E3D4-F1FF-E2746ED345EA}"/>
              </a:ext>
            </a:extLst>
          </p:cNvPr>
          <p:cNvSpPr/>
          <p:nvPr/>
        </p:nvSpPr>
        <p:spPr>
          <a:xfrm>
            <a:off x="11778357" y="2269964"/>
            <a:ext cx="126254" cy="126254"/>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ea typeface="Calibri"/>
              <a:cs typeface="Calibri"/>
              <a:sym typeface="Calibri"/>
            </a:endParaRPr>
          </a:p>
        </p:txBody>
      </p:sp>
      <p:grpSp>
        <p:nvGrpSpPr>
          <p:cNvPr id="63" name="Group 62">
            <a:extLst>
              <a:ext uri="{FF2B5EF4-FFF2-40B4-BE49-F238E27FC236}">
                <a16:creationId xmlns:a16="http://schemas.microsoft.com/office/drawing/2014/main" id="{7B5666B3-B2CD-2B8F-7F1E-964590626172}"/>
              </a:ext>
            </a:extLst>
          </p:cNvPr>
          <p:cNvGrpSpPr/>
          <p:nvPr/>
        </p:nvGrpSpPr>
        <p:grpSpPr>
          <a:xfrm>
            <a:off x="1513192" y="1918332"/>
            <a:ext cx="745596" cy="745596"/>
            <a:chOff x="2708588" y="1389882"/>
            <a:chExt cx="900000" cy="900000"/>
          </a:xfrm>
        </p:grpSpPr>
        <p:grpSp>
          <p:nvGrpSpPr>
            <p:cNvPr id="64" name="Group 63">
              <a:extLst>
                <a:ext uri="{FF2B5EF4-FFF2-40B4-BE49-F238E27FC236}">
                  <a16:creationId xmlns:a16="http://schemas.microsoft.com/office/drawing/2014/main" id="{C181C523-3E13-EEFE-AF5B-33B2AB024F6A}"/>
                </a:ext>
              </a:extLst>
            </p:cNvPr>
            <p:cNvGrpSpPr/>
            <p:nvPr/>
          </p:nvGrpSpPr>
          <p:grpSpPr>
            <a:xfrm>
              <a:off x="2708588" y="1389882"/>
              <a:ext cx="900000" cy="900000"/>
              <a:chOff x="2791950" y="1982906"/>
              <a:chExt cx="900000" cy="900000"/>
            </a:xfrm>
          </p:grpSpPr>
          <p:sp>
            <p:nvSpPr>
              <p:cNvPr id="66" name="Google Shape;192;p7">
                <a:extLst>
                  <a:ext uri="{FF2B5EF4-FFF2-40B4-BE49-F238E27FC236}">
                    <a16:creationId xmlns:a16="http://schemas.microsoft.com/office/drawing/2014/main" id="{16DA9207-E864-4BED-73EB-5A42F6E054F4}"/>
                  </a:ext>
                </a:extLst>
              </p:cNvPr>
              <p:cNvSpPr/>
              <p:nvPr/>
            </p:nvSpPr>
            <p:spPr>
              <a:xfrm>
                <a:off x="2791950" y="1982906"/>
                <a:ext cx="900000" cy="900000"/>
              </a:xfrm>
              <a:prstGeom prst="ellipse">
                <a:avLst/>
              </a:prstGeom>
              <a:solidFill>
                <a:schemeClr val="lt1"/>
              </a:solidFill>
              <a:ln w="12700" cap="flat" cmpd="sng">
                <a:solidFill>
                  <a:srgbClr val="593C3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ea typeface="Calibri"/>
                  <a:cs typeface="Calibri"/>
                  <a:sym typeface="Calibri"/>
                </a:endParaRPr>
              </a:p>
            </p:txBody>
          </p:sp>
          <p:sp>
            <p:nvSpPr>
              <p:cNvPr id="67" name="Google Shape;193;p7">
                <a:extLst>
                  <a:ext uri="{FF2B5EF4-FFF2-40B4-BE49-F238E27FC236}">
                    <a16:creationId xmlns:a16="http://schemas.microsoft.com/office/drawing/2014/main" id="{D3E4EA82-CA6F-4C33-35DE-B14FF39602E7}"/>
                  </a:ext>
                </a:extLst>
              </p:cNvPr>
              <p:cNvSpPr/>
              <p:nvPr/>
            </p:nvSpPr>
            <p:spPr>
              <a:xfrm>
                <a:off x="2881950" y="2072906"/>
                <a:ext cx="720000" cy="720000"/>
              </a:xfrm>
              <a:prstGeom prst="ellipse">
                <a:avLst/>
              </a:prstGeom>
              <a:solidFill>
                <a:schemeClr val="tx1"/>
              </a:solidFill>
              <a:ln w="12700" cap="flat" cmpd="sng">
                <a:solidFill>
                  <a:srgbClr val="593C3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ea typeface="Calibri"/>
                  <a:cs typeface="Calibri"/>
                  <a:sym typeface="Calibri"/>
                </a:endParaRPr>
              </a:p>
            </p:txBody>
          </p:sp>
        </p:grpSp>
        <p:pic>
          <p:nvPicPr>
            <p:cNvPr id="65" name="Google Shape;210;p7" descr="D:\Office-old\Inclusive Markets Deck\icons\government.png">
              <a:extLst>
                <a:ext uri="{FF2B5EF4-FFF2-40B4-BE49-F238E27FC236}">
                  <a16:creationId xmlns:a16="http://schemas.microsoft.com/office/drawing/2014/main" id="{2692470B-6ADE-44A1-15B6-4660131A8727}"/>
                </a:ext>
              </a:extLst>
            </p:cNvPr>
            <p:cNvPicPr preferRelativeResize="0"/>
            <p:nvPr/>
          </p:nvPicPr>
          <p:blipFill rotWithShape="1">
            <a:blip r:embed="rId3">
              <a:alphaModFix/>
            </a:blip>
            <a:srcRect/>
            <a:stretch/>
          </p:blipFill>
          <p:spPr>
            <a:xfrm>
              <a:off x="2923860" y="1549775"/>
              <a:ext cx="468000" cy="468000"/>
            </a:xfrm>
            <a:prstGeom prst="rect">
              <a:avLst/>
            </a:prstGeom>
            <a:noFill/>
            <a:ln>
              <a:noFill/>
            </a:ln>
          </p:spPr>
        </p:pic>
      </p:grpSp>
      <p:sp>
        <p:nvSpPr>
          <p:cNvPr id="70" name="Google Shape;201;p7">
            <a:extLst>
              <a:ext uri="{FF2B5EF4-FFF2-40B4-BE49-F238E27FC236}">
                <a16:creationId xmlns:a16="http://schemas.microsoft.com/office/drawing/2014/main" id="{74948D3E-E882-8F89-3FF6-3188B36C4B13}"/>
              </a:ext>
            </a:extLst>
          </p:cNvPr>
          <p:cNvSpPr/>
          <p:nvPr/>
        </p:nvSpPr>
        <p:spPr>
          <a:xfrm>
            <a:off x="6188693" y="2275579"/>
            <a:ext cx="126254" cy="126254"/>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ea typeface="Calibri"/>
              <a:cs typeface="Calibri"/>
              <a:sym typeface="Calibri"/>
            </a:endParaRPr>
          </a:p>
        </p:txBody>
      </p:sp>
      <p:grpSp>
        <p:nvGrpSpPr>
          <p:cNvPr id="71" name="Group 70">
            <a:extLst>
              <a:ext uri="{FF2B5EF4-FFF2-40B4-BE49-F238E27FC236}">
                <a16:creationId xmlns:a16="http://schemas.microsoft.com/office/drawing/2014/main" id="{03B03AD9-7ACB-F5F8-C8D0-6236C13C2AB6}"/>
              </a:ext>
            </a:extLst>
          </p:cNvPr>
          <p:cNvGrpSpPr/>
          <p:nvPr/>
        </p:nvGrpSpPr>
        <p:grpSpPr>
          <a:xfrm>
            <a:off x="7185943" y="1918332"/>
            <a:ext cx="745596" cy="745596"/>
            <a:chOff x="794650" y="1365758"/>
            <a:chExt cx="900000" cy="900000"/>
          </a:xfrm>
        </p:grpSpPr>
        <p:grpSp>
          <p:nvGrpSpPr>
            <p:cNvPr id="72" name="Group 71">
              <a:extLst>
                <a:ext uri="{FF2B5EF4-FFF2-40B4-BE49-F238E27FC236}">
                  <a16:creationId xmlns:a16="http://schemas.microsoft.com/office/drawing/2014/main" id="{10A30609-5865-45B7-5A43-5457A260DDF0}"/>
                </a:ext>
              </a:extLst>
            </p:cNvPr>
            <p:cNvGrpSpPr/>
            <p:nvPr/>
          </p:nvGrpSpPr>
          <p:grpSpPr>
            <a:xfrm>
              <a:off x="794650" y="1365758"/>
              <a:ext cx="900000" cy="900000"/>
              <a:chOff x="839650" y="1982906"/>
              <a:chExt cx="900000" cy="900000"/>
            </a:xfrm>
          </p:grpSpPr>
          <p:sp>
            <p:nvSpPr>
              <p:cNvPr id="74" name="Google Shape;188;p7">
                <a:extLst>
                  <a:ext uri="{FF2B5EF4-FFF2-40B4-BE49-F238E27FC236}">
                    <a16:creationId xmlns:a16="http://schemas.microsoft.com/office/drawing/2014/main" id="{2E347BBE-8BE7-4A51-AF4B-CF23A132E580}"/>
                  </a:ext>
                </a:extLst>
              </p:cNvPr>
              <p:cNvSpPr/>
              <p:nvPr/>
            </p:nvSpPr>
            <p:spPr>
              <a:xfrm>
                <a:off x="839650" y="1982906"/>
                <a:ext cx="900000" cy="900000"/>
              </a:xfrm>
              <a:prstGeom prst="ellipse">
                <a:avLst/>
              </a:prstGeom>
              <a:solidFill>
                <a:schemeClr val="lt1"/>
              </a:solidFill>
              <a:ln w="12700" cap="flat" cmpd="sng">
                <a:solidFill>
                  <a:srgbClr val="593C3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ea typeface="Calibri"/>
                  <a:cs typeface="Calibri"/>
                  <a:sym typeface="Calibri"/>
                </a:endParaRPr>
              </a:p>
            </p:txBody>
          </p:sp>
          <p:sp>
            <p:nvSpPr>
              <p:cNvPr id="75" name="Google Shape;189;p7">
                <a:extLst>
                  <a:ext uri="{FF2B5EF4-FFF2-40B4-BE49-F238E27FC236}">
                    <a16:creationId xmlns:a16="http://schemas.microsoft.com/office/drawing/2014/main" id="{428B4757-FC8B-9346-85FB-5467BB936323}"/>
                  </a:ext>
                </a:extLst>
              </p:cNvPr>
              <p:cNvSpPr/>
              <p:nvPr/>
            </p:nvSpPr>
            <p:spPr>
              <a:xfrm>
                <a:off x="929650" y="2072906"/>
                <a:ext cx="720000" cy="720000"/>
              </a:xfrm>
              <a:prstGeom prst="ellipse">
                <a:avLst/>
              </a:prstGeom>
              <a:solidFill>
                <a:schemeClr val="tx1"/>
              </a:solidFill>
              <a:ln w="12700" cap="flat" cmpd="sng">
                <a:solidFill>
                  <a:srgbClr val="593C3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ea typeface="Calibri"/>
                  <a:cs typeface="Calibri"/>
                  <a:sym typeface="Calibri"/>
                </a:endParaRPr>
              </a:p>
            </p:txBody>
          </p:sp>
        </p:grpSp>
        <p:pic>
          <p:nvPicPr>
            <p:cNvPr id="73" name="Google Shape;212;p7" descr="D:\Office-old\Inclusive Markets Deck\icons\plant.png">
              <a:extLst>
                <a:ext uri="{FF2B5EF4-FFF2-40B4-BE49-F238E27FC236}">
                  <a16:creationId xmlns:a16="http://schemas.microsoft.com/office/drawing/2014/main" id="{40B2D44E-576E-5E41-0588-30401FDB3A86}"/>
                </a:ext>
              </a:extLst>
            </p:cNvPr>
            <p:cNvPicPr preferRelativeResize="0"/>
            <p:nvPr/>
          </p:nvPicPr>
          <p:blipFill rotWithShape="1">
            <a:blip r:embed="rId4">
              <a:alphaModFix/>
            </a:blip>
            <a:srcRect/>
            <a:stretch/>
          </p:blipFill>
          <p:spPr>
            <a:xfrm>
              <a:off x="1017661" y="1571269"/>
              <a:ext cx="504000" cy="504000"/>
            </a:xfrm>
            <a:prstGeom prst="rect">
              <a:avLst/>
            </a:prstGeom>
            <a:noFill/>
            <a:ln>
              <a:noFill/>
            </a:ln>
          </p:spPr>
        </p:pic>
      </p:grpSp>
      <p:grpSp>
        <p:nvGrpSpPr>
          <p:cNvPr id="76" name="Group 75">
            <a:extLst>
              <a:ext uri="{FF2B5EF4-FFF2-40B4-BE49-F238E27FC236}">
                <a16:creationId xmlns:a16="http://schemas.microsoft.com/office/drawing/2014/main" id="{1614E86A-77F9-6212-C76B-C80E3748747C}"/>
              </a:ext>
            </a:extLst>
          </p:cNvPr>
          <p:cNvGrpSpPr/>
          <p:nvPr/>
        </p:nvGrpSpPr>
        <p:grpSpPr>
          <a:xfrm>
            <a:off x="10231450" y="1935177"/>
            <a:ext cx="745596" cy="745596"/>
            <a:chOff x="6536464" y="1389882"/>
            <a:chExt cx="900000" cy="900000"/>
          </a:xfrm>
        </p:grpSpPr>
        <p:grpSp>
          <p:nvGrpSpPr>
            <p:cNvPr id="77" name="Group 76">
              <a:extLst>
                <a:ext uri="{FF2B5EF4-FFF2-40B4-BE49-F238E27FC236}">
                  <a16:creationId xmlns:a16="http://schemas.microsoft.com/office/drawing/2014/main" id="{8FA23399-C9AF-F612-B30A-DBFBBA9F2B10}"/>
                </a:ext>
              </a:extLst>
            </p:cNvPr>
            <p:cNvGrpSpPr/>
            <p:nvPr/>
          </p:nvGrpSpPr>
          <p:grpSpPr>
            <a:xfrm>
              <a:off x="6536464" y="1389882"/>
              <a:ext cx="900000" cy="900000"/>
              <a:chOff x="6565487" y="1993238"/>
              <a:chExt cx="900000" cy="900000"/>
            </a:xfrm>
          </p:grpSpPr>
          <p:sp>
            <p:nvSpPr>
              <p:cNvPr id="79" name="Google Shape;198;p7">
                <a:extLst>
                  <a:ext uri="{FF2B5EF4-FFF2-40B4-BE49-F238E27FC236}">
                    <a16:creationId xmlns:a16="http://schemas.microsoft.com/office/drawing/2014/main" id="{D4BA4671-92A3-E22C-5EA5-02286FDC511E}"/>
                  </a:ext>
                </a:extLst>
              </p:cNvPr>
              <p:cNvSpPr/>
              <p:nvPr/>
            </p:nvSpPr>
            <p:spPr>
              <a:xfrm>
                <a:off x="6565487" y="1993238"/>
                <a:ext cx="900000" cy="900000"/>
              </a:xfrm>
              <a:prstGeom prst="ellipse">
                <a:avLst/>
              </a:prstGeom>
              <a:solidFill>
                <a:schemeClr val="lt1"/>
              </a:solidFill>
              <a:ln w="12700" cap="flat" cmpd="sng">
                <a:solidFill>
                  <a:srgbClr val="593C3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ea typeface="Calibri"/>
                  <a:cs typeface="Calibri"/>
                  <a:sym typeface="Calibri"/>
                </a:endParaRPr>
              </a:p>
            </p:txBody>
          </p:sp>
          <p:sp>
            <p:nvSpPr>
              <p:cNvPr id="80" name="Google Shape;196;p7">
                <a:extLst>
                  <a:ext uri="{FF2B5EF4-FFF2-40B4-BE49-F238E27FC236}">
                    <a16:creationId xmlns:a16="http://schemas.microsoft.com/office/drawing/2014/main" id="{C6B82EDE-CA50-46BB-85F7-7B6AAC6CDC3C}"/>
                  </a:ext>
                </a:extLst>
              </p:cNvPr>
              <p:cNvSpPr/>
              <p:nvPr/>
            </p:nvSpPr>
            <p:spPr>
              <a:xfrm>
                <a:off x="6655487" y="2083238"/>
                <a:ext cx="720000" cy="720000"/>
              </a:xfrm>
              <a:prstGeom prst="ellipse">
                <a:avLst/>
              </a:prstGeom>
              <a:solidFill>
                <a:schemeClr val="tx1"/>
              </a:solidFill>
              <a:ln w="12700" cap="flat" cmpd="sng">
                <a:solidFill>
                  <a:srgbClr val="593C3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ea typeface="Calibri"/>
                  <a:cs typeface="Calibri"/>
                  <a:sym typeface="Calibri"/>
                </a:endParaRPr>
              </a:p>
            </p:txBody>
          </p:sp>
        </p:grpSp>
        <p:pic>
          <p:nvPicPr>
            <p:cNvPr id="78" name="Google Shape;211;p7" descr="D:\Office-old\Inclusive Markets Deck\icons\graph.png">
              <a:extLst>
                <a:ext uri="{FF2B5EF4-FFF2-40B4-BE49-F238E27FC236}">
                  <a16:creationId xmlns:a16="http://schemas.microsoft.com/office/drawing/2014/main" id="{2F5F618D-CF23-8559-278D-0BB858B21764}"/>
                </a:ext>
              </a:extLst>
            </p:cNvPr>
            <p:cNvPicPr preferRelativeResize="0"/>
            <p:nvPr/>
          </p:nvPicPr>
          <p:blipFill rotWithShape="1">
            <a:blip r:embed="rId5">
              <a:alphaModFix/>
            </a:blip>
            <a:srcRect/>
            <a:stretch/>
          </p:blipFill>
          <p:spPr>
            <a:xfrm>
              <a:off x="6757672" y="1563181"/>
              <a:ext cx="504000" cy="504000"/>
            </a:xfrm>
            <a:prstGeom prst="rect">
              <a:avLst/>
            </a:prstGeom>
            <a:noFill/>
            <a:ln>
              <a:noFill/>
            </a:ln>
          </p:spPr>
        </p:pic>
      </p:grpSp>
      <p:grpSp>
        <p:nvGrpSpPr>
          <p:cNvPr id="86" name="Group 85">
            <a:extLst>
              <a:ext uri="{FF2B5EF4-FFF2-40B4-BE49-F238E27FC236}">
                <a16:creationId xmlns:a16="http://schemas.microsoft.com/office/drawing/2014/main" id="{E0FD5EF2-6DCE-63E0-EA70-22D9A40721A1}"/>
              </a:ext>
            </a:extLst>
          </p:cNvPr>
          <p:cNvGrpSpPr/>
          <p:nvPr/>
        </p:nvGrpSpPr>
        <p:grpSpPr>
          <a:xfrm>
            <a:off x="4370224" y="1935177"/>
            <a:ext cx="745596" cy="745596"/>
            <a:chOff x="4622526" y="1389882"/>
            <a:chExt cx="900000" cy="900000"/>
          </a:xfrm>
        </p:grpSpPr>
        <p:grpSp>
          <p:nvGrpSpPr>
            <p:cNvPr id="87" name="Group 86">
              <a:extLst>
                <a:ext uri="{FF2B5EF4-FFF2-40B4-BE49-F238E27FC236}">
                  <a16:creationId xmlns:a16="http://schemas.microsoft.com/office/drawing/2014/main" id="{4F8A4A1B-8322-5A08-79B6-851D8D874E23}"/>
                </a:ext>
              </a:extLst>
            </p:cNvPr>
            <p:cNvGrpSpPr/>
            <p:nvPr/>
          </p:nvGrpSpPr>
          <p:grpSpPr>
            <a:xfrm>
              <a:off x="4622526" y="1389882"/>
              <a:ext cx="900000" cy="900000"/>
              <a:chOff x="4658320" y="1982906"/>
              <a:chExt cx="900000" cy="900000"/>
            </a:xfrm>
          </p:grpSpPr>
          <p:sp>
            <p:nvSpPr>
              <p:cNvPr id="89" name="Google Shape;195;p7">
                <a:extLst>
                  <a:ext uri="{FF2B5EF4-FFF2-40B4-BE49-F238E27FC236}">
                    <a16:creationId xmlns:a16="http://schemas.microsoft.com/office/drawing/2014/main" id="{C08F62A7-8194-3613-DF8C-D0417BDF8C7D}"/>
                  </a:ext>
                </a:extLst>
              </p:cNvPr>
              <p:cNvSpPr/>
              <p:nvPr/>
            </p:nvSpPr>
            <p:spPr>
              <a:xfrm>
                <a:off x="4658320" y="1982906"/>
                <a:ext cx="900000" cy="900000"/>
              </a:xfrm>
              <a:prstGeom prst="ellipse">
                <a:avLst/>
              </a:prstGeom>
              <a:solidFill>
                <a:schemeClr val="lt1"/>
              </a:solidFill>
              <a:ln w="12700" cap="flat" cmpd="sng">
                <a:solidFill>
                  <a:srgbClr val="593C3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ea typeface="Calibri"/>
                  <a:cs typeface="Calibri"/>
                  <a:sym typeface="Calibri"/>
                </a:endParaRPr>
              </a:p>
            </p:txBody>
          </p:sp>
          <p:sp>
            <p:nvSpPr>
              <p:cNvPr id="90" name="Google Shape;199;p7">
                <a:extLst>
                  <a:ext uri="{FF2B5EF4-FFF2-40B4-BE49-F238E27FC236}">
                    <a16:creationId xmlns:a16="http://schemas.microsoft.com/office/drawing/2014/main" id="{EA4A1E4F-6162-FBF2-1511-48DA59657C76}"/>
                  </a:ext>
                </a:extLst>
              </p:cNvPr>
              <p:cNvSpPr/>
              <p:nvPr/>
            </p:nvSpPr>
            <p:spPr>
              <a:xfrm>
                <a:off x="4748320" y="2072906"/>
                <a:ext cx="720000" cy="720000"/>
              </a:xfrm>
              <a:prstGeom prst="ellipse">
                <a:avLst/>
              </a:prstGeom>
              <a:solidFill>
                <a:schemeClr val="tx1"/>
              </a:solidFill>
              <a:ln w="12700" cap="flat" cmpd="sng">
                <a:solidFill>
                  <a:srgbClr val="593C3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ea typeface="Calibri"/>
                  <a:cs typeface="Calibri"/>
                  <a:sym typeface="Calibri"/>
                </a:endParaRPr>
              </a:p>
            </p:txBody>
          </p:sp>
        </p:grpSp>
        <p:pic>
          <p:nvPicPr>
            <p:cNvPr id="88" name="Picture 87">
              <a:extLst>
                <a:ext uri="{FF2B5EF4-FFF2-40B4-BE49-F238E27FC236}">
                  <a16:creationId xmlns:a16="http://schemas.microsoft.com/office/drawing/2014/main" id="{B580964A-E657-31F1-DB1A-246317CAE1F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820526" y="1612441"/>
              <a:ext cx="504000" cy="504000"/>
            </a:xfrm>
            <a:prstGeom prst="rect">
              <a:avLst/>
            </a:prstGeom>
          </p:spPr>
        </p:pic>
      </p:grpSp>
      <p:sp>
        <p:nvSpPr>
          <p:cNvPr id="98" name="TextBox 97">
            <a:extLst>
              <a:ext uri="{FF2B5EF4-FFF2-40B4-BE49-F238E27FC236}">
                <a16:creationId xmlns:a16="http://schemas.microsoft.com/office/drawing/2014/main" id="{E060B112-AE68-2F27-A5F5-21ECCAA36D1A}"/>
              </a:ext>
            </a:extLst>
          </p:cNvPr>
          <p:cNvSpPr txBox="1"/>
          <p:nvPr/>
        </p:nvSpPr>
        <p:spPr>
          <a:xfrm>
            <a:off x="365760" y="1524000"/>
            <a:ext cx="6737684" cy="338554"/>
          </a:xfrm>
          <a:prstGeom prst="rect">
            <a:avLst/>
          </a:prstGeom>
          <a:noFill/>
        </p:spPr>
        <p:txBody>
          <a:bodyPr wrap="square">
            <a:spAutoFit/>
          </a:bodyPr>
          <a:lstStyle/>
          <a:p>
            <a:r>
              <a:rPr lang="en-GB" sz="1600" b="1">
                <a:effectLst/>
                <a:ea typeface="Aptos" panose="020B0004020202020204" pitchFamily="34" charset="0"/>
                <a:cs typeface="Vrinda" panose="020B0502040204020203" pitchFamily="34" charset="0"/>
              </a:rPr>
              <a:t>Four blocks of durable gains </a:t>
            </a:r>
            <a:endParaRPr lang="en-GB" sz="1600"/>
          </a:p>
        </p:txBody>
      </p:sp>
    </p:spTree>
    <p:extLst>
      <p:ext uri="{BB962C8B-B14F-4D97-AF65-F5344CB8AC3E}">
        <p14:creationId xmlns:p14="http://schemas.microsoft.com/office/powerpoint/2010/main" val="14677039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pine">
            <a:extLst>
              <a:ext uri="{FF2B5EF4-FFF2-40B4-BE49-F238E27FC236}">
                <a16:creationId xmlns:a16="http://schemas.microsoft.com/office/drawing/2014/main" id="{9A5F9689-0667-6EFD-63C9-873FDED18249}"/>
              </a:ext>
            </a:extLst>
          </p:cNvPr>
          <p:cNvSpPr/>
          <p:nvPr/>
        </p:nvSpPr>
        <p:spPr>
          <a:xfrm>
            <a:off x="5158800" y="1363000"/>
            <a:ext cx="40000" cy="4370000"/>
          </a:xfrm>
          <a:prstGeom prst="rect">
            <a:avLst/>
          </a:prstGeom>
          <a:solidFill>
            <a:srgbClr val="D6DCE4"/>
          </a:solidFill>
          <a:ln>
            <a:noFill/>
          </a:ln>
        </p:spPr>
        <p:txBody>
          <a:bodyPr/>
          <a:lstStyle/>
          <a:p>
            <a:endParaRPr/>
          </a:p>
        </p:txBody>
      </p:sp>
      <p:sp>
        <p:nvSpPr>
          <p:cNvPr id="5" name="Rectangle 4">
            <a:extLst>
              <a:ext uri="{FF2B5EF4-FFF2-40B4-BE49-F238E27FC236}">
                <a16:creationId xmlns:a16="http://schemas.microsoft.com/office/drawing/2014/main" id="{214FAC04-F228-9CA5-76E9-CD57044DF482}"/>
              </a:ext>
            </a:extLst>
          </p:cNvPr>
          <p:cNvSpPr/>
          <p:nvPr/>
        </p:nvSpPr>
        <p:spPr>
          <a:xfrm>
            <a:off x="567159" y="0"/>
            <a:ext cx="3896735" cy="6858000"/>
          </a:xfrm>
          <a:prstGeom prst="rect">
            <a:avLst/>
          </a:prstGeom>
          <a:solidFill>
            <a:srgbClr val="2B2F7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5CFE1C43-5F97-9526-B101-0D2E241E622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flipH="1">
            <a:off x="-995567" y="790624"/>
            <a:ext cx="5192733" cy="5345460"/>
          </a:xfrm>
          <a:prstGeom prst="rect">
            <a:avLst/>
          </a:prstGeom>
        </p:spPr>
      </p:pic>
      <p:sp>
        <p:nvSpPr>
          <p:cNvPr id="7" name="TextBox 6">
            <a:extLst>
              <a:ext uri="{FF2B5EF4-FFF2-40B4-BE49-F238E27FC236}">
                <a16:creationId xmlns:a16="http://schemas.microsoft.com/office/drawing/2014/main" id="{74ACFC6E-72B7-7084-0A9E-68B7911E7A28}"/>
              </a:ext>
            </a:extLst>
          </p:cNvPr>
          <p:cNvSpPr txBox="1"/>
          <p:nvPr/>
        </p:nvSpPr>
        <p:spPr>
          <a:xfrm>
            <a:off x="4814994" y="192414"/>
            <a:ext cx="6809847" cy="646331"/>
          </a:xfrm>
          <a:prstGeom prst="rect">
            <a:avLst/>
          </a:prstGeom>
          <a:noFill/>
        </p:spPr>
        <p:txBody>
          <a:bodyPr wrap="square" rtlCol="0">
            <a:spAutoFit/>
          </a:bodyPr>
          <a:lstStyle/>
          <a:p>
            <a:r>
              <a:rPr lang="en-US" sz="3600" b="1">
                <a:solidFill>
                  <a:srgbClr val="2B2F71"/>
                </a:solidFill>
                <a:ea typeface="Lato Light" panose="020F0502020204030203" pitchFamily="34" charset="0"/>
                <a:cs typeface="Lato Light" panose="020F0502020204030203" pitchFamily="34" charset="0"/>
              </a:rPr>
              <a:t>Contents</a:t>
            </a:r>
          </a:p>
        </p:txBody>
      </p:sp>
      <p:sp>
        <p:nvSpPr>
          <p:cNvPr id="9" name="subblock">
            <a:extLst>
              <a:ext uri="{FF2B5EF4-FFF2-40B4-BE49-F238E27FC236}">
                <a16:creationId xmlns:a16="http://schemas.microsoft.com/office/drawing/2014/main" id="{55944FA0-E516-8AD6-0DA6-48377F0A941C}"/>
              </a:ext>
            </a:extLst>
          </p:cNvPr>
          <p:cNvSpPr/>
          <p:nvPr/>
        </p:nvSpPr>
        <p:spPr>
          <a:xfrm>
            <a:off x="5638800" y="3113000"/>
            <a:ext cx="5943067" cy="1290000"/>
          </a:xfrm>
          <a:prstGeom prst="roundRect">
            <a:avLst>
              <a:gd name="adj" fmla="val 6000"/>
            </a:avLst>
          </a:prstGeom>
          <a:solidFill>
            <a:srgbClr val="EAF3EC"/>
          </a:solidFill>
          <a:ln>
            <a:noFill/>
          </a:ln>
        </p:spPr>
        <p:txBody>
          <a:bodyPr/>
          <a:lstStyle/>
          <a:p>
            <a:endParaRPr/>
          </a:p>
        </p:txBody>
      </p:sp>
      <p:sp>
        <p:nvSpPr>
          <p:cNvPr id="11" name="badge1">
            <a:extLst>
              <a:ext uri="{FF2B5EF4-FFF2-40B4-BE49-F238E27FC236}">
                <a16:creationId xmlns:a16="http://schemas.microsoft.com/office/drawing/2014/main" id="{EB6A5955-4876-D16D-3B55-40E5FD7116A0}"/>
              </a:ext>
            </a:extLst>
          </p:cNvPr>
          <p:cNvSpPr/>
          <p:nvPr/>
        </p:nvSpPr>
        <p:spPr>
          <a:xfrm>
            <a:off x="4958800" y="1143000"/>
            <a:ext cx="440000" cy="440000"/>
          </a:xfrm>
          <a:prstGeom prst="ellipse">
            <a:avLst/>
          </a:prstGeom>
          <a:solidFill>
            <a:schemeClr val="tx1"/>
          </a:solidFill>
          <a:ln>
            <a:noFill/>
          </a:ln>
        </p:spPr>
        <p:txBody>
          <a:bodyPr wrap="square" lIns="0" tIns="0" rIns="0" bIns="0" anchor="ctr">
            <a:noAutofit/>
          </a:bodyPr>
          <a:lstStyle/>
          <a:p>
            <a:pPr algn="ctr"/>
            <a:r>
              <a:rPr lang="en-US" sz="1600" b="1">
                <a:solidFill>
                  <a:srgbClr val="FFFFFF"/>
                </a:solidFill>
                <a:latin typeface="Lato" panose="020F0502020204030203" pitchFamily="34" charset="0"/>
                <a:ea typeface="Lato" panose="020F0502020204030203" pitchFamily="34" charset="0"/>
                <a:cs typeface="Lato" panose="020F0502020204030203" pitchFamily="34" charset="0"/>
              </a:rPr>
              <a:t>1</a:t>
            </a:r>
          </a:p>
        </p:txBody>
      </p:sp>
      <p:sp>
        <p:nvSpPr>
          <p:cNvPr id="13" name="txt1">
            <a:extLst>
              <a:ext uri="{FF2B5EF4-FFF2-40B4-BE49-F238E27FC236}">
                <a16:creationId xmlns:a16="http://schemas.microsoft.com/office/drawing/2014/main" id="{36B3873E-9CEA-6C87-F6CD-DE2380D37444}"/>
              </a:ext>
            </a:extLst>
          </p:cNvPr>
          <p:cNvSpPr txBox="1"/>
          <p:nvPr/>
        </p:nvSpPr>
        <p:spPr>
          <a:xfrm>
            <a:off x="5638800" y="1143000"/>
            <a:ext cx="5943600" cy="440000"/>
          </a:xfrm>
          <a:prstGeom prst="rect">
            <a:avLst/>
          </a:prstGeom>
        </p:spPr>
        <p:txBody>
          <a:bodyPr wrap="square" lIns="0" tIns="0" rIns="0" bIns="0" anchor="ctr">
            <a:noAutofit/>
          </a:bodyPr>
          <a:lstStyle/>
          <a:p>
            <a:pPr algn="l"/>
            <a:r>
              <a:rPr lang="en-US" sz="1450" b="1">
                <a:solidFill>
                  <a:srgbClr val="0E2841"/>
                </a:solidFill>
                <a:latin typeface="Lato" panose="020F0502020204030203" pitchFamily="34" charset="0"/>
                <a:ea typeface="Lato" panose="020F0502020204030203" pitchFamily="34" charset="0"/>
                <a:cs typeface="Lato" panose="020F0502020204030203" pitchFamily="34" charset="0"/>
              </a:rPr>
              <a:t>Introduction to the Project</a:t>
            </a:r>
          </a:p>
        </p:txBody>
      </p:sp>
      <p:sp>
        <p:nvSpPr>
          <p:cNvPr id="15" name="badge2">
            <a:extLst>
              <a:ext uri="{FF2B5EF4-FFF2-40B4-BE49-F238E27FC236}">
                <a16:creationId xmlns:a16="http://schemas.microsoft.com/office/drawing/2014/main" id="{543D9477-0196-77A6-E1F2-65DB4038359F}"/>
              </a:ext>
            </a:extLst>
          </p:cNvPr>
          <p:cNvSpPr/>
          <p:nvPr/>
        </p:nvSpPr>
        <p:spPr>
          <a:xfrm>
            <a:off x="4958800" y="1643000"/>
            <a:ext cx="440000" cy="440000"/>
          </a:xfrm>
          <a:prstGeom prst="ellipse">
            <a:avLst/>
          </a:prstGeom>
          <a:solidFill>
            <a:schemeClr val="tx1"/>
          </a:solidFill>
          <a:ln>
            <a:noFill/>
          </a:ln>
        </p:spPr>
        <p:txBody>
          <a:bodyPr wrap="square" lIns="0" tIns="0" rIns="0" bIns="0" anchor="ctr">
            <a:noAutofit/>
          </a:bodyPr>
          <a:lstStyle/>
          <a:p>
            <a:pPr algn="ctr"/>
            <a:r>
              <a:rPr lang="en-US" sz="1600" b="1">
                <a:solidFill>
                  <a:srgbClr val="FFFFFF"/>
                </a:solidFill>
                <a:latin typeface="Lato" panose="020F0502020204030203" pitchFamily="34" charset="0"/>
                <a:ea typeface="Lato" panose="020F0502020204030203" pitchFamily="34" charset="0"/>
                <a:cs typeface="Lato" panose="020F0502020204030203" pitchFamily="34" charset="0"/>
              </a:rPr>
              <a:t>2</a:t>
            </a:r>
          </a:p>
        </p:txBody>
      </p:sp>
      <p:sp>
        <p:nvSpPr>
          <p:cNvPr id="17" name="txt2">
            <a:extLst>
              <a:ext uri="{FF2B5EF4-FFF2-40B4-BE49-F238E27FC236}">
                <a16:creationId xmlns:a16="http://schemas.microsoft.com/office/drawing/2014/main" id="{C8DD208B-5117-0152-B5D5-F353A8AEF22D}"/>
              </a:ext>
            </a:extLst>
          </p:cNvPr>
          <p:cNvSpPr txBox="1"/>
          <p:nvPr/>
        </p:nvSpPr>
        <p:spPr>
          <a:xfrm>
            <a:off x="5638800" y="1643000"/>
            <a:ext cx="5943600" cy="440000"/>
          </a:xfrm>
          <a:prstGeom prst="rect">
            <a:avLst/>
          </a:prstGeom>
        </p:spPr>
        <p:txBody>
          <a:bodyPr wrap="square" lIns="0" tIns="0" rIns="0" bIns="0" anchor="ctr">
            <a:noAutofit/>
          </a:bodyPr>
          <a:lstStyle/>
          <a:p>
            <a:pPr algn="l"/>
            <a:r>
              <a:rPr lang="en-US" sz="1450" b="1">
                <a:solidFill>
                  <a:srgbClr val="0E2841"/>
                </a:solidFill>
                <a:latin typeface="Lato" panose="020F0502020204030203" pitchFamily="34" charset="0"/>
                <a:ea typeface="Lato" panose="020F0502020204030203" pitchFamily="34" charset="0"/>
                <a:cs typeface="Lato" panose="020F0502020204030203" pitchFamily="34" charset="0"/>
              </a:rPr>
              <a:t>Evaluation Objectives</a:t>
            </a:r>
          </a:p>
        </p:txBody>
      </p:sp>
      <p:sp>
        <p:nvSpPr>
          <p:cNvPr id="19" name="badge3">
            <a:extLst>
              <a:ext uri="{FF2B5EF4-FFF2-40B4-BE49-F238E27FC236}">
                <a16:creationId xmlns:a16="http://schemas.microsoft.com/office/drawing/2014/main" id="{FC5A5CE7-1FA6-1694-364A-28007E182D4D}"/>
              </a:ext>
            </a:extLst>
          </p:cNvPr>
          <p:cNvSpPr/>
          <p:nvPr/>
        </p:nvSpPr>
        <p:spPr>
          <a:xfrm>
            <a:off x="4958800" y="2143000"/>
            <a:ext cx="440000" cy="440000"/>
          </a:xfrm>
          <a:prstGeom prst="ellipse">
            <a:avLst/>
          </a:prstGeom>
          <a:solidFill>
            <a:schemeClr val="tx1"/>
          </a:solidFill>
          <a:ln>
            <a:noFill/>
          </a:ln>
        </p:spPr>
        <p:txBody>
          <a:bodyPr wrap="square" lIns="0" tIns="0" rIns="0" bIns="0" anchor="ctr">
            <a:noAutofit/>
          </a:bodyPr>
          <a:lstStyle/>
          <a:p>
            <a:pPr algn="ctr"/>
            <a:r>
              <a:rPr lang="en-US" sz="1600" b="1">
                <a:solidFill>
                  <a:srgbClr val="FFFFFF"/>
                </a:solidFill>
                <a:latin typeface="Lato" panose="020F0502020204030203" pitchFamily="34" charset="0"/>
                <a:ea typeface="Lato" panose="020F0502020204030203" pitchFamily="34" charset="0"/>
                <a:cs typeface="Lato" panose="020F0502020204030203" pitchFamily="34" charset="0"/>
              </a:rPr>
              <a:t>3</a:t>
            </a:r>
          </a:p>
        </p:txBody>
      </p:sp>
      <p:sp>
        <p:nvSpPr>
          <p:cNvPr id="21" name="txt3">
            <a:extLst>
              <a:ext uri="{FF2B5EF4-FFF2-40B4-BE49-F238E27FC236}">
                <a16:creationId xmlns:a16="http://schemas.microsoft.com/office/drawing/2014/main" id="{D2AF987D-AEA8-8B47-F5E4-02D8398446B8}"/>
              </a:ext>
            </a:extLst>
          </p:cNvPr>
          <p:cNvSpPr txBox="1"/>
          <p:nvPr/>
        </p:nvSpPr>
        <p:spPr>
          <a:xfrm>
            <a:off x="5638800" y="2143000"/>
            <a:ext cx="5943600" cy="440000"/>
          </a:xfrm>
          <a:prstGeom prst="rect">
            <a:avLst/>
          </a:prstGeom>
        </p:spPr>
        <p:txBody>
          <a:bodyPr wrap="square" lIns="0" tIns="0" rIns="0" bIns="0" anchor="ctr">
            <a:noAutofit/>
          </a:bodyPr>
          <a:lstStyle/>
          <a:p>
            <a:pPr algn="l"/>
            <a:r>
              <a:rPr lang="en-US" sz="1450" b="1">
                <a:solidFill>
                  <a:srgbClr val="0E2841"/>
                </a:solidFill>
                <a:latin typeface="Lato" panose="020F0502020204030203" pitchFamily="34" charset="0"/>
                <a:ea typeface="Lato" panose="020F0502020204030203" pitchFamily="34" charset="0"/>
                <a:cs typeface="Lato" panose="020F0502020204030203" pitchFamily="34" charset="0"/>
              </a:rPr>
              <a:t>Evaluation Methodology</a:t>
            </a:r>
          </a:p>
        </p:txBody>
      </p:sp>
      <p:sp>
        <p:nvSpPr>
          <p:cNvPr id="23" name="badge4">
            <a:extLst>
              <a:ext uri="{FF2B5EF4-FFF2-40B4-BE49-F238E27FC236}">
                <a16:creationId xmlns:a16="http://schemas.microsoft.com/office/drawing/2014/main" id="{CF38A582-4CDE-E3F6-D757-C67257D6AE83}"/>
              </a:ext>
            </a:extLst>
          </p:cNvPr>
          <p:cNvSpPr/>
          <p:nvPr/>
        </p:nvSpPr>
        <p:spPr>
          <a:xfrm>
            <a:off x="4958800" y="2643000"/>
            <a:ext cx="440000" cy="440000"/>
          </a:xfrm>
          <a:prstGeom prst="ellipse">
            <a:avLst/>
          </a:prstGeom>
          <a:solidFill>
            <a:schemeClr val="accent3"/>
          </a:solidFill>
          <a:ln>
            <a:noFill/>
          </a:ln>
        </p:spPr>
        <p:txBody>
          <a:bodyPr wrap="square" lIns="0" tIns="0" rIns="0" bIns="0" anchor="ctr">
            <a:noAutofit/>
          </a:bodyPr>
          <a:lstStyle/>
          <a:p>
            <a:pPr algn="ctr"/>
            <a:r>
              <a:rPr lang="en-US" sz="1600" b="1">
                <a:solidFill>
                  <a:srgbClr val="FFFFFF"/>
                </a:solidFill>
                <a:latin typeface="Lato" panose="020F0502020204030203" pitchFamily="34" charset="0"/>
                <a:ea typeface="Lato" panose="020F0502020204030203" pitchFamily="34" charset="0"/>
                <a:cs typeface="Lato" panose="020F0502020204030203" pitchFamily="34" charset="0"/>
              </a:rPr>
              <a:t>4</a:t>
            </a:r>
          </a:p>
        </p:txBody>
      </p:sp>
      <p:sp>
        <p:nvSpPr>
          <p:cNvPr id="25" name="txt4">
            <a:extLst>
              <a:ext uri="{FF2B5EF4-FFF2-40B4-BE49-F238E27FC236}">
                <a16:creationId xmlns:a16="http://schemas.microsoft.com/office/drawing/2014/main" id="{CB3728CC-5D83-72A0-B9B5-7B208F005871}"/>
              </a:ext>
            </a:extLst>
          </p:cNvPr>
          <p:cNvSpPr txBox="1"/>
          <p:nvPr/>
        </p:nvSpPr>
        <p:spPr>
          <a:xfrm>
            <a:off x="5638800" y="2643000"/>
            <a:ext cx="5943600" cy="440000"/>
          </a:xfrm>
          <a:prstGeom prst="rect">
            <a:avLst/>
          </a:prstGeom>
        </p:spPr>
        <p:txBody>
          <a:bodyPr wrap="square" lIns="0" tIns="0" rIns="0" bIns="0" anchor="ctr">
            <a:noAutofit/>
          </a:bodyPr>
          <a:lstStyle/>
          <a:p>
            <a:pPr algn="l"/>
            <a:r>
              <a:rPr lang="en-US" sz="1450" b="1">
                <a:solidFill>
                  <a:srgbClr val="0E2841"/>
                </a:solidFill>
                <a:latin typeface="Lato" panose="020F0502020204030203" pitchFamily="34" charset="0"/>
                <a:ea typeface="Lato" panose="020F0502020204030203" pitchFamily="34" charset="0"/>
                <a:cs typeface="Lato" panose="020F0502020204030203" pitchFamily="34" charset="0"/>
              </a:rPr>
              <a:t>Key Findings</a:t>
            </a:r>
          </a:p>
        </p:txBody>
      </p:sp>
      <p:sp>
        <p:nvSpPr>
          <p:cNvPr id="27" name="badge5">
            <a:extLst>
              <a:ext uri="{FF2B5EF4-FFF2-40B4-BE49-F238E27FC236}">
                <a16:creationId xmlns:a16="http://schemas.microsoft.com/office/drawing/2014/main" id="{6B28A913-A132-EF5F-141C-9BD429F39551}"/>
              </a:ext>
            </a:extLst>
          </p:cNvPr>
          <p:cNvSpPr/>
          <p:nvPr/>
        </p:nvSpPr>
        <p:spPr>
          <a:xfrm>
            <a:off x="4958800" y="4513000"/>
            <a:ext cx="440000" cy="440000"/>
          </a:xfrm>
          <a:prstGeom prst="ellipse">
            <a:avLst/>
          </a:prstGeom>
          <a:solidFill>
            <a:schemeClr val="accent1">
              <a:lumMod val="75000"/>
            </a:schemeClr>
          </a:solidFill>
          <a:ln>
            <a:noFill/>
          </a:ln>
        </p:spPr>
        <p:txBody>
          <a:bodyPr wrap="square" lIns="0" tIns="0" rIns="0" bIns="0" anchor="ctr">
            <a:noAutofit/>
          </a:bodyPr>
          <a:lstStyle/>
          <a:p>
            <a:pPr algn="ctr"/>
            <a:r>
              <a:rPr lang="en-US" sz="1600" b="1">
                <a:solidFill>
                  <a:srgbClr val="FFFFFF"/>
                </a:solidFill>
                <a:latin typeface="Lato" panose="020F0502020204030203" pitchFamily="34" charset="0"/>
                <a:ea typeface="Lato" panose="020F0502020204030203" pitchFamily="34" charset="0"/>
                <a:cs typeface="Lato" panose="020F0502020204030203" pitchFamily="34" charset="0"/>
              </a:rPr>
              <a:t>5</a:t>
            </a:r>
          </a:p>
        </p:txBody>
      </p:sp>
      <p:sp>
        <p:nvSpPr>
          <p:cNvPr id="29" name="txt5">
            <a:extLst>
              <a:ext uri="{FF2B5EF4-FFF2-40B4-BE49-F238E27FC236}">
                <a16:creationId xmlns:a16="http://schemas.microsoft.com/office/drawing/2014/main" id="{11B69436-FC6E-C0C4-6D2E-5A3BCFB0EE36}"/>
              </a:ext>
            </a:extLst>
          </p:cNvPr>
          <p:cNvSpPr txBox="1"/>
          <p:nvPr/>
        </p:nvSpPr>
        <p:spPr>
          <a:xfrm>
            <a:off x="5638800" y="4513000"/>
            <a:ext cx="5943600" cy="440000"/>
          </a:xfrm>
          <a:prstGeom prst="rect">
            <a:avLst/>
          </a:prstGeom>
        </p:spPr>
        <p:txBody>
          <a:bodyPr wrap="square" lIns="0" tIns="0" rIns="0" bIns="0" anchor="ctr">
            <a:noAutofit/>
          </a:bodyPr>
          <a:lstStyle/>
          <a:p>
            <a:pPr algn="l"/>
            <a:r>
              <a:rPr lang="en-US" sz="1450" b="1">
                <a:solidFill>
                  <a:srgbClr val="0E2841"/>
                </a:solidFill>
                <a:latin typeface="Lato" panose="020F0502020204030203" pitchFamily="34" charset="0"/>
                <a:ea typeface="Lato" panose="020F0502020204030203" pitchFamily="34" charset="0"/>
                <a:cs typeface="Lato" panose="020F0502020204030203" pitchFamily="34" charset="0"/>
              </a:rPr>
              <a:t>Sustainability: What Will Last</a:t>
            </a:r>
          </a:p>
        </p:txBody>
      </p:sp>
      <p:sp>
        <p:nvSpPr>
          <p:cNvPr id="31" name="badge6">
            <a:extLst>
              <a:ext uri="{FF2B5EF4-FFF2-40B4-BE49-F238E27FC236}">
                <a16:creationId xmlns:a16="http://schemas.microsoft.com/office/drawing/2014/main" id="{7BA6DDC1-68A5-DC15-C30E-3E9D926E04E5}"/>
              </a:ext>
            </a:extLst>
          </p:cNvPr>
          <p:cNvSpPr/>
          <p:nvPr/>
        </p:nvSpPr>
        <p:spPr>
          <a:xfrm>
            <a:off x="4958800" y="5013000"/>
            <a:ext cx="440000" cy="440000"/>
          </a:xfrm>
          <a:prstGeom prst="ellipse">
            <a:avLst/>
          </a:prstGeom>
          <a:solidFill>
            <a:schemeClr val="accent1">
              <a:lumMod val="75000"/>
            </a:schemeClr>
          </a:solidFill>
          <a:ln>
            <a:noFill/>
          </a:ln>
        </p:spPr>
        <p:txBody>
          <a:bodyPr wrap="square" lIns="0" tIns="0" rIns="0" bIns="0" anchor="ctr">
            <a:noAutofit/>
          </a:bodyPr>
          <a:lstStyle/>
          <a:p>
            <a:pPr algn="ctr"/>
            <a:r>
              <a:rPr lang="en-US" sz="1600" b="1">
                <a:solidFill>
                  <a:srgbClr val="FFFFFF"/>
                </a:solidFill>
                <a:latin typeface="Lato" panose="020F0502020204030203" pitchFamily="34" charset="0"/>
                <a:ea typeface="Lato" panose="020F0502020204030203" pitchFamily="34" charset="0"/>
                <a:cs typeface="Lato" panose="020F0502020204030203" pitchFamily="34" charset="0"/>
              </a:rPr>
              <a:t>6</a:t>
            </a:r>
          </a:p>
        </p:txBody>
      </p:sp>
      <p:sp>
        <p:nvSpPr>
          <p:cNvPr id="33" name="txt6">
            <a:extLst>
              <a:ext uri="{FF2B5EF4-FFF2-40B4-BE49-F238E27FC236}">
                <a16:creationId xmlns:a16="http://schemas.microsoft.com/office/drawing/2014/main" id="{83C38361-E5C6-4194-A69B-F917B284CF34}"/>
              </a:ext>
            </a:extLst>
          </p:cNvPr>
          <p:cNvSpPr txBox="1"/>
          <p:nvPr/>
        </p:nvSpPr>
        <p:spPr>
          <a:xfrm>
            <a:off x="5638800" y="5013000"/>
            <a:ext cx="5943600" cy="440000"/>
          </a:xfrm>
          <a:prstGeom prst="rect">
            <a:avLst/>
          </a:prstGeom>
        </p:spPr>
        <p:txBody>
          <a:bodyPr wrap="square" lIns="0" tIns="0" rIns="0" bIns="0" anchor="ctr">
            <a:noAutofit/>
          </a:bodyPr>
          <a:lstStyle/>
          <a:p>
            <a:pPr algn="l"/>
            <a:r>
              <a:rPr lang="en-US" sz="1450" b="1">
                <a:solidFill>
                  <a:srgbClr val="0E2841"/>
                </a:solidFill>
                <a:latin typeface="Lato" panose="020F0502020204030203" pitchFamily="34" charset="0"/>
                <a:ea typeface="Lato" panose="020F0502020204030203" pitchFamily="34" charset="0"/>
                <a:cs typeface="Lato" panose="020F0502020204030203" pitchFamily="34" charset="0"/>
              </a:rPr>
              <a:t>Risks: What Remains Exposed</a:t>
            </a:r>
          </a:p>
        </p:txBody>
      </p:sp>
      <p:sp>
        <p:nvSpPr>
          <p:cNvPr id="35" name="badge7">
            <a:extLst>
              <a:ext uri="{FF2B5EF4-FFF2-40B4-BE49-F238E27FC236}">
                <a16:creationId xmlns:a16="http://schemas.microsoft.com/office/drawing/2014/main" id="{697FE4EE-5107-6CF2-BB33-0AD1564C97A9}"/>
              </a:ext>
            </a:extLst>
          </p:cNvPr>
          <p:cNvSpPr/>
          <p:nvPr/>
        </p:nvSpPr>
        <p:spPr>
          <a:xfrm>
            <a:off x="4958800" y="5513000"/>
            <a:ext cx="440000" cy="440000"/>
          </a:xfrm>
          <a:prstGeom prst="ellipse">
            <a:avLst/>
          </a:prstGeom>
          <a:solidFill>
            <a:srgbClr val="0070C0"/>
          </a:solidFill>
          <a:ln>
            <a:noFill/>
          </a:ln>
        </p:spPr>
        <p:txBody>
          <a:bodyPr wrap="square" lIns="0" tIns="0" rIns="0" bIns="0" anchor="ctr">
            <a:noAutofit/>
          </a:bodyPr>
          <a:lstStyle/>
          <a:p>
            <a:pPr algn="ctr"/>
            <a:r>
              <a:rPr lang="en-US" sz="1600" b="1">
                <a:solidFill>
                  <a:srgbClr val="FFFFFF"/>
                </a:solidFill>
                <a:latin typeface="Lato" panose="020F0502020204030203" pitchFamily="34" charset="0"/>
                <a:ea typeface="Lato" panose="020F0502020204030203" pitchFamily="34" charset="0"/>
                <a:cs typeface="Lato" panose="020F0502020204030203" pitchFamily="34" charset="0"/>
              </a:rPr>
              <a:t>7</a:t>
            </a:r>
          </a:p>
        </p:txBody>
      </p:sp>
      <p:sp>
        <p:nvSpPr>
          <p:cNvPr id="37" name="txt7">
            <a:extLst>
              <a:ext uri="{FF2B5EF4-FFF2-40B4-BE49-F238E27FC236}">
                <a16:creationId xmlns:a16="http://schemas.microsoft.com/office/drawing/2014/main" id="{6DE5CD34-3C98-4269-21EF-C4E1B5EA7EA1}"/>
              </a:ext>
            </a:extLst>
          </p:cNvPr>
          <p:cNvSpPr txBox="1"/>
          <p:nvPr/>
        </p:nvSpPr>
        <p:spPr>
          <a:xfrm>
            <a:off x="5638800" y="5513000"/>
            <a:ext cx="5943600" cy="440000"/>
          </a:xfrm>
          <a:prstGeom prst="rect">
            <a:avLst/>
          </a:prstGeom>
        </p:spPr>
        <p:txBody>
          <a:bodyPr wrap="square" lIns="0" tIns="0" rIns="0" bIns="0" anchor="ctr">
            <a:noAutofit/>
          </a:bodyPr>
          <a:lstStyle/>
          <a:p>
            <a:pPr algn="l"/>
            <a:r>
              <a:rPr lang="en-US" sz="1450" b="1">
                <a:solidFill>
                  <a:srgbClr val="0E2841"/>
                </a:solidFill>
                <a:latin typeface="Lato" panose="020F0502020204030203" pitchFamily="34" charset="0"/>
                <a:ea typeface="Lato" panose="020F0502020204030203" pitchFamily="34" charset="0"/>
                <a:cs typeface="Lato" panose="020F0502020204030203" pitchFamily="34" charset="0"/>
              </a:rPr>
              <a:t>Recommendations for Government and Sector Partners</a:t>
            </a:r>
          </a:p>
        </p:txBody>
      </p:sp>
      <p:sp>
        <p:nvSpPr>
          <p:cNvPr id="39" name="chipSO1">
            <a:extLst>
              <a:ext uri="{FF2B5EF4-FFF2-40B4-BE49-F238E27FC236}">
                <a16:creationId xmlns:a16="http://schemas.microsoft.com/office/drawing/2014/main" id="{C9E86018-F202-2FB1-4B13-3ED6FF8917A4}"/>
              </a:ext>
            </a:extLst>
          </p:cNvPr>
          <p:cNvSpPr/>
          <p:nvPr/>
        </p:nvSpPr>
        <p:spPr>
          <a:xfrm>
            <a:off x="5838800" y="3183000"/>
            <a:ext cx="560000" cy="270000"/>
          </a:xfrm>
          <a:prstGeom prst="roundRect">
            <a:avLst>
              <a:gd name="adj" fmla="val 30000"/>
            </a:avLst>
          </a:prstGeom>
          <a:solidFill>
            <a:srgbClr val="196B24"/>
          </a:solidFill>
          <a:ln>
            <a:noFill/>
          </a:ln>
        </p:spPr>
        <p:txBody>
          <a:bodyPr wrap="square" lIns="0" tIns="0" rIns="0" bIns="0" anchor="ctr">
            <a:noAutofit/>
          </a:bodyPr>
          <a:lstStyle/>
          <a:p>
            <a:pPr algn="ctr"/>
            <a:r>
              <a:rPr lang="en-US" sz="1000" b="1">
                <a:solidFill>
                  <a:srgbClr val="FFFFFF"/>
                </a:solidFill>
                <a:latin typeface="Lato" panose="020F0502020204030203" pitchFamily="34" charset="0"/>
                <a:ea typeface="Lato" panose="020F0502020204030203" pitchFamily="34" charset="0"/>
                <a:cs typeface="Lato" panose="020F0502020204030203" pitchFamily="34" charset="0"/>
              </a:rPr>
              <a:t>SO1</a:t>
            </a:r>
          </a:p>
        </p:txBody>
      </p:sp>
      <p:sp>
        <p:nvSpPr>
          <p:cNvPr id="41" name="subtxtSO1">
            <a:extLst>
              <a:ext uri="{FF2B5EF4-FFF2-40B4-BE49-F238E27FC236}">
                <a16:creationId xmlns:a16="http://schemas.microsoft.com/office/drawing/2014/main" id="{6932F524-591A-68B6-FA03-9D3D0E13E1C4}"/>
              </a:ext>
            </a:extLst>
          </p:cNvPr>
          <p:cNvSpPr txBox="1"/>
          <p:nvPr/>
        </p:nvSpPr>
        <p:spPr>
          <a:xfrm>
            <a:off x="6518800" y="3183000"/>
            <a:ext cx="5063067" cy="270000"/>
          </a:xfrm>
          <a:prstGeom prst="rect">
            <a:avLst/>
          </a:prstGeom>
        </p:spPr>
        <p:txBody>
          <a:bodyPr wrap="square" lIns="0" tIns="0" rIns="0" bIns="0" anchor="ctr">
            <a:noAutofit/>
          </a:bodyPr>
          <a:lstStyle/>
          <a:p>
            <a:pPr algn="l"/>
            <a:r>
              <a:rPr lang="en-US" sz="1200">
                <a:solidFill>
                  <a:srgbClr val="0E2841"/>
                </a:solidFill>
                <a:latin typeface="Lato" panose="020F0502020204030203" pitchFamily="34" charset="0"/>
                <a:ea typeface="Lato" panose="020F0502020204030203" pitchFamily="34" charset="0"/>
                <a:cs typeface="Lato" panose="020F0502020204030203" pitchFamily="34" charset="0"/>
              </a:rPr>
              <a:t>Improving Decentralized WASH Governance</a:t>
            </a:r>
          </a:p>
        </p:txBody>
      </p:sp>
      <p:sp>
        <p:nvSpPr>
          <p:cNvPr id="43" name="chipSO2">
            <a:extLst>
              <a:ext uri="{FF2B5EF4-FFF2-40B4-BE49-F238E27FC236}">
                <a16:creationId xmlns:a16="http://schemas.microsoft.com/office/drawing/2014/main" id="{1A392890-A927-1368-B0C2-2A4CCBF8B6F9}"/>
              </a:ext>
            </a:extLst>
          </p:cNvPr>
          <p:cNvSpPr/>
          <p:nvPr/>
        </p:nvSpPr>
        <p:spPr>
          <a:xfrm>
            <a:off x="5838800" y="3483000"/>
            <a:ext cx="560000" cy="270000"/>
          </a:xfrm>
          <a:prstGeom prst="roundRect">
            <a:avLst>
              <a:gd name="adj" fmla="val 30000"/>
            </a:avLst>
          </a:prstGeom>
          <a:solidFill>
            <a:srgbClr val="196B24"/>
          </a:solidFill>
          <a:ln>
            <a:noFill/>
          </a:ln>
        </p:spPr>
        <p:txBody>
          <a:bodyPr wrap="square" lIns="0" tIns="0" rIns="0" bIns="0" anchor="ctr">
            <a:noAutofit/>
          </a:bodyPr>
          <a:lstStyle/>
          <a:p>
            <a:pPr algn="ctr"/>
            <a:r>
              <a:rPr lang="en-US" sz="1000" b="1">
                <a:solidFill>
                  <a:srgbClr val="FFFFFF"/>
                </a:solidFill>
                <a:latin typeface="Lato" panose="020F0502020204030203" pitchFamily="34" charset="0"/>
                <a:ea typeface="Lato" panose="020F0502020204030203" pitchFamily="34" charset="0"/>
                <a:cs typeface="Lato" panose="020F0502020204030203" pitchFamily="34" charset="0"/>
              </a:rPr>
              <a:t>SO2</a:t>
            </a:r>
          </a:p>
        </p:txBody>
      </p:sp>
      <p:sp>
        <p:nvSpPr>
          <p:cNvPr id="45" name="subtxtSO2">
            <a:extLst>
              <a:ext uri="{FF2B5EF4-FFF2-40B4-BE49-F238E27FC236}">
                <a16:creationId xmlns:a16="http://schemas.microsoft.com/office/drawing/2014/main" id="{39A75C85-6939-E02C-DF44-67FE14F80CCC}"/>
              </a:ext>
            </a:extLst>
          </p:cNvPr>
          <p:cNvSpPr txBox="1"/>
          <p:nvPr/>
        </p:nvSpPr>
        <p:spPr>
          <a:xfrm>
            <a:off x="6518800" y="3483000"/>
            <a:ext cx="5063067" cy="270000"/>
          </a:xfrm>
          <a:prstGeom prst="rect">
            <a:avLst/>
          </a:prstGeom>
        </p:spPr>
        <p:txBody>
          <a:bodyPr wrap="square" lIns="0" tIns="0" rIns="0" bIns="0" anchor="ctr">
            <a:noAutofit/>
          </a:bodyPr>
          <a:lstStyle/>
          <a:p>
            <a:pPr algn="l"/>
            <a:r>
              <a:rPr lang="en-US" sz="1200">
                <a:solidFill>
                  <a:srgbClr val="0E2841"/>
                </a:solidFill>
                <a:latin typeface="Lato" panose="020F0502020204030203" pitchFamily="34" charset="0"/>
                <a:ea typeface="Lato" panose="020F0502020204030203" pitchFamily="34" charset="0"/>
                <a:cs typeface="Lato" panose="020F0502020204030203" pitchFamily="34" charset="0"/>
              </a:rPr>
              <a:t>Improving Rural Drinking Water Services</a:t>
            </a:r>
          </a:p>
        </p:txBody>
      </p:sp>
      <p:sp>
        <p:nvSpPr>
          <p:cNvPr id="47" name="chipSO3">
            <a:extLst>
              <a:ext uri="{FF2B5EF4-FFF2-40B4-BE49-F238E27FC236}">
                <a16:creationId xmlns:a16="http://schemas.microsoft.com/office/drawing/2014/main" id="{63386C09-843F-3FBA-D947-3C49B1696CE0}"/>
              </a:ext>
            </a:extLst>
          </p:cNvPr>
          <p:cNvSpPr/>
          <p:nvPr/>
        </p:nvSpPr>
        <p:spPr>
          <a:xfrm>
            <a:off x="5838800" y="3783000"/>
            <a:ext cx="560000" cy="270000"/>
          </a:xfrm>
          <a:prstGeom prst="roundRect">
            <a:avLst>
              <a:gd name="adj" fmla="val 30000"/>
            </a:avLst>
          </a:prstGeom>
          <a:solidFill>
            <a:srgbClr val="196B24"/>
          </a:solidFill>
          <a:ln>
            <a:noFill/>
          </a:ln>
        </p:spPr>
        <p:txBody>
          <a:bodyPr wrap="square" lIns="0" tIns="0" rIns="0" bIns="0" anchor="ctr">
            <a:noAutofit/>
          </a:bodyPr>
          <a:lstStyle/>
          <a:p>
            <a:pPr algn="ctr"/>
            <a:r>
              <a:rPr lang="en-US" sz="1000" b="1">
                <a:solidFill>
                  <a:srgbClr val="FFFFFF"/>
                </a:solidFill>
                <a:latin typeface="Lato" panose="020F0502020204030203" pitchFamily="34" charset="0"/>
                <a:ea typeface="Lato" panose="020F0502020204030203" pitchFamily="34" charset="0"/>
                <a:cs typeface="Lato" panose="020F0502020204030203" pitchFamily="34" charset="0"/>
              </a:rPr>
              <a:t>SO3</a:t>
            </a:r>
          </a:p>
        </p:txBody>
      </p:sp>
      <p:sp>
        <p:nvSpPr>
          <p:cNvPr id="49" name="subtxtSO3">
            <a:extLst>
              <a:ext uri="{FF2B5EF4-FFF2-40B4-BE49-F238E27FC236}">
                <a16:creationId xmlns:a16="http://schemas.microsoft.com/office/drawing/2014/main" id="{A7D3D390-D575-CEE6-2FED-6BD5574439FF}"/>
              </a:ext>
            </a:extLst>
          </p:cNvPr>
          <p:cNvSpPr txBox="1"/>
          <p:nvPr/>
        </p:nvSpPr>
        <p:spPr>
          <a:xfrm>
            <a:off x="6518800" y="3783000"/>
            <a:ext cx="5063067" cy="270000"/>
          </a:xfrm>
          <a:prstGeom prst="rect">
            <a:avLst/>
          </a:prstGeom>
        </p:spPr>
        <p:txBody>
          <a:bodyPr wrap="square" lIns="0" tIns="0" rIns="0" bIns="0" anchor="ctr">
            <a:noAutofit/>
          </a:bodyPr>
          <a:lstStyle/>
          <a:p>
            <a:pPr algn="l"/>
            <a:r>
              <a:rPr lang="en-GB" sz="1200">
                <a:solidFill>
                  <a:srgbClr val="0E2841"/>
                </a:solidFill>
                <a:latin typeface="Lato" panose="020F0502020204030203" pitchFamily="34" charset="0"/>
                <a:ea typeface="Lato" panose="020F0502020204030203" pitchFamily="34" charset="0"/>
                <a:cs typeface="Lato" panose="020F0502020204030203" pitchFamily="34" charset="0"/>
              </a:rPr>
              <a:t>Improving </a:t>
            </a:r>
            <a:r>
              <a:rPr lang="en-US" sz="1200">
                <a:solidFill>
                  <a:srgbClr val="0E2841"/>
                </a:solidFill>
                <a:latin typeface="Lato" panose="020F0502020204030203" pitchFamily="34" charset="0"/>
                <a:ea typeface="Lato" panose="020F0502020204030203" pitchFamily="34" charset="0"/>
                <a:cs typeface="Lato" panose="020F0502020204030203" pitchFamily="34" charset="0"/>
              </a:rPr>
              <a:t>Rural Sanitation &amp;Handwashing Services &amp; Products</a:t>
            </a:r>
          </a:p>
        </p:txBody>
      </p:sp>
      <p:sp>
        <p:nvSpPr>
          <p:cNvPr id="51" name="chipSO4">
            <a:extLst>
              <a:ext uri="{FF2B5EF4-FFF2-40B4-BE49-F238E27FC236}">
                <a16:creationId xmlns:a16="http://schemas.microsoft.com/office/drawing/2014/main" id="{E2406707-3303-7C66-500C-35A7B0C1817F}"/>
              </a:ext>
            </a:extLst>
          </p:cNvPr>
          <p:cNvSpPr/>
          <p:nvPr/>
        </p:nvSpPr>
        <p:spPr>
          <a:xfrm>
            <a:off x="5838800" y="4083000"/>
            <a:ext cx="560000" cy="270000"/>
          </a:xfrm>
          <a:prstGeom prst="roundRect">
            <a:avLst>
              <a:gd name="adj" fmla="val 30000"/>
            </a:avLst>
          </a:prstGeom>
          <a:solidFill>
            <a:srgbClr val="196B24"/>
          </a:solidFill>
          <a:ln>
            <a:noFill/>
          </a:ln>
        </p:spPr>
        <p:txBody>
          <a:bodyPr wrap="square" lIns="0" tIns="0" rIns="0" bIns="0" anchor="ctr">
            <a:noAutofit/>
          </a:bodyPr>
          <a:lstStyle/>
          <a:p>
            <a:pPr algn="ctr"/>
            <a:r>
              <a:rPr lang="en-US" sz="1000" b="1">
                <a:solidFill>
                  <a:srgbClr val="FFFFFF"/>
                </a:solidFill>
                <a:latin typeface="Lato" panose="020F0502020204030203" pitchFamily="34" charset="0"/>
                <a:ea typeface="Lato" panose="020F0502020204030203" pitchFamily="34" charset="0"/>
                <a:cs typeface="Lato" panose="020F0502020204030203" pitchFamily="34" charset="0"/>
              </a:rPr>
              <a:t>SO4</a:t>
            </a:r>
          </a:p>
        </p:txBody>
      </p:sp>
      <p:sp>
        <p:nvSpPr>
          <p:cNvPr id="53" name="subtxtSO4">
            <a:extLst>
              <a:ext uri="{FF2B5EF4-FFF2-40B4-BE49-F238E27FC236}">
                <a16:creationId xmlns:a16="http://schemas.microsoft.com/office/drawing/2014/main" id="{54A97A12-52C7-C5F0-1BB9-133C495094DB}"/>
              </a:ext>
            </a:extLst>
          </p:cNvPr>
          <p:cNvSpPr txBox="1"/>
          <p:nvPr/>
        </p:nvSpPr>
        <p:spPr>
          <a:xfrm>
            <a:off x="6518800" y="4083000"/>
            <a:ext cx="5063067" cy="270000"/>
          </a:xfrm>
          <a:prstGeom prst="rect">
            <a:avLst/>
          </a:prstGeom>
        </p:spPr>
        <p:txBody>
          <a:bodyPr wrap="square" lIns="0" tIns="0" rIns="0" bIns="0" anchor="ctr">
            <a:noAutofit/>
          </a:bodyPr>
          <a:lstStyle/>
          <a:p>
            <a:pPr algn="l"/>
            <a:r>
              <a:rPr lang="en-US" sz="1200">
                <a:solidFill>
                  <a:srgbClr val="0E2841"/>
                </a:solidFill>
                <a:latin typeface="Lato" panose="020F0502020204030203" pitchFamily="34" charset="0"/>
                <a:ea typeface="Lato" panose="020F0502020204030203" pitchFamily="34" charset="0"/>
                <a:cs typeface="Lato" panose="020F0502020204030203" pitchFamily="34" charset="0"/>
              </a:rPr>
              <a:t>MVD WASH Response</a:t>
            </a:r>
          </a:p>
        </p:txBody>
      </p:sp>
    </p:spTree>
    <p:extLst>
      <p:ext uri="{BB962C8B-B14F-4D97-AF65-F5344CB8AC3E}">
        <p14:creationId xmlns:p14="http://schemas.microsoft.com/office/powerpoint/2010/main" val="18515043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8B86F2-C284-3A2A-105C-E61AE783DC8E}"/>
            </a:ext>
          </a:extLst>
        </p:cNvPr>
        <p:cNvGrpSpPr/>
        <p:nvPr/>
      </p:nvGrpSpPr>
      <p:grpSpPr>
        <a:xfrm>
          <a:off x="0" y="0"/>
          <a:ext cx="0" cy="0"/>
          <a:chOff x="0" y="0"/>
          <a:chExt cx="0" cy="0"/>
        </a:xfrm>
      </p:grpSpPr>
      <p:sp>
        <p:nvSpPr>
          <p:cNvPr id="53" name="Rectangle 53">
            <a:extLst>
              <a:ext uri="{FF2B5EF4-FFF2-40B4-BE49-F238E27FC236}">
                <a16:creationId xmlns:a16="http://schemas.microsoft.com/office/drawing/2014/main" id="{FB87DB35-35AB-7B66-B085-FFB36E67908D}"/>
              </a:ext>
            </a:extLst>
          </p:cNvPr>
          <p:cNvSpPr>
            <a:spLocks noChangeArrowheads="1"/>
          </p:cNvSpPr>
          <p:nvPr/>
        </p:nvSpPr>
        <p:spPr bwMode="auto">
          <a:xfrm>
            <a:off x="0" y="0"/>
            <a:ext cx="12192000" cy="553998"/>
          </a:xfrm>
          <a:prstGeom prst="rect">
            <a:avLst/>
          </a:prstGeom>
          <a:solidFill>
            <a:srgbClr val="2B2F71"/>
          </a:solidFill>
          <a:ln w="9525">
            <a:noFill/>
            <a:miter lim="800000"/>
            <a:headEnd/>
            <a:tailEnd/>
          </a:ln>
        </p:spPr>
        <p:txBody>
          <a:bodyPr vert="horz" wrap="square" lIns="0" tIns="0" rIns="0" bIns="0" numCol="1" anchor="t" anchorCtr="0" compatLnSpc="1">
            <a:prstTxWarp prst="textNoShape">
              <a:avLst/>
            </a:prstTxWarp>
            <a:spAutoFit/>
          </a:bodyPr>
          <a:lstStyle/>
          <a:p>
            <a:pPr lvl="0" algn="ctr" fontAlgn="base">
              <a:spcBef>
                <a:spcPct val="0"/>
              </a:spcBef>
              <a:spcAft>
                <a:spcPct val="0"/>
              </a:spcAft>
            </a:pPr>
            <a:r>
              <a:rPr kumimoji="0" lang="en-US" sz="3600" b="1" i="0" u="none" strike="noStrike" cap="none" normalizeH="0" baseline="0">
                <a:ln>
                  <a:noFill/>
                </a:ln>
                <a:solidFill>
                  <a:schemeClr val="bg1"/>
                </a:solidFill>
                <a:effectLst/>
                <a:ea typeface="Open Sans" panose="020B0606030504020204" pitchFamily="34" charset="0"/>
                <a:cs typeface="Open Sans" panose="020B0606030504020204" pitchFamily="34" charset="0"/>
              </a:rPr>
              <a:t>Risks: </a:t>
            </a:r>
            <a:r>
              <a:rPr kumimoji="0" lang="en-US" sz="2000" b="1" i="0" u="none" strike="noStrike" cap="none" normalizeH="0" baseline="0">
                <a:ln>
                  <a:noFill/>
                </a:ln>
                <a:solidFill>
                  <a:schemeClr val="bg1"/>
                </a:solidFill>
                <a:effectLst/>
                <a:ea typeface="Open Sans" panose="020B0606030504020204" pitchFamily="34" charset="0"/>
                <a:cs typeface="Open Sans" panose="020B0606030504020204" pitchFamily="34" charset="0"/>
              </a:rPr>
              <a:t>What Remains Exposed </a:t>
            </a:r>
            <a:endParaRPr lang="en-US" sz="2000" b="1">
              <a:solidFill>
                <a:schemeClr val="bg1"/>
              </a:solidFill>
              <a:ea typeface="Open Sans" panose="020B0606030504020204" pitchFamily="34" charset="0"/>
              <a:cs typeface="Open Sans" panose="020B0606030504020204" pitchFamily="34" charset="0"/>
            </a:endParaRPr>
          </a:p>
        </p:txBody>
      </p:sp>
      <p:sp>
        <p:nvSpPr>
          <p:cNvPr id="3" name="Gold Underline">
            <a:extLst>
              <a:ext uri="{FF2B5EF4-FFF2-40B4-BE49-F238E27FC236}">
                <a16:creationId xmlns:a16="http://schemas.microsoft.com/office/drawing/2014/main" id="{1AEF8F22-04E1-3F9D-F3FB-559951D2188A}"/>
              </a:ext>
            </a:extLst>
          </p:cNvPr>
          <p:cNvSpPr/>
          <p:nvPr/>
        </p:nvSpPr>
        <p:spPr>
          <a:xfrm>
            <a:off x="0" y="553998"/>
            <a:ext cx="12192000" cy="36576"/>
          </a:xfrm>
          <a:prstGeom prst="rect">
            <a:avLst/>
          </a:prstGeom>
          <a:solidFill>
            <a:srgbClr val="D99E29"/>
          </a:solidFill>
          <a:ln>
            <a:noFill/>
          </a:ln>
          <a:extLst>
            <a:ext uri="{C183D7F6-B498-43B3-948B-1728B52AA6E4}">
              <adec:decorative xmlns:adec="http://schemas.microsoft.com/office/drawing/2017/decorative" xmlns="" val="1"/>
            </a:ext>
          </a:extLst>
        </p:spPr>
        <p:txBody>
          <a:bodyPr rtlCol="0"/>
          <a:lstStyle/>
          <a:p>
            <a:endParaRPr lang="en-US"/>
          </a:p>
        </p:txBody>
      </p:sp>
      <p:grpSp>
        <p:nvGrpSpPr>
          <p:cNvPr id="40" name="Group 39">
            <a:extLst>
              <a:ext uri="{FF2B5EF4-FFF2-40B4-BE49-F238E27FC236}">
                <a16:creationId xmlns:a16="http://schemas.microsoft.com/office/drawing/2014/main" id="{DAF5AB5C-F69F-4F1E-257B-74F6774EB3E3}"/>
              </a:ext>
            </a:extLst>
          </p:cNvPr>
          <p:cNvGrpSpPr/>
          <p:nvPr/>
        </p:nvGrpSpPr>
        <p:grpSpPr>
          <a:xfrm>
            <a:off x="6703812" y="2033805"/>
            <a:ext cx="5145878" cy="4115000"/>
            <a:chOff x="6846278" y="2163678"/>
            <a:chExt cx="4507522" cy="4115000"/>
          </a:xfrm>
        </p:grpSpPr>
        <p:sp>
          <p:nvSpPr>
            <p:cNvPr id="18" name="LeftHeader">
              <a:extLst>
                <a:ext uri="{FF2B5EF4-FFF2-40B4-BE49-F238E27FC236}">
                  <a16:creationId xmlns:a16="http://schemas.microsoft.com/office/drawing/2014/main" id="{58D3152B-3321-3B01-4E03-E057F18FD2AC}"/>
                </a:ext>
              </a:extLst>
            </p:cNvPr>
            <p:cNvSpPr txBox="1"/>
            <p:nvPr/>
          </p:nvSpPr>
          <p:spPr>
            <a:xfrm>
              <a:off x="6846278" y="2163678"/>
              <a:ext cx="4507521" cy="280000"/>
            </a:xfrm>
            <a:prstGeom prst="rect">
              <a:avLst/>
            </a:prstGeom>
            <a:noFill/>
          </p:spPr>
          <p:txBody>
            <a:bodyPr wrap="square" lIns="0" tIns="0" rIns="0" bIns="0" anchor="t"/>
            <a:lstStyle/>
            <a:p>
              <a:pPr algn="just"/>
              <a:r>
                <a:rPr lang="en-US" sz="1400" b="1">
                  <a:solidFill>
                    <a:srgbClr val="2B2F71"/>
                  </a:solidFill>
                </a:rPr>
                <a:t>Improvements HHs see as most at risk after project ends*</a:t>
              </a:r>
            </a:p>
          </p:txBody>
        </p:sp>
        <p:sp>
          <p:nvSpPr>
            <p:cNvPr id="22" name="LeftSubnote">
              <a:extLst>
                <a:ext uri="{FF2B5EF4-FFF2-40B4-BE49-F238E27FC236}">
                  <a16:creationId xmlns:a16="http://schemas.microsoft.com/office/drawing/2014/main" id="{B8CC1FA5-F80E-1C09-F24F-3BE8CA329043}"/>
                </a:ext>
              </a:extLst>
            </p:cNvPr>
            <p:cNvSpPr txBox="1"/>
            <p:nvPr/>
          </p:nvSpPr>
          <p:spPr>
            <a:xfrm>
              <a:off x="6846279" y="2453678"/>
              <a:ext cx="4507520" cy="220000"/>
            </a:xfrm>
            <a:prstGeom prst="rect">
              <a:avLst/>
            </a:prstGeom>
            <a:noFill/>
          </p:spPr>
          <p:txBody>
            <a:bodyPr wrap="square" lIns="0" tIns="0" rIns="0" bIns="0" anchor="t"/>
            <a:lstStyle/>
            <a:p>
              <a:pPr algn="l"/>
              <a:r>
                <a:rPr lang="en-US" sz="1200" i="1">
                  <a:solidFill>
                    <a:schemeClr val="bg2"/>
                  </a:solidFill>
                </a:rPr>
                <a:t>% selecting (multi-select)</a:t>
              </a:r>
            </a:p>
          </p:txBody>
        </p:sp>
        <p:sp>
          <p:nvSpPr>
            <p:cNvPr id="26" name="Label0">
              <a:extLst>
                <a:ext uri="{FF2B5EF4-FFF2-40B4-BE49-F238E27FC236}">
                  <a16:creationId xmlns:a16="http://schemas.microsoft.com/office/drawing/2014/main" id="{F0DBAFA8-4FAB-2E37-835D-6DF646F36D72}"/>
                </a:ext>
              </a:extLst>
            </p:cNvPr>
            <p:cNvSpPr txBox="1"/>
            <p:nvPr/>
          </p:nvSpPr>
          <p:spPr>
            <a:xfrm>
              <a:off x="6846279" y="2783678"/>
              <a:ext cx="4507520" cy="190000"/>
            </a:xfrm>
            <a:prstGeom prst="rect">
              <a:avLst/>
            </a:prstGeom>
            <a:noFill/>
          </p:spPr>
          <p:txBody>
            <a:bodyPr wrap="square" lIns="0" tIns="0" rIns="0" bIns="0" anchor="t"/>
            <a:lstStyle/>
            <a:p>
              <a:pPr algn="l"/>
              <a:r>
                <a:rPr lang="en-US" sz="1200" b="1">
                  <a:solidFill>
                    <a:srgbClr val="2B2F71"/>
                  </a:solidFill>
                </a:rPr>
                <a:t>Water service / reliability / infrastructure</a:t>
              </a:r>
            </a:p>
          </p:txBody>
        </p:sp>
        <p:sp>
          <p:nvSpPr>
            <p:cNvPr id="30" name="Track0">
              <a:extLst>
                <a:ext uri="{FF2B5EF4-FFF2-40B4-BE49-F238E27FC236}">
                  <a16:creationId xmlns:a16="http://schemas.microsoft.com/office/drawing/2014/main" id="{8E5B090D-C985-F09D-267B-5344577B29BE}"/>
                </a:ext>
              </a:extLst>
            </p:cNvPr>
            <p:cNvSpPr/>
            <p:nvPr/>
          </p:nvSpPr>
          <p:spPr>
            <a:xfrm>
              <a:off x="6846279" y="2983678"/>
              <a:ext cx="4400000" cy="160000"/>
            </a:xfrm>
            <a:prstGeom prst="roundRect">
              <a:avLst/>
            </a:prstGeom>
            <a:solidFill>
              <a:srgbClr val="EEEEEE"/>
            </a:solidFill>
            <a:ln>
              <a:noFill/>
            </a:ln>
          </p:spPr>
          <p:txBody>
            <a:bodyPr rtlCol="0" anchor="ctr"/>
            <a:lstStyle/>
            <a:p>
              <a:pPr algn="ctr"/>
              <a:endParaRPr lang="en-US" sz="2400"/>
            </a:p>
          </p:txBody>
        </p:sp>
        <p:sp>
          <p:nvSpPr>
            <p:cNvPr id="34" name="Bar0">
              <a:extLst>
                <a:ext uri="{FF2B5EF4-FFF2-40B4-BE49-F238E27FC236}">
                  <a16:creationId xmlns:a16="http://schemas.microsoft.com/office/drawing/2014/main" id="{B0F69C17-27FE-1AA6-7D11-A71F1F05C612}"/>
                </a:ext>
              </a:extLst>
            </p:cNvPr>
            <p:cNvSpPr/>
            <p:nvPr/>
          </p:nvSpPr>
          <p:spPr>
            <a:xfrm>
              <a:off x="6846279" y="2983678"/>
              <a:ext cx="2552000" cy="160000"/>
            </a:xfrm>
            <a:prstGeom prst="roundRect">
              <a:avLst/>
            </a:prstGeom>
            <a:solidFill>
              <a:srgbClr val="D9534F"/>
            </a:solidFill>
            <a:ln>
              <a:noFill/>
            </a:ln>
          </p:spPr>
          <p:txBody>
            <a:bodyPr rtlCol="0" anchor="ctr"/>
            <a:lstStyle/>
            <a:p>
              <a:pPr algn="ctr"/>
              <a:endParaRPr lang="en-US" sz="2400"/>
            </a:p>
          </p:txBody>
        </p:sp>
        <p:sp>
          <p:nvSpPr>
            <p:cNvPr id="38" name="Value0">
              <a:extLst>
                <a:ext uri="{FF2B5EF4-FFF2-40B4-BE49-F238E27FC236}">
                  <a16:creationId xmlns:a16="http://schemas.microsoft.com/office/drawing/2014/main" id="{A9CC2833-7AA0-6C00-8012-1BE8507DB7E5}"/>
                </a:ext>
              </a:extLst>
            </p:cNvPr>
            <p:cNvSpPr txBox="1"/>
            <p:nvPr/>
          </p:nvSpPr>
          <p:spPr>
            <a:xfrm>
              <a:off x="9438279" y="2968678"/>
              <a:ext cx="520000" cy="190000"/>
            </a:xfrm>
            <a:prstGeom prst="rect">
              <a:avLst/>
            </a:prstGeom>
            <a:noFill/>
          </p:spPr>
          <p:txBody>
            <a:bodyPr wrap="square" lIns="0" tIns="0" rIns="0" bIns="0" anchor="ctr"/>
            <a:lstStyle/>
            <a:p>
              <a:pPr algn="l"/>
              <a:r>
                <a:rPr lang="en-US" sz="1200" b="1">
                  <a:solidFill>
                    <a:srgbClr val="2B2F71"/>
                  </a:solidFill>
                </a:rPr>
                <a:t>58%</a:t>
              </a:r>
            </a:p>
          </p:txBody>
        </p:sp>
        <p:sp>
          <p:nvSpPr>
            <p:cNvPr id="42" name="Label1">
              <a:extLst>
                <a:ext uri="{FF2B5EF4-FFF2-40B4-BE49-F238E27FC236}">
                  <a16:creationId xmlns:a16="http://schemas.microsoft.com/office/drawing/2014/main" id="{86606B51-7066-F2F3-CF92-719CE1AE873C}"/>
                </a:ext>
              </a:extLst>
            </p:cNvPr>
            <p:cNvSpPr txBox="1"/>
            <p:nvPr/>
          </p:nvSpPr>
          <p:spPr>
            <a:xfrm>
              <a:off x="6846279" y="3303678"/>
              <a:ext cx="4507520" cy="190000"/>
            </a:xfrm>
            <a:prstGeom prst="rect">
              <a:avLst/>
            </a:prstGeom>
            <a:noFill/>
          </p:spPr>
          <p:txBody>
            <a:bodyPr wrap="square" lIns="0" tIns="0" rIns="0" bIns="0" anchor="t"/>
            <a:lstStyle/>
            <a:p>
              <a:pPr algn="l"/>
              <a:r>
                <a:rPr lang="en-US" sz="1200" b="1">
                  <a:solidFill>
                    <a:srgbClr val="2B2F71"/>
                  </a:solidFill>
                </a:rPr>
                <a:t>Private operators managing water systems</a:t>
              </a:r>
            </a:p>
          </p:txBody>
        </p:sp>
        <p:sp>
          <p:nvSpPr>
            <p:cNvPr id="46" name="Track1">
              <a:extLst>
                <a:ext uri="{FF2B5EF4-FFF2-40B4-BE49-F238E27FC236}">
                  <a16:creationId xmlns:a16="http://schemas.microsoft.com/office/drawing/2014/main" id="{1D4A2145-F82B-1BA0-289B-98E4122CB2B6}"/>
                </a:ext>
              </a:extLst>
            </p:cNvPr>
            <p:cNvSpPr/>
            <p:nvPr/>
          </p:nvSpPr>
          <p:spPr>
            <a:xfrm>
              <a:off x="6846279" y="3503678"/>
              <a:ext cx="4400000" cy="160000"/>
            </a:xfrm>
            <a:prstGeom prst="roundRect">
              <a:avLst/>
            </a:prstGeom>
            <a:solidFill>
              <a:srgbClr val="EEEEEE"/>
            </a:solidFill>
            <a:ln>
              <a:noFill/>
            </a:ln>
          </p:spPr>
          <p:txBody>
            <a:bodyPr rtlCol="0" anchor="ctr"/>
            <a:lstStyle/>
            <a:p>
              <a:pPr algn="ctr"/>
              <a:endParaRPr lang="en-US" sz="2400"/>
            </a:p>
          </p:txBody>
        </p:sp>
        <p:sp>
          <p:nvSpPr>
            <p:cNvPr id="50" name="Bar1">
              <a:extLst>
                <a:ext uri="{FF2B5EF4-FFF2-40B4-BE49-F238E27FC236}">
                  <a16:creationId xmlns:a16="http://schemas.microsoft.com/office/drawing/2014/main" id="{6B9CCED7-2E64-2355-E241-3A8CC0164DE7}"/>
                </a:ext>
              </a:extLst>
            </p:cNvPr>
            <p:cNvSpPr/>
            <p:nvPr/>
          </p:nvSpPr>
          <p:spPr>
            <a:xfrm>
              <a:off x="6846279" y="3503678"/>
              <a:ext cx="2508000" cy="160000"/>
            </a:xfrm>
            <a:prstGeom prst="roundRect">
              <a:avLst/>
            </a:prstGeom>
            <a:solidFill>
              <a:srgbClr val="D9534F"/>
            </a:solidFill>
            <a:ln>
              <a:noFill/>
            </a:ln>
          </p:spPr>
          <p:txBody>
            <a:bodyPr rtlCol="0" anchor="ctr"/>
            <a:lstStyle/>
            <a:p>
              <a:pPr algn="ctr"/>
              <a:endParaRPr lang="en-US" sz="2400"/>
            </a:p>
          </p:txBody>
        </p:sp>
        <p:sp>
          <p:nvSpPr>
            <p:cNvPr id="55" name="Value1">
              <a:extLst>
                <a:ext uri="{FF2B5EF4-FFF2-40B4-BE49-F238E27FC236}">
                  <a16:creationId xmlns:a16="http://schemas.microsoft.com/office/drawing/2014/main" id="{91CD8D42-CFFF-A059-093D-0F4EB359903B}"/>
                </a:ext>
              </a:extLst>
            </p:cNvPr>
            <p:cNvSpPr txBox="1"/>
            <p:nvPr/>
          </p:nvSpPr>
          <p:spPr>
            <a:xfrm>
              <a:off x="9394279" y="3488678"/>
              <a:ext cx="520000" cy="190000"/>
            </a:xfrm>
            <a:prstGeom prst="rect">
              <a:avLst/>
            </a:prstGeom>
            <a:noFill/>
          </p:spPr>
          <p:txBody>
            <a:bodyPr wrap="square" lIns="0" tIns="0" rIns="0" bIns="0" anchor="ctr"/>
            <a:lstStyle/>
            <a:p>
              <a:pPr algn="l"/>
              <a:r>
                <a:rPr lang="en-US" sz="1200" b="1">
                  <a:solidFill>
                    <a:srgbClr val="2B2F71"/>
                  </a:solidFill>
                </a:rPr>
                <a:t>57%</a:t>
              </a:r>
            </a:p>
          </p:txBody>
        </p:sp>
        <p:sp>
          <p:nvSpPr>
            <p:cNvPr id="59" name="Label2">
              <a:extLst>
                <a:ext uri="{FF2B5EF4-FFF2-40B4-BE49-F238E27FC236}">
                  <a16:creationId xmlns:a16="http://schemas.microsoft.com/office/drawing/2014/main" id="{CEFD0440-243F-C4F1-EA63-CD92620756C9}"/>
                </a:ext>
              </a:extLst>
            </p:cNvPr>
            <p:cNvSpPr txBox="1"/>
            <p:nvPr/>
          </p:nvSpPr>
          <p:spPr>
            <a:xfrm>
              <a:off x="6846279" y="3823678"/>
              <a:ext cx="4507520" cy="190000"/>
            </a:xfrm>
            <a:prstGeom prst="rect">
              <a:avLst/>
            </a:prstGeom>
            <a:noFill/>
          </p:spPr>
          <p:txBody>
            <a:bodyPr wrap="square" lIns="0" tIns="0" rIns="0" bIns="0" anchor="t"/>
            <a:lstStyle/>
            <a:p>
              <a:pPr algn="l"/>
              <a:r>
                <a:rPr lang="en-US" sz="1200" b="1">
                  <a:solidFill>
                    <a:srgbClr val="2B2F71"/>
                  </a:solidFill>
                </a:rPr>
                <a:t>Toilets &amp; sanitation maintenance</a:t>
              </a:r>
            </a:p>
          </p:txBody>
        </p:sp>
        <p:sp>
          <p:nvSpPr>
            <p:cNvPr id="64" name="Track2">
              <a:extLst>
                <a:ext uri="{FF2B5EF4-FFF2-40B4-BE49-F238E27FC236}">
                  <a16:creationId xmlns:a16="http://schemas.microsoft.com/office/drawing/2014/main" id="{29727EA6-DCE5-6AB2-9A06-6EDD53B4CE53}"/>
                </a:ext>
              </a:extLst>
            </p:cNvPr>
            <p:cNvSpPr/>
            <p:nvPr/>
          </p:nvSpPr>
          <p:spPr>
            <a:xfrm>
              <a:off x="6846279" y="4023678"/>
              <a:ext cx="4400000" cy="160000"/>
            </a:xfrm>
            <a:prstGeom prst="roundRect">
              <a:avLst/>
            </a:prstGeom>
            <a:solidFill>
              <a:srgbClr val="EEEEEE"/>
            </a:solidFill>
            <a:ln>
              <a:noFill/>
            </a:ln>
          </p:spPr>
          <p:txBody>
            <a:bodyPr rtlCol="0" anchor="ctr"/>
            <a:lstStyle/>
            <a:p>
              <a:pPr algn="ctr"/>
              <a:endParaRPr lang="en-US" sz="2400"/>
            </a:p>
          </p:txBody>
        </p:sp>
        <p:sp>
          <p:nvSpPr>
            <p:cNvPr id="66" name="Bar2">
              <a:extLst>
                <a:ext uri="{FF2B5EF4-FFF2-40B4-BE49-F238E27FC236}">
                  <a16:creationId xmlns:a16="http://schemas.microsoft.com/office/drawing/2014/main" id="{A47C81A3-0D61-32D8-7B1C-D8A19BD652B8}"/>
                </a:ext>
              </a:extLst>
            </p:cNvPr>
            <p:cNvSpPr/>
            <p:nvPr/>
          </p:nvSpPr>
          <p:spPr>
            <a:xfrm>
              <a:off x="6846279" y="4023678"/>
              <a:ext cx="2068000" cy="160000"/>
            </a:xfrm>
            <a:prstGeom prst="roundRect">
              <a:avLst/>
            </a:prstGeom>
            <a:solidFill>
              <a:srgbClr val="E08A1E"/>
            </a:solidFill>
            <a:ln>
              <a:noFill/>
            </a:ln>
          </p:spPr>
          <p:txBody>
            <a:bodyPr rtlCol="0" anchor="ctr"/>
            <a:lstStyle/>
            <a:p>
              <a:pPr algn="ctr"/>
              <a:endParaRPr lang="en-US" sz="2400"/>
            </a:p>
          </p:txBody>
        </p:sp>
        <p:sp>
          <p:nvSpPr>
            <p:cNvPr id="68" name="Value2">
              <a:extLst>
                <a:ext uri="{FF2B5EF4-FFF2-40B4-BE49-F238E27FC236}">
                  <a16:creationId xmlns:a16="http://schemas.microsoft.com/office/drawing/2014/main" id="{2D5FF24A-61A5-4257-F4BB-619D711107A6}"/>
                </a:ext>
              </a:extLst>
            </p:cNvPr>
            <p:cNvSpPr txBox="1"/>
            <p:nvPr/>
          </p:nvSpPr>
          <p:spPr>
            <a:xfrm>
              <a:off x="8954279" y="4008678"/>
              <a:ext cx="520000" cy="190000"/>
            </a:xfrm>
            <a:prstGeom prst="rect">
              <a:avLst/>
            </a:prstGeom>
            <a:noFill/>
          </p:spPr>
          <p:txBody>
            <a:bodyPr wrap="square" lIns="0" tIns="0" rIns="0" bIns="0" anchor="ctr"/>
            <a:lstStyle/>
            <a:p>
              <a:pPr algn="l"/>
              <a:r>
                <a:rPr lang="en-US" sz="1200" b="1">
                  <a:solidFill>
                    <a:srgbClr val="2B2F71"/>
                  </a:solidFill>
                </a:rPr>
                <a:t>47%</a:t>
              </a:r>
            </a:p>
          </p:txBody>
        </p:sp>
        <p:sp>
          <p:nvSpPr>
            <p:cNvPr id="70" name="Label3">
              <a:extLst>
                <a:ext uri="{FF2B5EF4-FFF2-40B4-BE49-F238E27FC236}">
                  <a16:creationId xmlns:a16="http://schemas.microsoft.com/office/drawing/2014/main" id="{00C8B6AE-4AB3-1575-602A-DA93445DF456}"/>
                </a:ext>
              </a:extLst>
            </p:cNvPr>
            <p:cNvSpPr txBox="1"/>
            <p:nvPr/>
          </p:nvSpPr>
          <p:spPr>
            <a:xfrm>
              <a:off x="6846279" y="4343678"/>
              <a:ext cx="4507520" cy="190000"/>
            </a:xfrm>
            <a:prstGeom prst="rect">
              <a:avLst/>
            </a:prstGeom>
            <a:noFill/>
          </p:spPr>
          <p:txBody>
            <a:bodyPr wrap="square" lIns="0" tIns="0" rIns="0" bIns="0" anchor="t"/>
            <a:lstStyle/>
            <a:p>
              <a:pPr algn="l"/>
              <a:r>
                <a:rPr lang="en-US" sz="1200" b="1">
                  <a:solidFill>
                    <a:srgbClr val="2B2F71"/>
                  </a:solidFill>
                </a:rPr>
                <a:t>Sanitation shops &amp; sales agents</a:t>
              </a:r>
            </a:p>
          </p:txBody>
        </p:sp>
        <p:sp>
          <p:nvSpPr>
            <p:cNvPr id="72" name="Track3">
              <a:extLst>
                <a:ext uri="{FF2B5EF4-FFF2-40B4-BE49-F238E27FC236}">
                  <a16:creationId xmlns:a16="http://schemas.microsoft.com/office/drawing/2014/main" id="{9E368B8A-2DC1-3FFC-568B-5BDE54DC179F}"/>
                </a:ext>
              </a:extLst>
            </p:cNvPr>
            <p:cNvSpPr/>
            <p:nvPr/>
          </p:nvSpPr>
          <p:spPr>
            <a:xfrm>
              <a:off x="6846279" y="4543678"/>
              <a:ext cx="4400000" cy="160000"/>
            </a:xfrm>
            <a:prstGeom prst="roundRect">
              <a:avLst/>
            </a:prstGeom>
            <a:solidFill>
              <a:srgbClr val="EEEEEE"/>
            </a:solidFill>
            <a:ln>
              <a:noFill/>
            </a:ln>
          </p:spPr>
          <p:txBody>
            <a:bodyPr rtlCol="0" anchor="ctr"/>
            <a:lstStyle/>
            <a:p>
              <a:pPr algn="ctr"/>
              <a:endParaRPr lang="en-US" sz="2400"/>
            </a:p>
          </p:txBody>
        </p:sp>
        <p:sp>
          <p:nvSpPr>
            <p:cNvPr id="74" name="Bar3">
              <a:extLst>
                <a:ext uri="{FF2B5EF4-FFF2-40B4-BE49-F238E27FC236}">
                  <a16:creationId xmlns:a16="http://schemas.microsoft.com/office/drawing/2014/main" id="{C4E3FEB9-0DD2-85EE-461F-263C511D6907}"/>
                </a:ext>
              </a:extLst>
            </p:cNvPr>
            <p:cNvSpPr/>
            <p:nvPr/>
          </p:nvSpPr>
          <p:spPr>
            <a:xfrm>
              <a:off x="6846279" y="4543678"/>
              <a:ext cx="1584000" cy="160000"/>
            </a:xfrm>
            <a:prstGeom prst="roundRect">
              <a:avLst/>
            </a:prstGeom>
            <a:solidFill>
              <a:srgbClr val="E08A1E"/>
            </a:solidFill>
            <a:ln>
              <a:noFill/>
            </a:ln>
          </p:spPr>
          <p:txBody>
            <a:bodyPr rtlCol="0" anchor="ctr"/>
            <a:lstStyle/>
            <a:p>
              <a:pPr algn="ctr"/>
              <a:endParaRPr lang="en-US" sz="2400"/>
            </a:p>
          </p:txBody>
        </p:sp>
        <p:sp>
          <p:nvSpPr>
            <p:cNvPr id="76" name="Value3">
              <a:extLst>
                <a:ext uri="{FF2B5EF4-FFF2-40B4-BE49-F238E27FC236}">
                  <a16:creationId xmlns:a16="http://schemas.microsoft.com/office/drawing/2014/main" id="{C01CEF3A-AD0C-B52D-BCB5-93D3AA6F8A52}"/>
                </a:ext>
              </a:extLst>
            </p:cNvPr>
            <p:cNvSpPr txBox="1"/>
            <p:nvPr/>
          </p:nvSpPr>
          <p:spPr>
            <a:xfrm>
              <a:off x="8470279" y="4528678"/>
              <a:ext cx="520000" cy="190000"/>
            </a:xfrm>
            <a:prstGeom prst="rect">
              <a:avLst/>
            </a:prstGeom>
            <a:noFill/>
          </p:spPr>
          <p:txBody>
            <a:bodyPr wrap="square" lIns="0" tIns="0" rIns="0" bIns="0" anchor="ctr"/>
            <a:lstStyle/>
            <a:p>
              <a:pPr algn="l"/>
              <a:r>
                <a:rPr lang="en-US" sz="1200" b="1">
                  <a:solidFill>
                    <a:srgbClr val="2B2F71"/>
                  </a:solidFill>
                </a:rPr>
                <a:t>36%</a:t>
              </a:r>
            </a:p>
          </p:txBody>
        </p:sp>
        <p:sp>
          <p:nvSpPr>
            <p:cNvPr id="78" name="Label4">
              <a:extLst>
                <a:ext uri="{FF2B5EF4-FFF2-40B4-BE49-F238E27FC236}">
                  <a16:creationId xmlns:a16="http://schemas.microsoft.com/office/drawing/2014/main" id="{1EE532B6-D375-4710-C131-253DADCD406B}"/>
                </a:ext>
              </a:extLst>
            </p:cNvPr>
            <p:cNvSpPr txBox="1"/>
            <p:nvPr/>
          </p:nvSpPr>
          <p:spPr>
            <a:xfrm>
              <a:off x="6846279" y="4863678"/>
              <a:ext cx="4507520" cy="190000"/>
            </a:xfrm>
            <a:prstGeom prst="rect">
              <a:avLst/>
            </a:prstGeom>
            <a:noFill/>
          </p:spPr>
          <p:txBody>
            <a:bodyPr wrap="square" lIns="0" tIns="0" rIns="0" bIns="0" anchor="t"/>
            <a:lstStyle/>
            <a:p>
              <a:pPr algn="l"/>
              <a:r>
                <a:rPr lang="en-US" sz="1200" b="1">
                  <a:solidFill>
                    <a:srgbClr val="2B2F71"/>
                  </a:solidFill>
                </a:rPr>
                <a:t>WASH committees &amp; scorecards</a:t>
              </a:r>
            </a:p>
          </p:txBody>
        </p:sp>
        <p:sp>
          <p:nvSpPr>
            <p:cNvPr id="80" name="Track4">
              <a:extLst>
                <a:ext uri="{FF2B5EF4-FFF2-40B4-BE49-F238E27FC236}">
                  <a16:creationId xmlns:a16="http://schemas.microsoft.com/office/drawing/2014/main" id="{D5F4F6B1-26BA-46A4-61AC-BB6A22BC0C17}"/>
                </a:ext>
              </a:extLst>
            </p:cNvPr>
            <p:cNvSpPr/>
            <p:nvPr/>
          </p:nvSpPr>
          <p:spPr>
            <a:xfrm>
              <a:off x="6846279" y="5063678"/>
              <a:ext cx="4400000" cy="160000"/>
            </a:xfrm>
            <a:prstGeom prst="roundRect">
              <a:avLst/>
            </a:prstGeom>
            <a:solidFill>
              <a:srgbClr val="EEEEEE"/>
            </a:solidFill>
            <a:ln>
              <a:noFill/>
            </a:ln>
          </p:spPr>
          <p:txBody>
            <a:bodyPr rtlCol="0" anchor="ctr"/>
            <a:lstStyle/>
            <a:p>
              <a:pPr algn="ctr"/>
              <a:endParaRPr lang="en-US" sz="2400"/>
            </a:p>
          </p:txBody>
        </p:sp>
        <p:sp>
          <p:nvSpPr>
            <p:cNvPr id="82" name="Bar4">
              <a:extLst>
                <a:ext uri="{FF2B5EF4-FFF2-40B4-BE49-F238E27FC236}">
                  <a16:creationId xmlns:a16="http://schemas.microsoft.com/office/drawing/2014/main" id="{C0C8C6DF-659E-56E4-71EC-9E229ED51826}"/>
                </a:ext>
              </a:extLst>
            </p:cNvPr>
            <p:cNvSpPr/>
            <p:nvPr/>
          </p:nvSpPr>
          <p:spPr>
            <a:xfrm>
              <a:off x="6846279" y="5063678"/>
              <a:ext cx="1232000" cy="160000"/>
            </a:xfrm>
            <a:prstGeom prst="roundRect">
              <a:avLst/>
            </a:prstGeom>
            <a:solidFill>
              <a:srgbClr val="2B2F71"/>
            </a:solidFill>
            <a:ln>
              <a:noFill/>
            </a:ln>
          </p:spPr>
          <p:txBody>
            <a:bodyPr rtlCol="0" anchor="ctr"/>
            <a:lstStyle/>
            <a:p>
              <a:pPr algn="ctr"/>
              <a:endParaRPr lang="en-US" sz="2400"/>
            </a:p>
          </p:txBody>
        </p:sp>
        <p:sp>
          <p:nvSpPr>
            <p:cNvPr id="84" name="Value4">
              <a:extLst>
                <a:ext uri="{FF2B5EF4-FFF2-40B4-BE49-F238E27FC236}">
                  <a16:creationId xmlns:a16="http://schemas.microsoft.com/office/drawing/2014/main" id="{A95F88E9-2982-C7F5-241E-18C31DF9A478}"/>
                </a:ext>
              </a:extLst>
            </p:cNvPr>
            <p:cNvSpPr txBox="1"/>
            <p:nvPr/>
          </p:nvSpPr>
          <p:spPr>
            <a:xfrm>
              <a:off x="8118279" y="5048678"/>
              <a:ext cx="520000" cy="190000"/>
            </a:xfrm>
            <a:prstGeom prst="rect">
              <a:avLst/>
            </a:prstGeom>
            <a:noFill/>
          </p:spPr>
          <p:txBody>
            <a:bodyPr wrap="square" lIns="0" tIns="0" rIns="0" bIns="0" anchor="ctr"/>
            <a:lstStyle/>
            <a:p>
              <a:pPr algn="l"/>
              <a:r>
                <a:rPr lang="en-US" sz="1200" b="1">
                  <a:solidFill>
                    <a:srgbClr val="2B2F71"/>
                  </a:solidFill>
                </a:rPr>
                <a:t>28%</a:t>
              </a:r>
            </a:p>
          </p:txBody>
        </p:sp>
        <p:sp>
          <p:nvSpPr>
            <p:cNvPr id="86" name="Label5">
              <a:extLst>
                <a:ext uri="{FF2B5EF4-FFF2-40B4-BE49-F238E27FC236}">
                  <a16:creationId xmlns:a16="http://schemas.microsoft.com/office/drawing/2014/main" id="{0E5E42CD-DBC0-BA96-3947-7D30F41FE764}"/>
                </a:ext>
              </a:extLst>
            </p:cNvPr>
            <p:cNvSpPr txBox="1"/>
            <p:nvPr/>
          </p:nvSpPr>
          <p:spPr>
            <a:xfrm>
              <a:off x="6846279" y="5383678"/>
              <a:ext cx="4507520" cy="190000"/>
            </a:xfrm>
            <a:prstGeom prst="rect">
              <a:avLst/>
            </a:prstGeom>
            <a:noFill/>
          </p:spPr>
          <p:txBody>
            <a:bodyPr wrap="square" lIns="0" tIns="0" rIns="0" bIns="0" anchor="t"/>
            <a:lstStyle/>
            <a:p>
              <a:pPr algn="l"/>
              <a:r>
                <a:rPr lang="en-US" sz="1200" b="1">
                  <a:solidFill>
                    <a:srgbClr val="2B2F71"/>
                  </a:solidFill>
                </a:rPr>
                <a:t>Hygiene promotion (VAs / CHWs)</a:t>
              </a:r>
            </a:p>
          </p:txBody>
        </p:sp>
        <p:sp>
          <p:nvSpPr>
            <p:cNvPr id="88" name="Track5">
              <a:extLst>
                <a:ext uri="{FF2B5EF4-FFF2-40B4-BE49-F238E27FC236}">
                  <a16:creationId xmlns:a16="http://schemas.microsoft.com/office/drawing/2014/main" id="{1F7139AA-48C1-D564-C738-2791500671E2}"/>
                </a:ext>
              </a:extLst>
            </p:cNvPr>
            <p:cNvSpPr/>
            <p:nvPr/>
          </p:nvSpPr>
          <p:spPr>
            <a:xfrm>
              <a:off x="6846279" y="5583678"/>
              <a:ext cx="4400000" cy="160000"/>
            </a:xfrm>
            <a:prstGeom prst="roundRect">
              <a:avLst/>
            </a:prstGeom>
            <a:solidFill>
              <a:srgbClr val="EEEEEE"/>
            </a:solidFill>
            <a:ln>
              <a:noFill/>
            </a:ln>
          </p:spPr>
          <p:txBody>
            <a:bodyPr rtlCol="0" anchor="ctr"/>
            <a:lstStyle/>
            <a:p>
              <a:pPr algn="ctr"/>
              <a:endParaRPr lang="en-US" sz="2400"/>
            </a:p>
          </p:txBody>
        </p:sp>
        <p:sp>
          <p:nvSpPr>
            <p:cNvPr id="90" name="Bar5">
              <a:extLst>
                <a:ext uri="{FF2B5EF4-FFF2-40B4-BE49-F238E27FC236}">
                  <a16:creationId xmlns:a16="http://schemas.microsoft.com/office/drawing/2014/main" id="{ADD34F47-C2E5-C173-6E10-6B6153F8EC25}"/>
                </a:ext>
              </a:extLst>
            </p:cNvPr>
            <p:cNvSpPr/>
            <p:nvPr/>
          </p:nvSpPr>
          <p:spPr>
            <a:xfrm>
              <a:off x="6846279" y="5583678"/>
              <a:ext cx="1144000" cy="160000"/>
            </a:xfrm>
            <a:prstGeom prst="roundRect">
              <a:avLst/>
            </a:prstGeom>
            <a:solidFill>
              <a:srgbClr val="2B2F71"/>
            </a:solidFill>
            <a:ln>
              <a:noFill/>
            </a:ln>
          </p:spPr>
          <p:txBody>
            <a:bodyPr rtlCol="0" anchor="ctr"/>
            <a:lstStyle/>
            <a:p>
              <a:pPr algn="ctr"/>
              <a:endParaRPr lang="en-US" sz="2400"/>
            </a:p>
          </p:txBody>
        </p:sp>
        <p:sp>
          <p:nvSpPr>
            <p:cNvPr id="92" name="Value5">
              <a:extLst>
                <a:ext uri="{FF2B5EF4-FFF2-40B4-BE49-F238E27FC236}">
                  <a16:creationId xmlns:a16="http://schemas.microsoft.com/office/drawing/2014/main" id="{D82905B1-FB74-E553-DFB4-30B848EBB544}"/>
                </a:ext>
              </a:extLst>
            </p:cNvPr>
            <p:cNvSpPr txBox="1"/>
            <p:nvPr/>
          </p:nvSpPr>
          <p:spPr>
            <a:xfrm>
              <a:off x="8030279" y="5568678"/>
              <a:ext cx="520000" cy="190000"/>
            </a:xfrm>
            <a:prstGeom prst="rect">
              <a:avLst/>
            </a:prstGeom>
            <a:noFill/>
          </p:spPr>
          <p:txBody>
            <a:bodyPr wrap="square" lIns="0" tIns="0" rIns="0" bIns="0" anchor="ctr"/>
            <a:lstStyle/>
            <a:p>
              <a:pPr algn="l"/>
              <a:r>
                <a:rPr lang="en-US" sz="1200" b="1">
                  <a:solidFill>
                    <a:srgbClr val="2B2F71"/>
                  </a:solidFill>
                </a:rPr>
                <a:t>26%</a:t>
              </a:r>
            </a:p>
          </p:txBody>
        </p:sp>
        <p:sp>
          <p:nvSpPr>
            <p:cNvPr id="94" name="Label6">
              <a:extLst>
                <a:ext uri="{FF2B5EF4-FFF2-40B4-BE49-F238E27FC236}">
                  <a16:creationId xmlns:a16="http://schemas.microsoft.com/office/drawing/2014/main" id="{6B66F89B-0559-5419-CC57-35D2ACF87C55}"/>
                </a:ext>
              </a:extLst>
            </p:cNvPr>
            <p:cNvSpPr txBox="1"/>
            <p:nvPr/>
          </p:nvSpPr>
          <p:spPr>
            <a:xfrm>
              <a:off x="6846279" y="5903678"/>
              <a:ext cx="4507521" cy="190000"/>
            </a:xfrm>
            <a:prstGeom prst="rect">
              <a:avLst/>
            </a:prstGeom>
            <a:noFill/>
          </p:spPr>
          <p:txBody>
            <a:bodyPr wrap="square" lIns="0" tIns="0" rIns="0" bIns="0" anchor="t"/>
            <a:lstStyle/>
            <a:p>
              <a:pPr algn="l"/>
              <a:r>
                <a:rPr lang="en-US" sz="1200" b="1">
                  <a:solidFill>
                    <a:srgbClr val="2B2F71"/>
                  </a:solidFill>
                </a:rPr>
                <a:t>Sanitation loans (savings groups / banks)</a:t>
              </a:r>
            </a:p>
          </p:txBody>
        </p:sp>
        <p:sp>
          <p:nvSpPr>
            <p:cNvPr id="96" name="Track6">
              <a:extLst>
                <a:ext uri="{FF2B5EF4-FFF2-40B4-BE49-F238E27FC236}">
                  <a16:creationId xmlns:a16="http://schemas.microsoft.com/office/drawing/2014/main" id="{42EFE5BF-1E9A-8C58-7656-A3918E05C6A8}"/>
                </a:ext>
              </a:extLst>
            </p:cNvPr>
            <p:cNvSpPr/>
            <p:nvPr/>
          </p:nvSpPr>
          <p:spPr>
            <a:xfrm>
              <a:off x="6846279" y="6103678"/>
              <a:ext cx="4400000" cy="160000"/>
            </a:xfrm>
            <a:prstGeom prst="roundRect">
              <a:avLst/>
            </a:prstGeom>
            <a:solidFill>
              <a:srgbClr val="EEEEEE"/>
            </a:solidFill>
            <a:ln>
              <a:noFill/>
            </a:ln>
          </p:spPr>
          <p:txBody>
            <a:bodyPr rtlCol="0" anchor="ctr"/>
            <a:lstStyle/>
            <a:p>
              <a:pPr algn="ctr"/>
              <a:endParaRPr lang="en-US" sz="2400"/>
            </a:p>
          </p:txBody>
        </p:sp>
        <p:sp>
          <p:nvSpPr>
            <p:cNvPr id="98" name="Bar6">
              <a:extLst>
                <a:ext uri="{FF2B5EF4-FFF2-40B4-BE49-F238E27FC236}">
                  <a16:creationId xmlns:a16="http://schemas.microsoft.com/office/drawing/2014/main" id="{B1980506-AC09-857F-113C-156194620BC0}"/>
                </a:ext>
              </a:extLst>
            </p:cNvPr>
            <p:cNvSpPr/>
            <p:nvPr/>
          </p:nvSpPr>
          <p:spPr>
            <a:xfrm>
              <a:off x="6846279" y="6103678"/>
              <a:ext cx="880000" cy="160000"/>
            </a:xfrm>
            <a:prstGeom prst="roundRect">
              <a:avLst/>
            </a:prstGeom>
            <a:solidFill>
              <a:srgbClr val="2B2F71"/>
            </a:solidFill>
            <a:ln>
              <a:noFill/>
            </a:ln>
          </p:spPr>
          <p:txBody>
            <a:bodyPr rtlCol="0" anchor="ctr"/>
            <a:lstStyle/>
            <a:p>
              <a:pPr algn="ctr"/>
              <a:endParaRPr lang="en-US" sz="2400"/>
            </a:p>
          </p:txBody>
        </p:sp>
        <p:sp>
          <p:nvSpPr>
            <p:cNvPr id="104" name="Value6">
              <a:extLst>
                <a:ext uri="{FF2B5EF4-FFF2-40B4-BE49-F238E27FC236}">
                  <a16:creationId xmlns:a16="http://schemas.microsoft.com/office/drawing/2014/main" id="{824EF3C8-8C89-07DB-3481-92E18F21ADE9}"/>
                </a:ext>
              </a:extLst>
            </p:cNvPr>
            <p:cNvSpPr txBox="1"/>
            <p:nvPr/>
          </p:nvSpPr>
          <p:spPr>
            <a:xfrm>
              <a:off x="7766279" y="6088678"/>
              <a:ext cx="520000" cy="190000"/>
            </a:xfrm>
            <a:prstGeom prst="rect">
              <a:avLst/>
            </a:prstGeom>
            <a:noFill/>
          </p:spPr>
          <p:txBody>
            <a:bodyPr wrap="square" lIns="0" tIns="0" rIns="0" bIns="0" anchor="ctr"/>
            <a:lstStyle/>
            <a:p>
              <a:pPr algn="l"/>
              <a:r>
                <a:rPr lang="en-US" sz="1200" b="1">
                  <a:solidFill>
                    <a:srgbClr val="2B2F71"/>
                  </a:solidFill>
                </a:rPr>
                <a:t>20%</a:t>
              </a:r>
            </a:p>
          </p:txBody>
        </p:sp>
      </p:grpSp>
      <p:sp>
        <p:nvSpPr>
          <p:cNvPr id="106" name="RightHeader">
            <a:extLst>
              <a:ext uri="{FF2B5EF4-FFF2-40B4-BE49-F238E27FC236}">
                <a16:creationId xmlns:a16="http://schemas.microsoft.com/office/drawing/2014/main" id="{D15DAAEE-9E9C-59F5-38C6-823951969177}"/>
              </a:ext>
            </a:extLst>
          </p:cNvPr>
          <p:cNvSpPr txBox="1"/>
          <p:nvPr/>
        </p:nvSpPr>
        <p:spPr>
          <a:xfrm>
            <a:off x="226658" y="1503128"/>
            <a:ext cx="5261520" cy="280000"/>
          </a:xfrm>
          <a:prstGeom prst="rect">
            <a:avLst/>
          </a:prstGeom>
          <a:noFill/>
        </p:spPr>
        <p:txBody>
          <a:bodyPr wrap="square" lIns="0" tIns="0" rIns="0" bIns="0" anchor="t"/>
          <a:lstStyle/>
          <a:p>
            <a:pPr algn="l"/>
            <a:r>
              <a:rPr lang="en-US" sz="1600" b="1">
                <a:solidFill>
                  <a:srgbClr val="2B2F71"/>
                </a:solidFill>
              </a:rPr>
              <a:t>System-level risks </a:t>
            </a:r>
            <a:endParaRPr lang="en-US" sz="1600" b="1">
              <a:solidFill>
                <a:srgbClr val="2B2F71"/>
              </a:solidFill>
              <a:highlight>
                <a:srgbClr val="FFFF00"/>
              </a:highlight>
            </a:endParaRPr>
          </a:p>
        </p:txBody>
      </p:sp>
      <p:sp>
        <p:nvSpPr>
          <p:cNvPr id="5" name="TextBox 4">
            <a:extLst>
              <a:ext uri="{FF2B5EF4-FFF2-40B4-BE49-F238E27FC236}">
                <a16:creationId xmlns:a16="http://schemas.microsoft.com/office/drawing/2014/main" id="{AFC92EFA-DDC1-8A2A-6D68-557792269428}"/>
              </a:ext>
            </a:extLst>
          </p:cNvPr>
          <p:cNvSpPr txBox="1"/>
          <p:nvPr/>
        </p:nvSpPr>
        <p:spPr>
          <a:xfrm>
            <a:off x="226663" y="785241"/>
            <a:ext cx="11623027" cy="523220"/>
          </a:xfrm>
          <a:prstGeom prst="rect">
            <a:avLst/>
          </a:prstGeom>
          <a:noFill/>
        </p:spPr>
        <p:txBody>
          <a:bodyPr wrap="square">
            <a:spAutoFit/>
          </a:bodyPr>
          <a:lstStyle/>
          <a:p>
            <a:pPr algn="just"/>
            <a:r>
              <a:rPr lang="en-GB" sz="1400"/>
              <a:t>The evaluation identified specific, practical items that require continued attention. Together with the recommendations that follow, they set out what the Government of Rwanda and its partners should focus on next.</a:t>
            </a:r>
            <a:endParaRPr lang="en-GB" sz="1400" b="1" i="1">
              <a:solidFill>
                <a:srgbClr val="D99E29"/>
              </a:solidFill>
            </a:endParaRPr>
          </a:p>
        </p:txBody>
      </p:sp>
      <p:sp>
        <p:nvSpPr>
          <p:cNvPr id="9" name="RightHeader">
            <a:extLst>
              <a:ext uri="{FF2B5EF4-FFF2-40B4-BE49-F238E27FC236}">
                <a16:creationId xmlns:a16="http://schemas.microsoft.com/office/drawing/2014/main" id="{B46FBE61-19E7-4AF6-9FB5-AFBFE78C2122}"/>
              </a:ext>
            </a:extLst>
          </p:cNvPr>
          <p:cNvSpPr txBox="1"/>
          <p:nvPr/>
        </p:nvSpPr>
        <p:spPr>
          <a:xfrm>
            <a:off x="6703812" y="1503128"/>
            <a:ext cx="5261520" cy="280000"/>
          </a:xfrm>
          <a:prstGeom prst="rect">
            <a:avLst/>
          </a:prstGeom>
          <a:noFill/>
        </p:spPr>
        <p:txBody>
          <a:bodyPr wrap="square" lIns="0" tIns="0" rIns="0" bIns="0" anchor="t"/>
          <a:lstStyle/>
          <a:p>
            <a:pPr algn="l"/>
            <a:r>
              <a:rPr lang="en-GB" sz="1600" b="1">
                <a:solidFill>
                  <a:srgbClr val="2B2F71"/>
                </a:solidFill>
              </a:rPr>
              <a:t>What communities themselves identified as most at risk</a:t>
            </a:r>
            <a:endParaRPr lang="en-US" sz="1600" b="1">
              <a:solidFill>
                <a:srgbClr val="2B2F71"/>
              </a:solidFill>
              <a:highlight>
                <a:srgbClr val="FFFF00"/>
              </a:highlight>
            </a:endParaRPr>
          </a:p>
        </p:txBody>
      </p:sp>
      <p:grpSp>
        <p:nvGrpSpPr>
          <p:cNvPr id="10" name="Group 9">
            <a:extLst>
              <a:ext uri="{FF2B5EF4-FFF2-40B4-BE49-F238E27FC236}">
                <a16:creationId xmlns:a16="http://schemas.microsoft.com/office/drawing/2014/main" id="{E3EA95FD-820D-FD2A-BC84-8797028DE755}"/>
              </a:ext>
            </a:extLst>
          </p:cNvPr>
          <p:cNvGrpSpPr/>
          <p:nvPr/>
        </p:nvGrpSpPr>
        <p:grpSpPr>
          <a:xfrm>
            <a:off x="226658" y="1823785"/>
            <a:ext cx="6135539" cy="4550384"/>
            <a:chOff x="533400" y="1078174"/>
            <a:chExt cx="8839200" cy="5391826"/>
          </a:xfrm>
        </p:grpSpPr>
        <p:sp>
          <p:nvSpPr>
            <p:cNvPr id="11" name="subtitle">
              <a:extLst>
                <a:ext uri="{FF2B5EF4-FFF2-40B4-BE49-F238E27FC236}">
                  <a16:creationId xmlns:a16="http://schemas.microsoft.com/office/drawing/2014/main" id="{57826BCF-E843-5EE0-0EC1-A6EDF45266B6}"/>
                </a:ext>
              </a:extLst>
            </p:cNvPr>
            <p:cNvSpPr txBox="1"/>
            <p:nvPr/>
          </p:nvSpPr>
          <p:spPr>
            <a:xfrm>
              <a:off x="533400" y="1078174"/>
              <a:ext cx="8839200" cy="340000"/>
            </a:xfrm>
            <a:prstGeom prst="rect">
              <a:avLst/>
            </a:prstGeom>
          </p:spPr>
          <p:txBody>
            <a:bodyPr wrap="square" lIns="0" anchor="t">
              <a:noAutofit/>
            </a:bodyPr>
            <a:lstStyle/>
            <a:p>
              <a:pPr algn="l"/>
              <a:r>
                <a:rPr lang="en-US" sz="1400">
                  <a:ea typeface="Lato" panose="020F0502020204030203" pitchFamily="34" charset="0"/>
                  <a:cs typeface="Lato" panose="020F0502020204030203" pitchFamily="34" charset="0"/>
                </a:rPr>
                <a:t>Where the system remains vulnerable as external support diminishes</a:t>
              </a:r>
            </a:p>
          </p:txBody>
        </p:sp>
        <p:sp>
          <p:nvSpPr>
            <p:cNvPr id="12" name="band1">
              <a:extLst>
                <a:ext uri="{FF2B5EF4-FFF2-40B4-BE49-F238E27FC236}">
                  <a16:creationId xmlns:a16="http://schemas.microsoft.com/office/drawing/2014/main" id="{484B9896-55F8-0DFC-6FFC-FB672FAB4781}"/>
                </a:ext>
              </a:extLst>
            </p:cNvPr>
            <p:cNvSpPr/>
            <p:nvPr/>
          </p:nvSpPr>
          <p:spPr>
            <a:xfrm>
              <a:off x="533400" y="1520000"/>
              <a:ext cx="8839200" cy="660000"/>
            </a:xfrm>
            <a:prstGeom prst="roundRect">
              <a:avLst>
                <a:gd name="adj" fmla="val 8000"/>
              </a:avLst>
            </a:prstGeom>
            <a:solidFill>
              <a:srgbClr val="FDF1EA"/>
            </a:solidFill>
            <a:ln>
              <a:noFill/>
            </a:ln>
          </p:spPr>
          <p:txBody>
            <a:bodyPr/>
            <a:lstStyle/>
            <a:p>
              <a:endParaRPr sz="2000"/>
            </a:p>
          </p:txBody>
        </p:sp>
        <p:sp>
          <p:nvSpPr>
            <p:cNvPr id="13" name="badge1">
              <a:extLst>
                <a:ext uri="{FF2B5EF4-FFF2-40B4-BE49-F238E27FC236}">
                  <a16:creationId xmlns:a16="http://schemas.microsoft.com/office/drawing/2014/main" id="{A7F4FB82-18F6-992E-345C-48E8B2714F90}"/>
                </a:ext>
              </a:extLst>
            </p:cNvPr>
            <p:cNvSpPr/>
            <p:nvPr/>
          </p:nvSpPr>
          <p:spPr>
            <a:xfrm>
              <a:off x="700000" y="1620000"/>
              <a:ext cx="460000" cy="379221"/>
            </a:xfrm>
            <a:prstGeom prst="ellipse">
              <a:avLst/>
            </a:prstGeom>
            <a:solidFill>
              <a:srgbClr val="E97132"/>
            </a:solidFill>
            <a:ln>
              <a:noFill/>
            </a:ln>
          </p:spPr>
          <p:txBody>
            <a:bodyPr wrap="square" lIns="0" tIns="0" rIns="0" bIns="0" anchor="ctr">
              <a:noAutofit/>
            </a:bodyPr>
            <a:lstStyle/>
            <a:p>
              <a:pPr algn="ctr"/>
              <a:r>
                <a:rPr lang="en-US" b="1">
                  <a:solidFill>
                    <a:srgbClr val="FFFFFF"/>
                  </a:solidFill>
                  <a:ea typeface="Lato" panose="020F0502020204030203" pitchFamily="34" charset="0"/>
                  <a:cs typeface="Lato" panose="020F0502020204030203" pitchFamily="34" charset="0"/>
                </a:rPr>
                <a:t>1</a:t>
              </a:r>
            </a:p>
          </p:txBody>
        </p:sp>
        <p:sp>
          <p:nvSpPr>
            <p:cNvPr id="15" name="text1">
              <a:extLst>
                <a:ext uri="{FF2B5EF4-FFF2-40B4-BE49-F238E27FC236}">
                  <a16:creationId xmlns:a16="http://schemas.microsoft.com/office/drawing/2014/main" id="{A952D52E-0676-F57E-D64A-55758214D8BD}"/>
                </a:ext>
              </a:extLst>
            </p:cNvPr>
            <p:cNvSpPr txBox="1"/>
            <p:nvPr/>
          </p:nvSpPr>
          <p:spPr>
            <a:xfrm>
              <a:off x="1360000" y="1520000"/>
              <a:ext cx="7860000" cy="660000"/>
            </a:xfrm>
            <a:prstGeom prst="rect">
              <a:avLst/>
            </a:prstGeom>
          </p:spPr>
          <p:txBody>
            <a:bodyPr wrap="square" lIns="45720" tIns="0" rIns="45720" bIns="0" anchor="ctr">
              <a:noAutofit/>
            </a:bodyPr>
            <a:lstStyle/>
            <a:p>
              <a:pPr algn="l"/>
              <a:r>
                <a:rPr lang="en-US" sz="1400" b="1">
                  <a:solidFill>
                    <a:srgbClr val="0E2841"/>
                  </a:solidFill>
                  <a:ea typeface="Lato" panose="020F0502020204030203" pitchFamily="34" charset="0"/>
                  <a:cs typeface="Lato" panose="020F0502020204030203" pitchFamily="34" charset="0"/>
                </a:rPr>
                <a:t>Capital maintenance financing gap  </a:t>
              </a:r>
              <a:r>
                <a:rPr lang="en-US" sz="1200">
                  <a:solidFill>
                    <a:srgbClr val="595959"/>
                  </a:solidFill>
                  <a:ea typeface="Lato" panose="020F0502020204030203" pitchFamily="34" charset="0"/>
                  <a:cs typeface="Lato" panose="020F0502020204030203" pitchFamily="34" charset="0"/>
                </a:rPr>
                <a:t>Tariff revenue does not cover pump replacement, pipe rehabilitation, or network extension — a structural gap in the fiscal system, not an operator failure.</a:t>
              </a:r>
            </a:p>
          </p:txBody>
        </p:sp>
        <p:sp>
          <p:nvSpPr>
            <p:cNvPr id="16" name="band2">
              <a:extLst>
                <a:ext uri="{FF2B5EF4-FFF2-40B4-BE49-F238E27FC236}">
                  <a16:creationId xmlns:a16="http://schemas.microsoft.com/office/drawing/2014/main" id="{4687E5F4-70D8-748A-45CC-81DC40870366}"/>
                </a:ext>
              </a:extLst>
            </p:cNvPr>
            <p:cNvSpPr/>
            <p:nvPr/>
          </p:nvSpPr>
          <p:spPr>
            <a:xfrm>
              <a:off x="533400" y="2235000"/>
              <a:ext cx="8839200" cy="660000"/>
            </a:xfrm>
            <a:prstGeom prst="roundRect">
              <a:avLst>
                <a:gd name="adj" fmla="val 8000"/>
              </a:avLst>
            </a:prstGeom>
            <a:solidFill>
              <a:srgbClr val="F3F5F7"/>
            </a:solidFill>
            <a:ln>
              <a:noFill/>
            </a:ln>
          </p:spPr>
          <p:txBody>
            <a:bodyPr/>
            <a:lstStyle/>
            <a:p>
              <a:endParaRPr sz="2000"/>
            </a:p>
          </p:txBody>
        </p:sp>
        <p:sp>
          <p:nvSpPr>
            <p:cNvPr id="17" name="badge2">
              <a:extLst>
                <a:ext uri="{FF2B5EF4-FFF2-40B4-BE49-F238E27FC236}">
                  <a16:creationId xmlns:a16="http://schemas.microsoft.com/office/drawing/2014/main" id="{C100771A-E9D4-8AB6-DA1A-5D99826F9C4C}"/>
                </a:ext>
              </a:extLst>
            </p:cNvPr>
            <p:cNvSpPr/>
            <p:nvPr/>
          </p:nvSpPr>
          <p:spPr>
            <a:xfrm>
              <a:off x="700000" y="2335000"/>
              <a:ext cx="460000" cy="379221"/>
            </a:xfrm>
            <a:prstGeom prst="ellipse">
              <a:avLst/>
            </a:prstGeom>
            <a:solidFill>
              <a:srgbClr val="E97132"/>
            </a:solidFill>
            <a:ln>
              <a:noFill/>
            </a:ln>
          </p:spPr>
          <p:txBody>
            <a:bodyPr wrap="square" lIns="0" tIns="0" rIns="0" bIns="0" anchor="ctr">
              <a:noAutofit/>
            </a:bodyPr>
            <a:lstStyle/>
            <a:p>
              <a:pPr algn="ctr"/>
              <a:r>
                <a:rPr lang="en-US" b="1">
                  <a:solidFill>
                    <a:srgbClr val="FFFFFF"/>
                  </a:solidFill>
                  <a:ea typeface="Lato" panose="020F0502020204030203" pitchFamily="34" charset="0"/>
                  <a:cs typeface="Lato" panose="020F0502020204030203" pitchFamily="34" charset="0"/>
                </a:rPr>
                <a:t>2</a:t>
              </a:r>
            </a:p>
          </p:txBody>
        </p:sp>
        <p:sp>
          <p:nvSpPr>
            <p:cNvPr id="19" name="text2">
              <a:extLst>
                <a:ext uri="{FF2B5EF4-FFF2-40B4-BE49-F238E27FC236}">
                  <a16:creationId xmlns:a16="http://schemas.microsoft.com/office/drawing/2014/main" id="{E0A4E56C-D7B9-E704-8799-70C89830790A}"/>
                </a:ext>
              </a:extLst>
            </p:cNvPr>
            <p:cNvSpPr txBox="1"/>
            <p:nvPr/>
          </p:nvSpPr>
          <p:spPr>
            <a:xfrm>
              <a:off x="1360000" y="2235000"/>
              <a:ext cx="7860000" cy="660000"/>
            </a:xfrm>
            <a:prstGeom prst="rect">
              <a:avLst/>
            </a:prstGeom>
          </p:spPr>
          <p:txBody>
            <a:bodyPr wrap="square" lIns="45720" tIns="0" rIns="45720" bIns="0" anchor="ctr">
              <a:noAutofit/>
            </a:bodyPr>
            <a:lstStyle/>
            <a:p>
              <a:pPr algn="l"/>
              <a:r>
                <a:rPr lang="en-US" sz="1400" b="1">
                  <a:solidFill>
                    <a:srgbClr val="0E2841"/>
                  </a:solidFill>
                  <a:ea typeface="Lato" panose="020F0502020204030203" pitchFamily="34" charset="0"/>
                  <a:cs typeface="Lato" panose="020F0502020204030203" pitchFamily="34" charset="0"/>
                </a:rPr>
                <a:t>CMS-RWSS billing platform transfer  </a:t>
              </a:r>
              <a:r>
                <a:rPr lang="en-US" sz="1200">
                  <a:solidFill>
                    <a:srgbClr val="595959"/>
                  </a:solidFill>
                  <a:ea typeface="Lato" panose="020F0502020204030203" pitchFamily="34" charset="0"/>
                  <a:cs typeface="Lato" panose="020F0502020204030203" pitchFamily="34" charset="0"/>
                </a:rPr>
                <a:t>Handover of the CMS-RWSS digital billing platform from RURA to WASAC is not yet complete.</a:t>
              </a:r>
            </a:p>
          </p:txBody>
        </p:sp>
        <p:sp>
          <p:nvSpPr>
            <p:cNvPr id="20" name="band3">
              <a:extLst>
                <a:ext uri="{FF2B5EF4-FFF2-40B4-BE49-F238E27FC236}">
                  <a16:creationId xmlns:a16="http://schemas.microsoft.com/office/drawing/2014/main" id="{FADB0156-82D9-7B35-276A-681D016486A0}"/>
                </a:ext>
              </a:extLst>
            </p:cNvPr>
            <p:cNvSpPr/>
            <p:nvPr/>
          </p:nvSpPr>
          <p:spPr>
            <a:xfrm>
              <a:off x="533400" y="2950000"/>
              <a:ext cx="8839200" cy="660000"/>
            </a:xfrm>
            <a:prstGeom prst="roundRect">
              <a:avLst>
                <a:gd name="adj" fmla="val 8000"/>
              </a:avLst>
            </a:prstGeom>
            <a:solidFill>
              <a:srgbClr val="FDF1EA"/>
            </a:solidFill>
            <a:ln>
              <a:noFill/>
            </a:ln>
          </p:spPr>
          <p:txBody>
            <a:bodyPr/>
            <a:lstStyle/>
            <a:p>
              <a:endParaRPr sz="2000"/>
            </a:p>
          </p:txBody>
        </p:sp>
        <p:sp>
          <p:nvSpPr>
            <p:cNvPr id="21" name="badge3">
              <a:extLst>
                <a:ext uri="{FF2B5EF4-FFF2-40B4-BE49-F238E27FC236}">
                  <a16:creationId xmlns:a16="http://schemas.microsoft.com/office/drawing/2014/main" id="{F429B236-E6E6-6A47-AFF9-CCA4A2B9CE89}"/>
                </a:ext>
              </a:extLst>
            </p:cNvPr>
            <p:cNvSpPr/>
            <p:nvPr/>
          </p:nvSpPr>
          <p:spPr>
            <a:xfrm>
              <a:off x="700000" y="3050000"/>
              <a:ext cx="460000" cy="379221"/>
            </a:xfrm>
            <a:prstGeom prst="ellipse">
              <a:avLst/>
            </a:prstGeom>
            <a:solidFill>
              <a:srgbClr val="E97132"/>
            </a:solidFill>
            <a:ln>
              <a:noFill/>
            </a:ln>
          </p:spPr>
          <p:txBody>
            <a:bodyPr wrap="square" lIns="0" tIns="0" rIns="0" bIns="0" anchor="ctr">
              <a:noAutofit/>
            </a:bodyPr>
            <a:lstStyle/>
            <a:p>
              <a:pPr algn="ctr"/>
              <a:r>
                <a:rPr lang="en-US" b="1">
                  <a:solidFill>
                    <a:srgbClr val="FFFFFF"/>
                  </a:solidFill>
                  <a:ea typeface="Lato" panose="020F0502020204030203" pitchFamily="34" charset="0"/>
                  <a:cs typeface="Lato" panose="020F0502020204030203" pitchFamily="34" charset="0"/>
                </a:rPr>
                <a:t>3</a:t>
              </a:r>
            </a:p>
          </p:txBody>
        </p:sp>
        <p:sp>
          <p:nvSpPr>
            <p:cNvPr id="23" name="text3">
              <a:extLst>
                <a:ext uri="{FF2B5EF4-FFF2-40B4-BE49-F238E27FC236}">
                  <a16:creationId xmlns:a16="http://schemas.microsoft.com/office/drawing/2014/main" id="{A33E2C3D-3349-F173-0C42-39227F1B6F63}"/>
                </a:ext>
              </a:extLst>
            </p:cNvPr>
            <p:cNvSpPr txBox="1"/>
            <p:nvPr/>
          </p:nvSpPr>
          <p:spPr>
            <a:xfrm>
              <a:off x="1360000" y="2950000"/>
              <a:ext cx="7860000" cy="660000"/>
            </a:xfrm>
            <a:prstGeom prst="rect">
              <a:avLst/>
            </a:prstGeom>
          </p:spPr>
          <p:txBody>
            <a:bodyPr wrap="square" lIns="45720" tIns="0" rIns="45720" bIns="0" anchor="ctr">
              <a:noAutofit/>
            </a:bodyPr>
            <a:lstStyle/>
            <a:p>
              <a:pPr algn="l"/>
              <a:r>
                <a:rPr lang="en-US" sz="1400" b="1">
                  <a:solidFill>
                    <a:srgbClr val="0E2841"/>
                  </a:solidFill>
                  <a:ea typeface="Lato" panose="020F0502020204030203" pitchFamily="34" charset="0"/>
                  <a:cs typeface="Lato" panose="020F0502020204030203" pitchFamily="34" charset="0"/>
                </a:rPr>
                <a:t>School soap supply chain  </a:t>
              </a:r>
              <a:r>
                <a:rPr lang="en-US" sz="1200">
                  <a:solidFill>
                    <a:srgbClr val="595959"/>
                  </a:solidFill>
                  <a:ea typeface="Lato" panose="020F0502020204030203" pitchFamily="34" charset="0"/>
                  <a:cs typeface="Lato" panose="020F0502020204030203" pitchFamily="34" charset="0"/>
                </a:rPr>
                <a:t>Handwashing stations exist, but soap is not consistently restocked under district education authorities.</a:t>
              </a:r>
            </a:p>
          </p:txBody>
        </p:sp>
        <p:sp>
          <p:nvSpPr>
            <p:cNvPr id="24" name="band4">
              <a:extLst>
                <a:ext uri="{FF2B5EF4-FFF2-40B4-BE49-F238E27FC236}">
                  <a16:creationId xmlns:a16="http://schemas.microsoft.com/office/drawing/2014/main" id="{5D887002-B9FC-3076-B529-91CA2B5EC532}"/>
                </a:ext>
              </a:extLst>
            </p:cNvPr>
            <p:cNvSpPr/>
            <p:nvPr/>
          </p:nvSpPr>
          <p:spPr>
            <a:xfrm>
              <a:off x="533400" y="3665000"/>
              <a:ext cx="8839200" cy="660000"/>
            </a:xfrm>
            <a:prstGeom prst="roundRect">
              <a:avLst>
                <a:gd name="adj" fmla="val 8000"/>
              </a:avLst>
            </a:prstGeom>
            <a:solidFill>
              <a:srgbClr val="F3F5F7"/>
            </a:solidFill>
            <a:ln>
              <a:noFill/>
            </a:ln>
          </p:spPr>
          <p:txBody>
            <a:bodyPr/>
            <a:lstStyle/>
            <a:p>
              <a:endParaRPr sz="2000"/>
            </a:p>
          </p:txBody>
        </p:sp>
        <p:sp>
          <p:nvSpPr>
            <p:cNvPr id="25" name="badge4">
              <a:extLst>
                <a:ext uri="{FF2B5EF4-FFF2-40B4-BE49-F238E27FC236}">
                  <a16:creationId xmlns:a16="http://schemas.microsoft.com/office/drawing/2014/main" id="{F57DB57F-644F-D480-08E9-726E1F8B49E7}"/>
                </a:ext>
              </a:extLst>
            </p:cNvPr>
            <p:cNvSpPr/>
            <p:nvPr/>
          </p:nvSpPr>
          <p:spPr>
            <a:xfrm>
              <a:off x="700000" y="3765000"/>
              <a:ext cx="460000" cy="379221"/>
            </a:xfrm>
            <a:prstGeom prst="ellipse">
              <a:avLst/>
            </a:prstGeom>
            <a:solidFill>
              <a:srgbClr val="E97132"/>
            </a:solidFill>
            <a:ln>
              <a:noFill/>
            </a:ln>
          </p:spPr>
          <p:txBody>
            <a:bodyPr wrap="square" lIns="0" tIns="0" rIns="0" bIns="0" anchor="ctr">
              <a:noAutofit/>
            </a:bodyPr>
            <a:lstStyle/>
            <a:p>
              <a:pPr algn="ctr"/>
              <a:r>
                <a:rPr lang="en-US" b="1">
                  <a:solidFill>
                    <a:srgbClr val="FFFFFF"/>
                  </a:solidFill>
                  <a:ea typeface="Lato" panose="020F0502020204030203" pitchFamily="34" charset="0"/>
                  <a:cs typeface="Lato" panose="020F0502020204030203" pitchFamily="34" charset="0"/>
                </a:rPr>
                <a:t>4</a:t>
              </a:r>
            </a:p>
          </p:txBody>
        </p:sp>
        <p:sp>
          <p:nvSpPr>
            <p:cNvPr id="27" name="text4">
              <a:extLst>
                <a:ext uri="{FF2B5EF4-FFF2-40B4-BE49-F238E27FC236}">
                  <a16:creationId xmlns:a16="http://schemas.microsoft.com/office/drawing/2014/main" id="{D3D4700E-B1A7-96F4-FD9F-E26C04821585}"/>
                </a:ext>
              </a:extLst>
            </p:cNvPr>
            <p:cNvSpPr txBox="1"/>
            <p:nvPr/>
          </p:nvSpPr>
          <p:spPr>
            <a:xfrm>
              <a:off x="1360000" y="3665000"/>
              <a:ext cx="7860000" cy="660000"/>
            </a:xfrm>
            <a:prstGeom prst="rect">
              <a:avLst/>
            </a:prstGeom>
          </p:spPr>
          <p:txBody>
            <a:bodyPr wrap="square" lIns="45720" tIns="0" rIns="45720" bIns="0" anchor="ctr">
              <a:noAutofit/>
            </a:bodyPr>
            <a:lstStyle/>
            <a:p>
              <a:pPr algn="l"/>
              <a:r>
                <a:rPr lang="en-US" sz="1400" b="1">
                  <a:solidFill>
                    <a:srgbClr val="0E2841"/>
                  </a:solidFill>
                  <a:ea typeface="Lato" panose="020F0502020204030203" pitchFamily="34" charset="0"/>
                  <a:cs typeface="Lato" panose="020F0502020204030203" pitchFamily="34" charset="0"/>
                </a:rPr>
                <a:t>Health facility consumable supply  </a:t>
              </a:r>
              <a:r>
                <a:rPr lang="en-US" sz="1200">
                  <a:solidFill>
                    <a:srgbClr val="595959"/>
                  </a:solidFill>
                  <a:ea typeface="Lato" panose="020F0502020204030203" pitchFamily="34" charset="0"/>
                  <a:cs typeface="Lato" panose="020F0502020204030203" pitchFamily="34" charset="0"/>
                </a:rPr>
                <a:t>Soap, chlorine, and alcohol-based hand rub remain dependent on procurement cycles.</a:t>
              </a:r>
            </a:p>
          </p:txBody>
        </p:sp>
        <p:sp>
          <p:nvSpPr>
            <p:cNvPr id="28" name="band5">
              <a:extLst>
                <a:ext uri="{FF2B5EF4-FFF2-40B4-BE49-F238E27FC236}">
                  <a16:creationId xmlns:a16="http://schemas.microsoft.com/office/drawing/2014/main" id="{52B0E8C0-A418-4F45-EC81-2E93611EDDE1}"/>
                </a:ext>
              </a:extLst>
            </p:cNvPr>
            <p:cNvSpPr/>
            <p:nvPr/>
          </p:nvSpPr>
          <p:spPr>
            <a:xfrm>
              <a:off x="533400" y="4380000"/>
              <a:ext cx="8839200" cy="660000"/>
            </a:xfrm>
            <a:prstGeom prst="roundRect">
              <a:avLst>
                <a:gd name="adj" fmla="val 8000"/>
              </a:avLst>
            </a:prstGeom>
            <a:solidFill>
              <a:srgbClr val="FDF1EA"/>
            </a:solidFill>
            <a:ln>
              <a:noFill/>
            </a:ln>
          </p:spPr>
          <p:txBody>
            <a:bodyPr/>
            <a:lstStyle/>
            <a:p>
              <a:endParaRPr sz="2000"/>
            </a:p>
          </p:txBody>
        </p:sp>
        <p:sp>
          <p:nvSpPr>
            <p:cNvPr id="29" name="badge5">
              <a:extLst>
                <a:ext uri="{FF2B5EF4-FFF2-40B4-BE49-F238E27FC236}">
                  <a16:creationId xmlns:a16="http://schemas.microsoft.com/office/drawing/2014/main" id="{05A38EE1-7E95-124F-8459-CE74ACFEC4CD}"/>
                </a:ext>
              </a:extLst>
            </p:cNvPr>
            <p:cNvSpPr/>
            <p:nvPr/>
          </p:nvSpPr>
          <p:spPr>
            <a:xfrm>
              <a:off x="700000" y="4480001"/>
              <a:ext cx="460000" cy="379221"/>
            </a:xfrm>
            <a:prstGeom prst="ellipse">
              <a:avLst/>
            </a:prstGeom>
            <a:solidFill>
              <a:srgbClr val="E97132"/>
            </a:solidFill>
            <a:ln>
              <a:noFill/>
            </a:ln>
          </p:spPr>
          <p:txBody>
            <a:bodyPr wrap="square" lIns="0" tIns="0" rIns="0" bIns="0" anchor="ctr">
              <a:noAutofit/>
            </a:bodyPr>
            <a:lstStyle/>
            <a:p>
              <a:pPr algn="ctr"/>
              <a:r>
                <a:rPr lang="en-US" b="1">
                  <a:solidFill>
                    <a:srgbClr val="FFFFFF"/>
                  </a:solidFill>
                  <a:ea typeface="Lato" panose="020F0502020204030203" pitchFamily="34" charset="0"/>
                  <a:cs typeface="Lato" panose="020F0502020204030203" pitchFamily="34" charset="0"/>
                </a:rPr>
                <a:t>5</a:t>
              </a:r>
            </a:p>
          </p:txBody>
        </p:sp>
        <p:sp>
          <p:nvSpPr>
            <p:cNvPr id="31" name="text5">
              <a:extLst>
                <a:ext uri="{FF2B5EF4-FFF2-40B4-BE49-F238E27FC236}">
                  <a16:creationId xmlns:a16="http://schemas.microsoft.com/office/drawing/2014/main" id="{9F73C95E-2E92-5995-765E-154050B79861}"/>
                </a:ext>
              </a:extLst>
            </p:cNvPr>
            <p:cNvSpPr txBox="1"/>
            <p:nvPr/>
          </p:nvSpPr>
          <p:spPr>
            <a:xfrm>
              <a:off x="1360000" y="4380000"/>
              <a:ext cx="7860000" cy="660000"/>
            </a:xfrm>
            <a:prstGeom prst="rect">
              <a:avLst/>
            </a:prstGeom>
          </p:spPr>
          <p:txBody>
            <a:bodyPr wrap="square" lIns="45720" tIns="0" rIns="45720" bIns="0" anchor="ctr">
              <a:noAutofit/>
            </a:bodyPr>
            <a:lstStyle/>
            <a:p>
              <a:pPr algn="l"/>
              <a:r>
                <a:rPr lang="en-US" sz="1400" b="1">
                  <a:solidFill>
                    <a:srgbClr val="0E2841"/>
                  </a:solidFill>
                  <a:ea typeface="Lato" panose="020F0502020204030203" pitchFamily="34" charset="0"/>
                  <a:cs typeface="Lato" panose="020F0502020204030203" pitchFamily="34" charset="0"/>
                </a:rPr>
                <a:t>District field-monitoring frequency  </a:t>
              </a:r>
              <a:r>
                <a:rPr lang="en-US" sz="1200">
                  <a:solidFill>
                    <a:srgbClr val="595959"/>
                  </a:solidFill>
                  <a:ea typeface="Lato" panose="020F0502020204030203" pitchFamily="34" charset="0"/>
                  <a:cs typeface="Lato" panose="020F0502020204030203" pitchFamily="34" charset="0"/>
                </a:rPr>
                <a:t>Vulnerable to budget pressure — typically the first activity reduced when resources are stretched.</a:t>
              </a:r>
            </a:p>
          </p:txBody>
        </p:sp>
        <p:sp>
          <p:nvSpPr>
            <p:cNvPr id="32" name="band6">
              <a:extLst>
                <a:ext uri="{FF2B5EF4-FFF2-40B4-BE49-F238E27FC236}">
                  <a16:creationId xmlns:a16="http://schemas.microsoft.com/office/drawing/2014/main" id="{C70B321F-42F8-CD58-72CF-D0EF3BA59B1E}"/>
                </a:ext>
              </a:extLst>
            </p:cNvPr>
            <p:cNvSpPr/>
            <p:nvPr/>
          </p:nvSpPr>
          <p:spPr>
            <a:xfrm>
              <a:off x="533400" y="5095000"/>
              <a:ext cx="8839200" cy="660000"/>
            </a:xfrm>
            <a:prstGeom prst="roundRect">
              <a:avLst>
                <a:gd name="adj" fmla="val 8000"/>
              </a:avLst>
            </a:prstGeom>
            <a:solidFill>
              <a:srgbClr val="F3F5F7"/>
            </a:solidFill>
            <a:ln>
              <a:noFill/>
            </a:ln>
          </p:spPr>
          <p:txBody>
            <a:bodyPr/>
            <a:lstStyle/>
            <a:p>
              <a:endParaRPr sz="2000"/>
            </a:p>
          </p:txBody>
        </p:sp>
        <p:sp>
          <p:nvSpPr>
            <p:cNvPr id="33" name="badge6">
              <a:extLst>
                <a:ext uri="{FF2B5EF4-FFF2-40B4-BE49-F238E27FC236}">
                  <a16:creationId xmlns:a16="http://schemas.microsoft.com/office/drawing/2014/main" id="{F3794F1E-EA62-61EB-3E69-B0193958971B}"/>
                </a:ext>
              </a:extLst>
            </p:cNvPr>
            <p:cNvSpPr/>
            <p:nvPr/>
          </p:nvSpPr>
          <p:spPr>
            <a:xfrm>
              <a:off x="700000" y="5195000"/>
              <a:ext cx="460000" cy="379221"/>
            </a:xfrm>
            <a:prstGeom prst="ellipse">
              <a:avLst/>
            </a:prstGeom>
            <a:solidFill>
              <a:srgbClr val="E97132"/>
            </a:solidFill>
            <a:ln>
              <a:noFill/>
            </a:ln>
          </p:spPr>
          <p:txBody>
            <a:bodyPr wrap="square" lIns="0" tIns="0" rIns="0" bIns="0" anchor="ctr">
              <a:noAutofit/>
            </a:bodyPr>
            <a:lstStyle/>
            <a:p>
              <a:pPr algn="ctr"/>
              <a:r>
                <a:rPr lang="en-US" b="1">
                  <a:solidFill>
                    <a:srgbClr val="FFFFFF"/>
                  </a:solidFill>
                  <a:ea typeface="Lato" panose="020F0502020204030203" pitchFamily="34" charset="0"/>
                  <a:cs typeface="Lato" panose="020F0502020204030203" pitchFamily="34" charset="0"/>
                </a:rPr>
                <a:t>6</a:t>
              </a:r>
            </a:p>
          </p:txBody>
        </p:sp>
        <p:sp>
          <p:nvSpPr>
            <p:cNvPr id="35" name="text6">
              <a:extLst>
                <a:ext uri="{FF2B5EF4-FFF2-40B4-BE49-F238E27FC236}">
                  <a16:creationId xmlns:a16="http://schemas.microsoft.com/office/drawing/2014/main" id="{0FDA025E-648F-9729-941E-83975B76A7A1}"/>
                </a:ext>
              </a:extLst>
            </p:cNvPr>
            <p:cNvSpPr txBox="1"/>
            <p:nvPr/>
          </p:nvSpPr>
          <p:spPr>
            <a:xfrm>
              <a:off x="1360000" y="5095000"/>
              <a:ext cx="7860000" cy="660000"/>
            </a:xfrm>
            <a:prstGeom prst="rect">
              <a:avLst/>
            </a:prstGeom>
          </p:spPr>
          <p:txBody>
            <a:bodyPr wrap="square" lIns="45720" tIns="0" rIns="45720" bIns="0" anchor="ctr">
              <a:noAutofit/>
            </a:bodyPr>
            <a:lstStyle/>
            <a:p>
              <a:pPr algn="l"/>
              <a:r>
                <a:rPr lang="en-US" sz="1400" b="1">
                  <a:solidFill>
                    <a:srgbClr val="0E2841"/>
                  </a:solidFill>
                  <a:ea typeface="Lato" panose="020F0502020204030203" pitchFamily="34" charset="0"/>
                  <a:cs typeface="Lato" panose="020F0502020204030203" pitchFamily="34" charset="0"/>
                </a:rPr>
                <a:t>Affordability for the poorest households  </a:t>
              </a:r>
              <a:r>
                <a:rPr lang="en-US" sz="1200">
                  <a:solidFill>
                    <a:srgbClr val="595959"/>
                  </a:solidFill>
                  <a:ea typeface="Lato" panose="020F0502020204030203" pitchFamily="34" charset="0"/>
                  <a:cs typeface="Lato" panose="020F0502020204030203" pitchFamily="34" charset="0"/>
                </a:rPr>
                <a:t>Persists for the most economically vulnerable, particularly female-headed households.</a:t>
              </a:r>
            </a:p>
          </p:txBody>
        </p:sp>
        <p:sp>
          <p:nvSpPr>
            <p:cNvPr id="36" name="band7">
              <a:extLst>
                <a:ext uri="{FF2B5EF4-FFF2-40B4-BE49-F238E27FC236}">
                  <a16:creationId xmlns:a16="http://schemas.microsoft.com/office/drawing/2014/main" id="{1F547AE0-87B5-B357-2DD8-D0E784DD3102}"/>
                </a:ext>
              </a:extLst>
            </p:cNvPr>
            <p:cNvSpPr/>
            <p:nvPr/>
          </p:nvSpPr>
          <p:spPr>
            <a:xfrm>
              <a:off x="533400" y="5810000"/>
              <a:ext cx="8839200" cy="660000"/>
            </a:xfrm>
            <a:prstGeom prst="roundRect">
              <a:avLst>
                <a:gd name="adj" fmla="val 8000"/>
              </a:avLst>
            </a:prstGeom>
            <a:solidFill>
              <a:srgbClr val="FDF1EA"/>
            </a:solidFill>
            <a:ln>
              <a:noFill/>
            </a:ln>
          </p:spPr>
          <p:txBody>
            <a:bodyPr/>
            <a:lstStyle/>
            <a:p>
              <a:endParaRPr sz="2000"/>
            </a:p>
          </p:txBody>
        </p:sp>
        <p:sp>
          <p:nvSpPr>
            <p:cNvPr id="37" name="badge7">
              <a:extLst>
                <a:ext uri="{FF2B5EF4-FFF2-40B4-BE49-F238E27FC236}">
                  <a16:creationId xmlns:a16="http://schemas.microsoft.com/office/drawing/2014/main" id="{B46BC563-E7F6-F7C6-8A8C-8CEA86223F9B}"/>
                </a:ext>
              </a:extLst>
            </p:cNvPr>
            <p:cNvSpPr/>
            <p:nvPr/>
          </p:nvSpPr>
          <p:spPr>
            <a:xfrm>
              <a:off x="700000" y="5910000"/>
              <a:ext cx="460000" cy="379221"/>
            </a:xfrm>
            <a:prstGeom prst="ellipse">
              <a:avLst/>
            </a:prstGeom>
            <a:solidFill>
              <a:srgbClr val="E97132"/>
            </a:solidFill>
            <a:ln>
              <a:noFill/>
            </a:ln>
          </p:spPr>
          <p:txBody>
            <a:bodyPr wrap="square" lIns="0" tIns="0" rIns="0" bIns="0" anchor="ctr">
              <a:noAutofit/>
            </a:bodyPr>
            <a:lstStyle/>
            <a:p>
              <a:pPr algn="ctr"/>
              <a:r>
                <a:rPr lang="en-US" b="1">
                  <a:solidFill>
                    <a:srgbClr val="FFFFFF"/>
                  </a:solidFill>
                  <a:ea typeface="Lato" panose="020F0502020204030203" pitchFamily="34" charset="0"/>
                  <a:cs typeface="Lato" panose="020F0502020204030203" pitchFamily="34" charset="0"/>
                </a:rPr>
                <a:t>7</a:t>
              </a:r>
            </a:p>
          </p:txBody>
        </p:sp>
        <p:sp>
          <p:nvSpPr>
            <p:cNvPr id="39" name="text7">
              <a:extLst>
                <a:ext uri="{FF2B5EF4-FFF2-40B4-BE49-F238E27FC236}">
                  <a16:creationId xmlns:a16="http://schemas.microsoft.com/office/drawing/2014/main" id="{0DE526D0-2469-A656-D6A8-8CC90DF869EC}"/>
                </a:ext>
              </a:extLst>
            </p:cNvPr>
            <p:cNvSpPr txBox="1"/>
            <p:nvPr/>
          </p:nvSpPr>
          <p:spPr>
            <a:xfrm>
              <a:off x="1360000" y="5810000"/>
              <a:ext cx="7860000" cy="660000"/>
            </a:xfrm>
            <a:prstGeom prst="rect">
              <a:avLst/>
            </a:prstGeom>
          </p:spPr>
          <p:txBody>
            <a:bodyPr wrap="square" lIns="45720" tIns="0" rIns="45720" bIns="0" anchor="ctr">
              <a:noAutofit/>
            </a:bodyPr>
            <a:lstStyle/>
            <a:p>
              <a:pPr algn="l"/>
              <a:r>
                <a:rPr lang="en-US" sz="1400" b="1">
                  <a:solidFill>
                    <a:srgbClr val="0E2841"/>
                  </a:solidFill>
                  <a:ea typeface="Lato" panose="020F0502020204030203" pitchFamily="34" charset="0"/>
                  <a:cs typeface="Lato" panose="020F0502020204030203" pitchFamily="34" charset="0"/>
                </a:rPr>
                <a:t>Gender-differentiated hygiene sustainability  </a:t>
              </a:r>
              <a:r>
                <a:rPr lang="en-US" sz="1200">
                  <a:solidFill>
                    <a:srgbClr val="595959"/>
                  </a:solidFill>
                  <a:ea typeface="Lato" panose="020F0502020204030203" pitchFamily="34" charset="0"/>
                  <a:cs typeface="Lato" panose="020F0502020204030203" pitchFamily="34" charset="0"/>
                </a:rPr>
                <a:t>Men revert to pre-hygiene </a:t>
              </a:r>
              <a:r>
                <a:rPr lang="en-US" sz="1200" err="1">
                  <a:solidFill>
                    <a:srgbClr val="595959"/>
                  </a:solidFill>
                  <a:ea typeface="Lato" panose="020F0502020204030203" pitchFamily="34" charset="0"/>
                  <a:cs typeface="Lato" panose="020F0502020204030203" pitchFamily="34" charset="0"/>
                </a:rPr>
                <a:t>behaviours</a:t>
              </a:r>
              <a:r>
                <a:rPr lang="en-US" sz="1200">
                  <a:solidFill>
                    <a:srgbClr val="595959"/>
                  </a:solidFill>
                  <a:ea typeface="Lato" panose="020F0502020204030203" pitchFamily="34" charset="0"/>
                  <a:cs typeface="Lato" panose="020F0502020204030203" pitchFamily="34" charset="0"/>
                </a:rPr>
                <a:t> faster than women when external reminders diminish.</a:t>
              </a:r>
            </a:p>
          </p:txBody>
        </p:sp>
      </p:grpSp>
      <p:cxnSp>
        <p:nvCxnSpPr>
          <p:cNvPr id="43" name="Straight Connector 42">
            <a:extLst>
              <a:ext uri="{FF2B5EF4-FFF2-40B4-BE49-F238E27FC236}">
                <a16:creationId xmlns:a16="http://schemas.microsoft.com/office/drawing/2014/main" id="{B0D7791A-38FE-486B-3173-4C9A84689597}"/>
              </a:ext>
            </a:extLst>
          </p:cNvPr>
          <p:cNvCxnSpPr>
            <a:cxnSpLocks/>
          </p:cNvCxnSpPr>
          <p:nvPr/>
        </p:nvCxnSpPr>
        <p:spPr>
          <a:xfrm>
            <a:off x="6476995" y="1497364"/>
            <a:ext cx="0" cy="4876800"/>
          </a:xfrm>
          <a:prstGeom prst="line">
            <a:avLst/>
          </a:prstGeom>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4FBD46C9-23AE-94A5-FCA8-C590E707733D}"/>
              </a:ext>
            </a:extLst>
          </p:cNvPr>
          <p:cNvSpPr txBox="1"/>
          <p:nvPr/>
        </p:nvSpPr>
        <p:spPr>
          <a:xfrm>
            <a:off x="0" y="6488668"/>
            <a:ext cx="2443298" cy="369332"/>
          </a:xfrm>
          <a:prstGeom prst="rect">
            <a:avLst/>
          </a:prstGeom>
          <a:noFill/>
        </p:spPr>
        <p:txBody>
          <a:bodyPr wrap="none" rtlCol="0">
            <a:spAutoFit/>
          </a:bodyPr>
          <a:lstStyle/>
          <a:p>
            <a:r>
              <a:rPr lang="en-US" sz="900" i="1"/>
              <a:t>* Data from Final Evaluation Household Survey</a:t>
            </a:r>
          </a:p>
          <a:p>
            <a:r>
              <a:rPr lang="en-US" sz="900" i="1" baseline="30000"/>
              <a:t>#</a:t>
            </a:r>
            <a:r>
              <a:rPr lang="en-US" sz="900" i="1"/>
              <a:t> Data from Project Documents</a:t>
            </a:r>
            <a:endParaRPr lang="en-GB" sz="900" i="1"/>
          </a:p>
        </p:txBody>
      </p:sp>
    </p:spTree>
    <p:extLst>
      <p:ext uri="{BB962C8B-B14F-4D97-AF65-F5344CB8AC3E}">
        <p14:creationId xmlns:p14="http://schemas.microsoft.com/office/powerpoint/2010/main" val="7976603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C09C7-631A-8373-6559-AB807D81E527}"/>
            </a:ext>
          </a:extLst>
        </p:cNvPr>
        <p:cNvGrpSpPr/>
        <p:nvPr/>
      </p:nvGrpSpPr>
      <p:grpSpPr>
        <a:xfrm>
          <a:off x="0" y="0"/>
          <a:ext cx="0" cy="0"/>
          <a:chOff x="0" y="0"/>
          <a:chExt cx="0" cy="0"/>
        </a:xfrm>
      </p:grpSpPr>
      <p:sp>
        <p:nvSpPr>
          <p:cNvPr id="53" name="Rectangle 53">
            <a:extLst>
              <a:ext uri="{FF2B5EF4-FFF2-40B4-BE49-F238E27FC236}">
                <a16:creationId xmlns:a16="http://schemas.microsoft.com/office/drawing/2014/main" id="{CA4EC645-E730-BA96-B85B-B791BD9DBBE1}"/>
              </a:ext>
            </a:extLst>
          </p:cNvPr>
          <p:cNvSpPr>
            <a:spLocks noChangeArrowheads="1"/>
          </p:cNvSpPr>
          <p:nvPr/>
        </p:nvSpPr>
        <p:spPr bwMode="auto">
          <a:xfrm>
            <a:off x="0" y="0"/>
            <a:ext cx="12192000" cy="553998"/>
          </a:xfrm>
          <a:prstGeom prst="rect">
            <a:avLst/>
          </a:prstGeom>
          <a:solidFill>
            <a:srgbClr val="2B2F71"/>
          </a:solidFill>
          <a:ln w="9525">
            <a:noFill/>
            <a:miter lim="800000"/>
            <a:headEnd/>
            <a:tailEnd/>
          </a:ln>
        </p:spPr>
        <p:txBody>
          <a:bodyPr vert="horz" wrap="square" lIns="0" tIns="0" rIns="0" bIns="0" numCol="1" anchor="t" anchorCtr="0" compatLnSpc="1">
            <a:prstTxWarp prst="textNoShape">
              <a:avLst/>
            </a:prstTxWarp>
            <a:spAutoFit/>
          </a:bodyPr>
          <a:lstStyle/>
          <a:p>
            <a:pPr lvl="0" algn="ctr" fontAlgn="base">
              <a:spcBef>
                <a:spcPct val="0"/>
              </a:spcBef>
              <a:spcAft>
                <a:spcPct val="0"/>
              </a:spcAft>
            </a:pPr>
            <a:r>
              <a:rPr kumimoji="0" lang="en-US" sz="3600" b="1" i="0" u="none" strike="noStrike" cap="none" normalizeH="0" baseline="0">
                <a:ln>
                  <a:noFill/>
                </a:ln>
                <a:solidFill>
                  <a:schemeClr val="bg1"/>
                </a:solidFill>
                <a:effectLst/>
                <a:ea typeface="Open Sans" panose="020B0606030504020204" pitchFamily="34" charset="0"/>
                <a:cs typeface="Open Sans" panose="020B0606030504020204" pitchFamily="34" charset="0"/>
              </a:rPr>
              <a:t>Recommendations: </a:t>
            </a:r>
            <a:r>
              <a:rPr kumimoji="0" lang="en-US" sz="2000" b="1" i="0" u="none" strike="noStrike" cap="none" normalizeH="0" baseline="0">
                <a:ln>
                  <a:noFill/>
                </a:ln>
                <a:solidFill>
                  <a:schemeClr val="bg1"/>
                </a:solidFill>
                <a:effectLst/>
                <a:ea typeface="Open Sans" panose="020B0606030504020204" pitchFamily="34" charset="0"/>
                <a:cs typeface="Open Sans" panose="020B0606030504020204" pitchFamily="34" charset="0"/>
              </a:rPr>
              <a:t>Ministry of Infrastructure (MININFRA) </a:t>
            </a:r>
            <a:endParaRPr kumimoji="0" lang="en-US" sz="3600" b="1" i="0" u="none" strike="noStrike" cap="none" normalizeH="0" baseline="0">
              <a:ln>
                <a:noFill/>
              </a:ln>
              <a:solidFill>
                <a:schemeClr val="bg1"/>
              </a:solidFill>
              <a:effectLst/>
              <a:ea typeface="Open Sans" panose="020B0606030504020204" pitchFamily="34" charset="0"/>
              <a:cs typeface="Open Sans" panose="020B0606030504020204" pitchFamily="34" charset="0"/>
            </a:endParaRPr>
          </a:p>
        </p:txBody>
      </p:sp>
      <p:sp>
        <p:nvSpPr>
          <p:cNvPr id="3" name="Gold Underline">
            <a:extLst>
              <a:ext uri="{FF2B5EF4-FFF2-40B4-BE49-F238E27FC236}">
                <a16:creationId xmlns:a16="http://schemas.microsoft.com/office/drawing/2014/main" id="{8E1CC73D-1F4B-2C5B-4578-022C5B04D8A7}"/>
              </a:ext>
            </a:extLst>
          </p:cNvPr>
          <p:cNvSpPr/>
          <p:nvPr/>
        </p:nvSpPr>
        <p:spPr>
          <a:xfrm>
            <a:off x="0" y="553998"/>
            <a:ext cx="12192000" cy="36576"/>
          </a:xfrm>
          <a:prstGeom prst="rect">
            <a:avLst/>
          </a:prstGeom>
          <a:solidFill>
            <a:srgbClr val="D99E29"/>
          </a:solidFill>
          <a:ln>
            <a:noFill/>
          </a:ln>
          <a:extLst>
            <a:ext uri="{C183D7F6-B498-43B3-948B-1728B52AA6E4}">
              <adec:decorative xmlns:adec="http://schemas.microsoft.com/office/drawing/2017/decorative" xmlns="" val="1"/>
            </a:ext>
          </a:extLst>
        </p:spPr>
        <p:txBody>
          <a:bodyPr rtlCol="0"/>
          <a:lstStyle/>
          <a:p>
            <a:endParaRPr lang="en-US"/>
          </a:p>
        </p:txBody>
      </p:sp>
      <p:sp>
        <p:nvSpPr>
          <p:cNvPr id="6" name="TextBox 5">
            <a:extLst>
              <a:ext uri="{FF2B5EF4-FFF2-40B4-BE49-F238E27FC236}">
                <a16:creationId xmlns:a16="http://schemas.microsoft.com/office/drawing/2014/main" id="{ED651E9A-2725-1077-FEF0-44E5BBD97565}"/>
              </a:ext>
            </a:extLst>
          </p:cNvPr>
          <p:cNvSpPr txBox="1"/>
          <p:nvPr/>
        </p:nvSpPr>
        <p:spPr>
          <a:xfrm>
            <a:off x="408843" y="1255070"/>
            <a:ext cx="8027584" cy="4981557"/>
          </a:xfrm>
          <a:prstGeom prst="rect">
            <a:avLst/>
          </a:prstGeom>
          <a:noFill/>
        </p:spPr>
        <p:txBody>
          <a:bodyPr wrap="square">
            <a:spAutoFit/>
          </a:bodyPr>
          <a:lstStyle/>
          <a:p>
            <a:pPr marL="0" marR="0" algn="just">
              <a:lnSpc>
                <a:spcPct val="108000"/>
              </a:lnSpc>
              <a:spcBef>
                <a:spcPts val="1200"/>
              </a:spcBef>
              <a:spcAft>
                <a:spcPts val="1200"/>
              </a:spcAft>
              <a:buNone/>
            </a:pPr>
            <a:r>
              <a:rPr lang="en-GB" sz="1600" b="1" dirty="0">
                <a:effectLst/>
                <a:ea typeface="Aptos" panose="020B0004020202020204" pitchFamily="34" charset="0"/>
                <a:cs typeface="Vrinda" panose="020B0502040204020203" pitchFamily="34" charset="0"/>
              </a:rPr>
              <a:t>R-01 — Immediate (0–6 months) — </a:t>
            </a:r>
            <a:r>
              <a:rPr lang="en-GB" sz="1600" b="1" dirty="0">
                <a:effectLst/>
                <a:ea typeface="Aptos" panose="020B0004020202020204" pitchFamily="34" charset="0"/>
                <a:cs typeface="Segoe UI Emoji" panose="020B0502040204020203" pitchFamily="34" charset="0"/>
              </a:rPr>
              <a:t>🟦</a:t>
            </a:r>
            <a:r>
              <a:rPr lang="en-GB" sz="1600" b="1" dirty="0">
                <a:effectLst/>
                <a:ea typeface="Aptos" panose="020B0004020202020204" pitchFamily="34" charset="0"/>
                <a:cs typeface="Vrinda" panose="020B0502040204020203" pitchFamily="34" charset="0"/>
              </a:rPr>
              <a:t> Sustainability</a:t>
            </a:r>
            <a:r>
              <a:rPr lang="en-GB" sz="1600" b="1" dirty="0">
                <a:ea typeface="Aptos" panose="020B0004020202020204" pitchFamily="34" charset="0"/>
                <a:cs typeface="Vrinda" panose="020B0502040204020203" pitchFamily="34" charset="0"/>
              </a:rPr>
              <a:t>:</a:t>
            </a:r>
            <a:r>
              <a:rPr lang="en-GB" sz="1600" dirty="0">
                <a:effectLst/>
                <a:ea typeface="Aptos" panose="020B0004020202020204" pitchFamily="34" charset="0"/>
                <a:cs typeface="Vrinda" panose="020B0502040204020203" pitchFamily="34" charset="0"/>
              </a:rPr>
              <a:t> </a:t>
            </a:r>
            <a:r>
              <a:rPr lang="en-GB" sz="1600" b="1" dirty="0">
                <a:effectLst/>
                <a:ea typeface="Aptos" panose="020B0004020202020204" pitchFamily="34" charset="0"/>
                <a:cs typeface="Vrinda" panose="020B0502040204020203" pitchFamily="34" charset="0"/>
              </a:rPr>
              <a:t>Finalise and formally issue the revised DWASHB Standard Operating Procedures</a:t>
            </a:r>
            <a:r>
              <a:rPr lang="en-GB" sz="1600" dirty="0">
                <a:effectLst/>
                <a:ea typeface="Aptos" panose="020B0004020202020204" pitchFamily="34" charset="0"/>
                <a:cs typeface="Vrinda" panose="020B0502040204020203" pitchFamily="34" charset="0"/>
              </a:rPr>
              <a:t>, accompanied by a ministerial circular clarifying District WASH Board funding sources under the delegated rural water management model.</a:t>
            </a:r>
          </a:p>
          <a:p>
            <a:pPr algn="just">
              <a:lnSpc>
                <a:spcPct val="108000"/>
              </a:lnSpc>
              <a:spcBef>
                <a:spcPts val="1200"/>
              </a:spcBef>
              <a:spcAft>
                <a:spcPts val="1200"/>
              </a:spcAft>
            </a:pPr>
            <a:r>
              <a:rPr lang="en-GB" sz="1600" b="1" dirty="0">
                <a:effectLst/>
                <a:ea typeface="Aptos" panose="020B0004020202020204" pitchFamily="34" charset="0"/>
                <a:cs typeface="Vrinda" panose="020B0502040204020203" pitchFamily="34" charset="0"/>
              </a:rPr>
              <a:t>R-02 — Within 1 year — </a:t>
            </a:r>
            <a:r>
              <a:rPr lang="en-GB" sz="1600" b="1" dirty="0">
                <a:ea typeface="Aptos" panose="020B0004020202020204" pitchFamily="34" charset="0"/>
                <a:cs typeface="Segoe UI Emoji" panose="020B0502040204020203" pitchFamily="34" charset="0"/>
              </a:rPr>
              <a:t>🟦</a:t>
            </a:r>
            <a:r>
              <a:rPr lang="en-GB" sz="1600" b="1" dirty="0">
                <a:ea typeface="Aptos" panose="020B0004020202020204" pitchFamily="34" charset="0"/>
                <a:cs typeface="Vrinda" panose="020B0502040204020203" pitchFamily="34" charset="0"/>
              </a:rPr>
              <a:t> Sustainability</a:t>
            </a:r>
            <a:r>
              <a:rPr lang="en-GB" sz="1600" b="1" dirty="0">
                <a:effectLst/>
                <a:ea typeface="Aptos" panose="020B0004020202020204" pitchFamily="34" charset="0"/>
                <a:cs typeface="Vrinda" panose="020B0502040204020203" pitchFamily="34" charset="0"/>
              </a:rPr>
              <a:t>:</a:t>
            </a:r>
            <a:r>
              <a:rPr lang="en-GB" sz="1600" dirty="0">
                <a:effectLst/>
                <a:ea typeface="Aptos" panose="020B0004020202020204" pitchFamily="34" charset="0"/>
                <a:cs typeface="Vrinda" panose="020B0502040204020203" pitchFamily="34" charset="0"/>
              </a:rPr>
              <a:t> </a:t>
            </a:r>
            <a:r>
              <a:rPr lang="en-GB" sz="1600" b="1" dirty="0">
                <a:effectLst/>
                <a:ea typeface="Aptos" panose="020B0004020202020204" pitchFamily="34" charset="0"/>
                <a:cs typeface="Vrinda" panose="020B0502040204020203" pitchFamily="34" charset="0"/>
              </a:rPr>
              <a:t>Create a dedicated district budget line for District WASH Board operationalisation</a:t>
            </a:r>
            <a:r>
              <a:rPr lang="en-GB" sz="1600" dirty="0">
                <a:effectLst/>
                <a:ea typeface="Aptos" panose="020B0004020202020204" pitchFamily="34" charset="0"/>
                <a:cs typeface="Vrinda" panose="020B0502040204020203" pitchFamily="34" charset="0"/>
              </a:rPr>
              <a:t> covering sitting allowances, monitoring visits, and reflection meetings, separate from general WASH or district-office budget lines.</a:t>
            </a:r>
          </a:p>
          <a:p>
            <a:pPr algn="just">
              <a:lnSpc>
                <a:spcPct val="108000"/>
              </a:lnSpc>
              <a:spcBef>
                <a:spcPts val="1200"/>
              </a:spcBef>
              <a:spcAft>
                <a:spcPts val="1200"/>
              </a:spcAft>
            </a:pPr>
            <a:r>
              <a:rPr lang="en-US" sz="1600" b="1" dirty="0">
                <a:cs typeface="Vrinda" panose="020B0502040204020203" pitchFamily="34" charset="0"/>
              </a:rPr>
              <a:t>R-03 — Within 1 year — 🟦 Sustainability: Design hygiene promotion reinforcement cycles with gender-differentiated approaches</a:t>
            </a:r>
            <a:r>
              <a:rPr lang="en-US" sz="1600" dirty="0"/>
              <a:t>, </a:t>
            </a:r>
            <a:r>
              <a:rPr lang="en-US" sz="1600" dirty="0">
                <a:cs typeface="Vrinda" panose="020B0502040204020203" pitchFamily="34" charset="0"/>
              </a:rPr>
              <a:t>sustaining male-targeted reinforcement sessions beyond the initial </a:t>
            </a:r>
            <a:r>
              <a:rPr lang="en-US" sz="1600" dirty="0" err="1">
                <a:cs typeface="Vrinda" panose="020B0502040204020203" pitchFamily="34" charset="0"/>
              </a:rPr>
              <a:t>behaviour</a:t>
            </a:r>
            <a:r>
              <a:rPr lang="en-US" sz="1600" dirty="0">
                <a:cs typeface="Vrinda" panose="020B0502040204020203" pitchFamily="34" charset="0"/>
              </a:rPr>
              <a:t>-change period rather than concentrating reinforcement on women alone.</a:t>
            </a:r>
          </a:p>
          <a:p>
            <a:pPr algn="just">
              <a:lnSpc>
                <a:spcPct val="108000"/>
              </a:lnSpc>
              <a:spcBef>
                <a:spcPts val="1200"/>
              </a:spcBef>
              <a:spcAft>
                <a:spcPts val="1200"/>
              </a:spcAft>
            </a:pPr>
            <a:r>
              <a:rPr lang="en-US" sz="1600" b="1" dirty="0">
                <a:cs typeface="Vrinda" panose="020B0502040204020203" pitchFamily="34" charset="0"/>
              </a:rPr>
              <a:t>R-04 — Within 1 year — </a:t>
            </a:r>
            <a:r>
              <a:rPr lang="en-GB" sz="1600" b="1" dirty="0">
                <a:cs typeface="Vrinda" panose="020B0502040204020203" pitchFamily="34" charset="0"/>
              </a:rPr>
              <a:t>🟩</a:t>
            </a:r>
            <a:r>
              <a:rPr lang="en-US" sz="1600" b="1" dirty="0">
                <a:cs typeface="Vrinda" panose="020B0502040204020203" pitchFamily="34" charset="0"/>
              </a:rPr>
              <a:t> Scale-up: Design and pilot a targeted sanitation financing product for the bottom wealth tertile</a:t>
            </a:r>
            <a:r>
              <a:rPr lang="en-US" sz="1600" dirty="0"/>
              <a:t>, </a:t>
            </a:r>
            <a:r>
              <a:rPr lang="en-US" sz="1600" dirty="0">
                <a:cs typeface="Vrinda" panose="020B0502040204020203" pitchFamily="34" charset="0"/>
              </a:rPr>
              <a:t>building on the existing Village Savings and Loan Association architecture to reach households that cite affordability as the primary barrier to upgrading.</a:t>
            </a:r>
          </a:p>
        </p:txBody>
      </p:sp>
      <p:pic>
        <p:nvPicPr>
          <p:cNvPr id="2" name="Picture 1">
            <a:extLst>
              <a:ext uri="{FF2B5EF4-FFF2-40B4-BE49-F238E27FC236}">
                <a16:creationId xmlns:a16="http://schemas.microsoft.com/office/drawing/2014/main" id="{45CA1D9A-A322-030A-6766-0488923347D9}"/>
              </a:ext>
            </a:extLst>
          </p:cNvPr>
          <p:cNvPicPr>
            <a:picLocks noChangeAspect="1"/>
          </p:cNvPicPr>
          <p:nvPr/>
        </p:nvPicPr>
        <p:blipFill>
          <a:blip r:embed="rId2" cstate="print">
            <a:extLst>
              <a:ext uri="{28A0092B-C50C-407E-A947-70E740481C1C}">
                <a14:useLocalDpi xmlns:a14="http://schemas.microsoft.com/office/drawing/2010/main" val="0"/>
              </a:ext>
            </a:extLst>
          </a:blip>
          <a:srcRect l="16370" t="5640" r="19877"/>
          <a:stretch>
            <a:fillRect/>
          </a:stretch>
        </p:blipFill>
        <p:spPr>
          <a:xfrm>
            <a:off x="8806832" y="1371600"/>
            <a:ext cx="2685732" cy="4410176"/>
          </a:xfrm>
          <a:prstGeom prst="rect">
            <a:avLst/>
          </a:prstGeom>
        </p:spPr>
      </p:pic>
      <p:sp>
        <p:nvSpPr>
          <p:cNvPr id="5" name="TextBox 4">
            <a:extLst>
              <a:ext uri="{FF2B5EF4-FFF2-40B4-BE49-F238E27FC236}">
                <a16:creationId xmlns:a16="http://schemas.microsoft.com/office/drawing/2014/main" id="{D2419B05-31EF-AC84-BD27-5F557DD6EC0B}"/>
              </a:ext>
            </a:extLst>
          </p:cNvPr>
          <p:cNvSpPr txBox="1"/>
          <p:nvPr/>
        </p:nvSpPr>
        <p:spPr>
          <a:xfrm>
            <a:off x="8700957" y="5774962"/>
            <a:ext cx="2685732" cy="461665"/>
          </a:xfrm>
          <a:prstGeom prst="rect">
            <a:avLst/>
          </a:prstGeom>
          <a:solidFill>
            <a:schemeClr val="bg1"/>
          </a:solidFill>
        </p:spPr>
        <p:txBody>
          <a:bodyPr wrap="square" rtlCol="0">
            <a:spAutoFit/>
          </a:bodyPr>
          <a:lstStyle/>
          <a:p>
            <a:r>
              <a:rPr lang="en-IN" sz="1200"/>
              <a:t>Water </a:t>
            </a:r>
            <a:r>
              <a:rPr lang="en-GB" sz="1200"/>
              <a:t>infrastructure in Rwamagana district, </a:t>
            </a:r>
            <a:r>
              <a:rPr lang="en-GB" sz="1200" err="1"/>
              <a:t>Mwurire</a:t>
            </a:r>
            <a:r>
              <a:rPr lang="en-GB" sz="1200"/>
              <a:t> sector</a:t>
            </a:r>
            <a:endParaRPr lang="en-IN" sz="1200"/>
          </a:p>
        </p:txBody>
      </p:sp>
    </p:spTree>
    <p:extLst>
      <p:ext uri="{BB962C8B-B14F-4D97-AF65-F5344CB8AC3E}">
        <p14:creationId xmlns:p14="http://schemas.microsoft.com/office/powerpoint/2010/main" val="32797892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9F726-4469-617D-5DB9-2C186BA03FF6}"/>
            </a:ext>
          </a:extLst>
        </p:cNvPr>
        <p:cNvGrpSpPr/>
        <p:nvPr/>
      </p:nvGrpSpPr>
      <p:grpSpPr>
        <a:xfrm>
          <a:off x="0" y="0"/>
          <a:ext cx="0" cy="0"/>
          <a:chOff x="0" y="0"/>
          <a:chExt cx="0" cy="0"/>
        </a:xfrm>
      </p:grpSpPr>
      <p:sp>
        <p:nvSpPr>
          <p:cNvPr id="53" name="Rectangle 53">
            <a:extLst>
              <a:ext uri="{FF2B5EF4-FFF2-40B4-BE49-F238E27FC236}">
                <a16:creationId xmlns:a16="http://schemas.microsoft.com/office/drawing/2014/main" id="{6007ECD1-E303-1E40-A18C-B7C55895D3AA}"/>
              </a:ext>
            </a:extLst>
          </p:cNvPr>
          <p:cNvSpPr>
            <a:spLocks noChangeArrowheads="1"/>
          </p:cNvSpPr>
          <p:nvPr/>
        </p:nvSpPr>
        <p:spPr bwMode="auto">
          <a:xfrm>
            <a:off x="0" y="0"/>
            <a:ext cx="12192000" cy="553998"/>
          </a:xfrm>
          <a:prstGeom prst="rect">
            <a:avLst/>
          </a:prstGeom>
          <a:solidFill>
            <a:srgbClr val="2B2F71"/>
          </a:solidFill>
          <a:ln w="9525">
            <a:noFill/>
            <a:miter lim="800000"/>
            <a:headEnd/>
            <a:tailEnd/>
          </a:ln>
        </p:spPr>
        <p:txBody>
          <a:bodyPr vert="horz" wrap="square" lIns="0" tIns="0" rIns="0" bIns="0" numCol="1" anchor="t" anchorCtr="0" compatLnSpc="1">
            <a:prstTxWarp prst="textNoShape">
              <a:avLst/>
            </a:prstTxWarp>
            <a:spAutoFit/>
          </a:bodyPr>
          <a:lstStyle/>
          <a:p>
            <a:pPr lvl="0" algn="ctr" fontAlgn="base">
              <a:spcBef>
                <a:spcPct val="0"/>
              </a:spcBef>
              <a:spcAft>
                <a:spcPct val="0"/>
              </a:spcAft>
            </a:pPr>
            <a:r>
              <a:rPr kumimoji="0" lang="en-US" sz="3600" b="1" i="0" u="none" strike="noStrike" cap="none" normalizeH="0" baseline="0">
                <a:ln>
                  <a:noFill/>
                </a:ln>
                <a:solidFill>
                  <a:schemeClr val="bg1"/>
                </a:solidFill>
                <a:effectLst/>
                <a:ea typeface="Open Sans" panose="020B0606030504020204" pitchFamily="34" charset="0"/>
                <a:cs typeface="Open Sans" panose="020B0606030504020204" pitchFamily="34" charset="0"/>
              </a:rPr>
              <a:t>Recommendations</a:t>
            </a:r>
            <a:r>
              <a:rPr kumimoji="0" lang="en-US" sz="2400" b="1" i="0" u="none" strike="noStrike" cap="none" normalizeH="0" baseline="0">
                <a:ln>
                  <a:noFill/>
                </a:ln>
                <a:solidFill>
                  <a:schemeClr val="bg1"/>
                </a:solidFill>
                <a:effectLst/>
                <a:ea typeface="Open Sans" panose="020B0606030504020204" pitchFamily="34" charset="0"/>
                <a:cs typeface="Open Sans" panose="020B0606030504020204" pitchFamily="34" charset="0"/>
              </a:rPr>
              <a:t>: </a:t>
            </a:r>
            <a:r>
              <a:rPr kumimoji="0" lang="en-US" sz="2000" b="1" i="0" u="none" strike="noStrike" cap="none" normalizeH="0" baseline="0">
                <a:ln>
                  <a:noFill/>
                </a:ln>
                <a:solidFill>
                  <a:schemeClr val="bg1"/>
                </a:solidFill>
                <a:effectLst/>
                <a:ea typeface="Open Sans" panose="020B0606030504020204" pitchFamily="34" charset="0"/>
                <a:cs typeface="Open Sans" panose="020B0606030504020204" pitchFamily="34" charset="0"/>
              </a:rPr>
              <a:t>RURA and WASAC  </a:t>
            </a:r>
            <a:endParaRPr kumimoji="0" lang="en-US" sz="3600" b="1" i="0" u="none" strike="noStrike" cap="none" normalizeH="0" baseline="0">
              <a:ln>
                <a:noFill/>
              </a:ln>
              <a:solidFill>
                <a:schemeClr val="bg1"/>
              </a:solidFill>
              <a:effectLst/>
              <a:ea typeface="Open Sans" panose="020B0606030504020204" pitchFamily="34" charset="0"/>
              <a:cs typeface="Open Sans" panose="020B0606030504020204" pitchFamily="34" charset="0"/>
            </a:endParaRPr>
          </a:p>
        </p:txBody>
      </p:sp>
      <p:sp>
        <p:nvSpPr>
          <p:cNvPr id="3" name="Gold Underline">
            <a:extLst>
              <a:ext uri="{FF2B5EF4-FFF2-40B4-BE49-F238E27FC236}">
                <a16:creationId xmlns:a16="http://schemas.microsoft.com/office/drawing/2014/main" id="{476001CD-4E22-0FD3-2401-9C5AE0A6ED7F}"/>
              </a:ext>
            </a:extLst>
          </p:cNvPr>
          <p:cNvSpPr/>
          <p:nvPr/>
        </p:nvSpPr>
        <p:spPr>
          <a:xfrm>
            <a:off x="0" y="553998"/>
            <a:ext cx="12192000" cy="36576"/>
          </a:xfrm>
          <a:prstGeom prst="rect">
            <a:avLst/>
          </a:prstGeom>
          <a:solidFill>
            <a:srgbClr val="D99E29"/>
          </a:solidFill>
          <a:ln>
            <a:noFill/>
          </a:ln>
          <a:extLst>
            <a:ext uri="{C183D7F6-B498-43B3-948B-1728B52AA6E4}">
              <adec:decorative xmlns:adec="http://schemas.microsoft.com/office/drawing/2017/decorative" xmlns="" val="1"/>
            </a:ext>
          </a:extLst>
        </p:spPr>
        <p:txBody>
          <a:bodyPr rtlCol="0"/>
          <a:lstStyle/>
          <a:p>
            <a:endParaRPr lang="en-US"/>
          </a:p>
        </p:txBody>
      </p:sp>
      <p:sp>
        <p:nvSpPr>
          <p:cNvPr id="4" name="TextBox 3">
            <a:extLst>
              <a:ext uri="{FF2B5EF4-FFF2-40B4-BE49-F238E27FC236}">
                <a16:creationId xmlns:a16="http://schemas.microsoft.com/office/drawing/2014/main" id="{A9D98B18-5DCE-DB5D-154C-6BD38C190347}"/>
              </a:ext>
            </a:extLst>
          </p:cNvPr>
          <p:cNvSpPr txBox="1"/>
          <p:nvPr/>
        </p:nvSpPr>
        <p:spPr>
          <a:xfrm>
            <a:off x="152400" y="660241"/>
            <a:ext cx="11811000" cy="369332"/>
          </a:xfrm>
          <a:prstGeom prst="rect">
            <a:avLst/>
          </a:prstGeom>
          <a:noFill/>
        </p:spPr>
        <p:txBody>
          <a:bodyPr wrap="square">
            <a:spAutoFit/>
          </a:bodyPr>
          <a:lstStyle/>
          <a:p>
            <a:r>
              <a:rPr lang="en-GB" b="1">
                <a:solidFill>
                  <a:schemeClr val="tx2"/>
                </a:solidFill>
                <a:ea typeface="Aptos" panose="020B0004020202020204" pitchFamily="34" charset="0"/>
                <a:cs typeface="Vrinda" panose="020B0502040204020203" pitchFamily="34" charset="0"/>
              </a:rPr>
              <a:t>R</a:t>
            </a:r>
            <a:r>
              <a:rPr lang="en-GB" sz="1800" b="1">
                <a:solidFill>
                  <a:schemeClr val="tx2"/>
                </a:solidFill>
                <a:effectLst/>
                <a:ea typeface="Aptos" panose="020B0004020202020204" pitchFamily="34" charset="0"/>
                <a:cs typeface="Vrinda" panose="020B0502040204020203" pitchFamily="34" charset="0"/>
              </a:rPr>
              <a:t>ecommendations for RURA (regulator) and WASAC (utility) — the sector's oversight and delivery institutions</a:t>
            </a:r>
            <a:endParaRPr lang="en-GB" b="1">
              <a:solidFill>
                <a:schemeClr val="tx2"/>
              </a:solidFill>
            </a:endParaRPr>
          </a:p>
        </p:txBody>
      </p:sp>
      <p:sp>
        <p:nvSpPr>
          <p:cNvPr id="6" name="TextBox 5">
            <a:extLst>
              <a:ext uri="{FF2B5EF4-FFF2-40B4-BE49-F238E27FC236}">
                <a16:creationId xmlns:a16="http://schemas.microsoft.com/office/drawing/2014/main" id="{E605F7C9-83E8-5FC1-CB2F-8DF60AA5725A}"/>
              </a:ext>
            </a:extLst>
          </p:cNvPr>
          <p:cNvSpPr txBox="1"/>
          <p:nvPr/>
        </p:nvSpPr>
        <p:spPr>
          <a:xfrm>
            <a:off x="152400" y="1615003"/>
            <a:ext cx="6085837" cy="4521431"/>
          </a:xfrm>
          <a:prstGeom prst="rect">
            <a:avLst/>
          </a:prstGeom>
          <a:noFill/>
        </p:spPr>
        <p:txBody>
          <a:bodyPr wrap="square">
            <a:spAutoFit/>
          </a:bodyPr>
          <a:lstStyle/>
          <a:p>
            <a:pPr algn="just">
              <a:lnSpc>
                <a:spcPct val="108000"/>
              </a:lnSpc>
              <a:spcBef>
                <a:spcPts val="600"/>
              </a:spcBef>
              <a:spcAft>
                <a:spcPts val="600"/>
              </a:spcAft>
            </a:pPr>
            <a:r>
              <a:rPr lang="en-GB" sz="1500" b="1" dirty="0"/>
              <a:t>R-05 — Within 1 year — 🟦 Sustainability:</a:t>
            </a:r>
            <a:r>
              <a:rPr lang="en-GB" sz="1500" dirty="0"/>
              <a:t> </a:t>
            </a:r>
            <a:r>
              <a:rPr lang="en-GB" sz="1500" b="1" dirty="0"/>
              <a:t>Set a binding transition date for the CMS-RWSS platform handover to WASAC</a:t>
            </a:r>
            <a:r>
              <a:rPr lang="en-GB" sz="1500" dirty="0"/>
              <a:t>, or formalise a co-hosting arrangement with clearly defined responsibilities.</a:t>
            </a:r>
          </a:p>
          <a:p>
            <a:pPr algn="just">
              <a:lnSpc>
                <a:spcPct val="108000"/>
              </a:lnSpc>
              <a:spcBef>
                <a:spcPts val="600"/>
              </a:spcBef>
              <a:spcAft>
                <a:spcPts val="600"/>
              </a:spcAft>
            </a:pPr>
            <a:r>
              <a:rPr lang="en-GB" sz="1500" b="1" dirty="0"/>
              <a:t>R-06 — Medium-term (2–3 years) — 🟩 Scale-up Opportunity:</a:t>
            </a:r>
            <a:r>
              <a:rPr lang="en-GB" sz="1500" dirty="0"/>
              <a:t> </a:t>
            </a:r>
            <a:r>
              <a:rPr lang="en-GB" sz="1500" b="1" dirty="0"/>
              <a:t>Introduce periodic independent verification of non-revenue water and district metered area functionality</a:t>
            </a:r>
            <a:r>
              <a:rPr lang="en-GB" sz="1500" dirty="0"/>
              <a:t> for rural and private-operator systems.</a:t>
            </a:r>
          </a:p>
          <a:p>
            <a:pPr algn="just">
              <a:lnSpc>
                <a:spcPct val="108000"/>
              </a:lnSpc>
              <a:spcBef>
                <a:spcPts val="600"/>
              </a:spcBef>
              <a:spcAft>
                <a:spcPts val="600"/>
              </a:spcAft>
            </a:pPr>
            <a:r>
              <a:rPr lang="en-GB" sz="1500" b="1" dirty="0"/>
              <a:t>R-07 — Medium-term (2–3 years) — 🟪 Future Programming:</a:t>
            </a:r>
            <a:r>
              <a:rPr lang="en-GB" sz="1500" dirty="0"/>
              <a:t> </a:t>
            </a:r>
            <a:r>
              <a:rPr lang="en-GB" sz="1500" b="1" dirty="0"/>
              <a:t>Design a distinct tariff and licensing sub-model for small, decentralised private and youth-led rural water operators</a:t>
            </a:r>
            <a:r>
              <a:rPr lang="en-GB" sz="1500" dirty="0"/>
              <a:t>, recognising their financial viability constraints.</a:t>
            </a:r>
          </a:p>
          <a:p>
            <a:pPr algn="just">
              <a:lnSpc>
                <a:spcPct val="108000"/>
              </a:lnSpc>
              <a:spcBef>
                <a:spcPts val="600"/>
              </a:spcBef>
              <a:spcAft>
                <a:spcPts val="600"/>
              </a:spcAft>
            </a:pPr>
            <a:r>
              <a:rPr lang="en-US" sz="1500" b="1" dirty="0"/>
              <a:t>R-08 — Medium-term (2–3 years) — 🟨 Institutional Reform: Develop a regulatory response to the risk of private-connection exit from communal water point governance</a:t>
            </a:r>
            <a:r>
              <a:rPr lang="en-US" sz="1500" dirty="0"/>
              <a:t>, addressing the risk that wealthier households withdrawing into private connections erodes the fee base and citizen-oversight layer that communal systems depend on.</a:t>
            </a:r>
            <a:endParaRPr lang="en-GB" sz="1500" dirty="0"/>
          </a:p>
        </p:txBody>
      </p:sp>
      <p:sp>
        <p:nvSpPr>
          <p:cNvPr id="5" name="TextBox 4">
            <a:extLst>
              <a:ext uri="{FF2B5EF4-FFF2-40B4-BE49-F238E27FC236}">
                <a16:creationId xmlns:a16="http://schemas.microsoft.com/office/drawing/2014/main" id="{1B57C485-4A20-8B27-7E37-BE2464FBE588}"/>
              </a:ext>
            </a:extLst>
          </p:cNvPr>
          <p:cNvSpPr txBox="1"/>
          <p:nvPr/>
        </p:nvSpPr>
        <p:spPr>
          <a:xfrm>
            <a:off x="6650990" y="1615003"/>
            <a:ext cx="5312409" cy="2967159"/>
          </a:xfrm>
          <a:prstGeom prst="rect">
            <a:avLst/>
          </a:prstGeom>
          <a:noFill/>
        </p:spPr>
        <p:txBody>
          <a:bodyPr wrap="square">
            <a:spAutoFit/>
          </a:bodyPr>
          <a:lstStyle/>
          <a:p>
            <a:pPr algn="just">
              <a:lnSpc>
                <a:spcPct val="108000"/>
              </a:lnSpc>
              <a:spcBef>
                <a:spcPts val="600"/>
              </a:spcBef>
              <a:spcAft>
                <a:spcPts val="600"/>
              </a:spcAft>
            </a:pPr>
            <a:r>
              <a:rPr lang="en-GB" sz="1500" b="1" dirty="0"/>
              <a:t>R-09 — Within 1 year — 🟩 Scale-up Opportunity:</a:t>
            </a:r>
            <a:r>
              <a:rPr lang="en-GB" sz="1500" dirty="0"/>
              <a:t> </a:t>
            </a:r>
            <a:r>
              <a:rPr lang="en-GB" sz="1500" b="1" dirty="0"/>
              <a:t>Replicate the district metered area zoning, meter testing, and </a:t>
            </a:r>
            <a:r>
              <a:rPr lang="en-GB" sz="1500" b="1" dirty="0" err="1"/>
              <a:t>mWater</a:t>
            </a:r>
            <a:r>
              <a:rPr lang="en-GB" sz="1500" b="1" dirty="0"/>
              <a:t> leak-tracking practices</a:t>
            </a:r>
            <a:r>
              <a:rPr lang="en-GB" sz="1500" dirty="0"/>
              <a:t> across all remaining WASAC branches, and institutionalise quarterly non-revenue water task-force meetings as standing practice.</a:t>
            </a:r>
          </a:p>
          <a:p>
            <a:pPr algn="just">
              <a:lnSpc>
                <a:spcPct val="108000"/>
              </a:lnSpc>
              <a:spcBef>
                <a:spcPts val="600"/>
              </a:spcBef>
              <a:spcAft>
                <a:spcPts val="600"/>
              </a:spcAft>
            </a:pPr>
            <a:r>
              <a:rPr lang="en-GB" sz="1500" b="1" dirty="0"/>
              <a:t>R-10 — Medium-term (2–3 years) — 🟪 Future Programming:</a:t>
            </a:r>
            <a:r>
              <a:rPr lang="en-GB" sz="1500" dirty="0"/>
              <a:t> </a:t>
            </a:r>
            <a:r>
              <a:rPr lang="en-GB" sz="1500" b="1" dirty="0"/>
              <a:t>Treat supply-continuity improvement (storage and transmission capacity) as a capital investment priority distinct from non-revenue water reduction</a:t>
            </a:r>
            <a:r>
              <a:rPr lang="en-GB" sz="1500" dirty="0"/>
              <a:t>, sequenced by branch using updated district investment plans.</a:t>
            </a:r>
          </a:p>
        </p:txBody>
      </p:sp>
      <p:sp>
        <p:nvSpPr>
          <p:cNvPr id="8" name="TextBox 7">
            <a:extLst>
              <a:ext uri="{FF2B5EF4-FFF2-40B4-BE49-F238E27FC236}">
                <a16:creationId xmlns:a16="http://schemas.microsoft.com/office/drawing/2014/main" id="{83A4731F-FAA9-C475-19CB-F80F0CB463D6}"/>
              </a:ext>
            </a:extLst>
          </p:cNvPr>
          <p:cNvSpPr txBox="1"/>
          <p:nvPr/>
        </p:nvSpPr>
        <p:spPr>
          <a:xfrm>
            <a:off x="150496" y="1219200"/>
            <a:ext cx="6097904" cy="333681"/>
          </a:xfrm>
          <a:prstGeom prst="rect">
            <a:avLst/>
          </a:prstGeom>
          <a:noFill/>
        </p:spPr>
        <p:txBody>
          <a:bodyPr wrap="square">
            <a:spAutoFit/>
          </a:bodyPr>
          <a:lstStyle/>
          <a:p>
            <a:pPr marL="0" marR="0">
              <a:lnSpc>
                <a:spcPct val="107000"/>
              </a:lnSpc>
              <a:spcAft>
                <a:spcPts val="800"/>
              </a:spcAft>
              <a:buNone/>
            </a:pPr>
            <a:r>
              <a:rPr lang="en-GB" sz="1600" b="1">
                <a:effectLst/>
                <a:ea typeface="Aptos" panose="020B0004020202020204" pitchFamily="34" charset="0"/>
                <a:cs typeface="Vrinda" panose="020B0502040204020203" pitchFamily="34" charset="0"/>
              </a:rPr>
              <a:t>For RURA:</a:t>
            </a:r>
            <a:endParaRPr lang="en-GB" sz="1600">
              <a:effectLst/>
              <a:ea typeface="Aptos" panose="020B0004020202020204" pitchFamily="34" charset="0"/>
              <a:cs typeface="Vrinda" panose="020B0502040204020203" pitchFamily="34" charset="0"/>
            </a:endParaRPr>
          </a:p>
        </p:txBody>
      </p:sp>
      <p:sp>
        <p:nvSpPr>
          <p:cNvPr id="10" name="TextBox 9">
            <a:extLst>
              <a:ext uri="{FF2B5EF4-FFF2-40B4-BE49-F238E27FC236}">
                <a16:creationId xmlns:a16="http://schemas.microsoft.com/office/drawing/2014/main" id="{35F43A2A-387F-FAF7-7BD4-94AD8A2D2004}"/>
              </a:ext>
            </a:extLst>
          </p:cNvPr>
          <p:cNvSpPr txBox="1"/>
          <p:nvPr/>
        </p:nvSpPr>
        <p:spPr>
          <a:xfrm>
            <a:off x="6654800" y="1219200"/>
            <a:ext cx="5312410" cy="333681"/>
          </a:xfrm>
          <a:prstGeom prst="rect">
            <a:avLst/>
          </a:prstGeom>
          <a:noFill/>
        </p:spPr>
        <p:txBody>
          <a:bodyPr wrap="square">
            <a:spAutoFit/>
          </a:bodyPr>
          <a:lstStyle/>
          <a:p>
            <a:pPr marL="0" marR="0">
              <a:lnSpc>
                <a:spcPct val="107000"/>
              </a:lnSpc>
              <a:spcAft>
                <a:spcPts val="800"/>
              </a:spcAft>
              <a:buNone/>
            </a:pPr>
            <a:r>
              <a:rPr lang="en-GB" sz="1600" b="1">
                <a:effectLst/>
                <a:ea typeface="Aptos" panose="020B0004020202020204" pitchFamily="34" charset="0"/>
                <a:cs typeface="Vrinda" panose="020B0502040204020203" pitchFamily="34" charset="0"/>
              </a:rPr>
              <a:t>For WASAC:</a:t>
            </a:r>
            <a:endParaRPr lang="en-GB" sz="1600">
              <a:effectLst/>
              <a:ea typeface="Aptos" panose="020B0004020202020204" pitchFamily="34" charset="0"/>
              <a:cs typeface="Vrinda" panose="020B0502040204020203" pitchFamily="34" charset="0"/>
            </a:endParaRPr>
          </a:p>
        </p:txBody>
      </p:sp>
      <p:cxnSp>
        <p:nvCxnSpPr>
          <p:cNvPr id="12" name="Straight Connector 11">
            <a:extLst>
              <a:ext uri="{FF2B5EF4-FFF2-40B4-BE49-F238E27FC236}">
                <a16:creationId xmlns:a16="http://schemas.microsoft.com/office/drawing/2014/main" id="{D45F4BAB-FC31-F7A5-0FE6-025248009413}"/>
              </a:ext>
            </a:extLst>
          </p:cNvPr>
          <p:cNvCxnSpPr/>
          <p:nvPr/>
        </p:nvCxnSpPr>
        <p:spPr>
          <a:xfrm>
            <a:off x="6446520" y="1386040"/>
            <a:ext cx="0" cy="4619319"/>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58381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290FF-1174-3CF8-A5E8-9FCF2B368298}"/>
            </a:ext>
          </a:extLst>
        </p:cNvPr>
        <p:cNvGrpSpPr/>
        <p:nvPr/>
      </p:nvGrpSpPr>
      <p:grpSpPr>
        <a:xfrm>
          <a:off x="0" y="0"/>
          <a:ext cx="0" cy="0"/>
          <a:chOff x="0" y="0"/>
          <a:chExt cx="0" cy="0"/>
        </a:xfrm>
      </p:grpSpPr>
      <p:sp>
        <p:nvSpPr>
          <p:cNvPr id="53" name="Rectangle 53">
            <a:extLst>
              <a:ext uri="{FF2B5EF4-FFF2-40B4-BE49-F238E27FC236}">
                <a16:creationId xmlns:a16="http://schemas.microsoft.com/office/drawing/2014/main" id="{F8F78AB8-1391-1610-3C25-832BF60F1790}"/>
              </a:ext>
            </a:extLst>
          </p:cNvPr>
          <p:cNvSpPr>
            <a:spLocks noChangeArrowheads="1"/>
          </p:cNvSpPr>
          <p:nvPr/>
        </p:nvSpPr>
        <p:spPr bwMode="auto">
          <a:xfrm>
            <a:off x="0" y="0"/>
            <a:ext cx="12192000" cy="553998"/>
          </a:xfrm>
          <a:prstGeom prst="rect">
            <a:avLst/>
          </a:prstGeom>
          <a:solidFill>
            <a:srgbClr val="2B2F71"/>
          </a:solidFill>
          <a:ln w="9525">
            <a:noFill/>
            <a:miter lim="800000"/>
            <a:headEnd/>
            <a:tailEnd/>
          </a:ln>
        </p:spPr>
        <p:txBody>
          <a:bodyPr vert="horz" wrap="square" lIns="0" tIns="0" rIns="0" bIns="0" numCol="1" anchor="t" anchorCtr="0" compatLnSpc="1">
            <a:prstTxWarp prst="textNoShape">
              <a:avLst/>
            </a:prstTxWarp>
            <a:spAutoFit/>
          </a:bodyPr>
          <a:lstStyle/>
          <a:p>
            <a:pPr lvl="0" algn="ctr" fontAlgn="base">
              <a:spcBef>
                <a:spcPct val="0"/>
              </a:spcBef>
              <a:spcAft>
                <a:spcPct val="0"/>
              </a:spcAft>
            </a:pPr>
            <a:r>
              <a:rPr kumimoji="0" lang="en-US" sz="3600" b="1" i="0" u="none" strike="noStrike" cap="none" normalizeH="0" baseline="0">
                <a:ln>
                  <a:noFill/>
                </a:ln>
                <a:solidFill>
                  <a:schemeClr val="bg1"/>
                </a:solidFill>
                <a:effectLst/>
                <a:ea typeface="Open Sans" panose="020B0606030504020204" pitchFamily="34" charset="0"/>
                <a:cs typeface="Open Sans" panose="020B0606030504020204" pitchFamily="34" charset="0"/>
              </a:rPr>
              <a:t>Recommendations</a:t>
            </a:r>
            <a:r>
              <a:rPr kumimoji="0" lang="en-US" sz="2400" b="1" i="0" u="none" strike="noStrike" cap="none" normalizeH="0" baseline="0">
                <a:ln>
                  <a:noFill/>
                </a:ln>
                <a:solidFill>
                  <a:schemeClr val="bg1"/>
                </a:solidFill>
                <a:effectLst/>
                <a:ea typeface="Open Sans" panose="020B0606030504020204" pitchFamily="34" charset="0"/>
                <a:cs typeface="Open Sans" panose="020B0606030504020204" pitchFamily="34" charset="0"/>
              </a:rPr>
              <a:t>: </a:t>
            </a:r>
            <a:r>
              <a:rPr kumimoji="0" lang="en-US" sz="2000" b="1" i="0" u="none" strike="noStrike" cap="none" normalizeH="0" baseline="0">
                <a:ln>
                  <a:noFill/>
                </a:ln>
                <a:solidFill>
                  <a:schemeClr val="bg1"/>
                </a:solidFill>
                <a:effectLst/>
                <a:ea typeface="Open Sans" panose="020B0606030504020204" pitchFamily="34" charset="0"/>
                <a:cs typeface="Open Sans" panose="020B0606030504020204" pitchFamily="34" charset="0"/>
              </a:rPr>
              <a:t>District WASH Boards  </a:t>
            </a:r>
            <a:endParaRPr kumimoji="0" lang="en-US" sz="3600" b="1" i="0" u="none" strike="noStrike" cap="none" normalizeH="0" baseline="0">
              <a:ln>
                <a:noFill/>
              </a:ln>
              <a:solidFill>
                <a:schemeClr val="bg1"/>
              </a:solidFill>
              <a:effectLst/>
              <a:ea typeface="Open Sans" panose="020B0606030504020204" pitchFamily="34" charset="0"/>
              <a:cs typeface="Open Sans" panose="020B0606030504020204" pitchFamily="34" charset="0"/>
            </a:endParaRPr>
          </a:p>
        </p:txBody>
      </p:sp>
      <p:sp>
        <p:nvSpPr>
          <p:cNvPr id="3" name="Gold Underline">
            <a:extLst>
              <a:ext uri="{FF2B5EF4-FFF2-40B4-BE49-F238E27FC236}">
                <a16:creationId xmlns:a16="http://schemas.microsoft.com/office/drawing/2014/main" id="{D9D14598-C542-3436-88DA-6DBA6316D924}"/>
              </a:ext>
            </a:extLst>
          </p:cNvPr>
          <p:cNvSpPr/>
          <p:nvPr/>
        </p:nvSpPr>
        <p:spPr>
          <a:xfrm>
            <a:off x="0" y="553998"/>
            <a:ext cx="12192000" cy="36576"/>
          </a:xfrm>
          <a:prstGeom prst="rect">
            <a:avLst/>
          </a:prstGeom>
          <a:solidFill>
            <a:srgbClr val="D99E29"/>
          </a:solidFill>
          <a:ln>
            <a:noFill/>
          </a:ln>
          <a:extLst>
            <a:ext uri="{C183D7F6-B498-43B3-948B-1728B52AA6E4}">
              <adec:decorative xmlns:adec="http://schemas.microsoft.com/office/drawing/2017/decorative" xmlns="" val="1"/>
            </a:ext>
          </a:extLst>
        </p:spPr>
        <p:txBody>
          <a:bodyPr rtlCol="0"/>
          <a:lstStyle/>
          <a:p>
            <a:endParaRPr lang="en-US"/>
          </a:p>
        </p:txBody>
      </p:sp>
      <p:sp>
        <p:nvSpPr>
          <p:cNvPr id="4" name="TextBox 3">
            <a:extLst>
              <a:ext uri="{FF2B5EF4-FFF2-40B4-BE49-F238E27FC236}">
                <a16:creationId xmlns:a16="http://schemas.microsoft.com/office/drawing/2014/main" id="{1B5595D0-7702-4BDF-0617-B15A801E59DF}"/>
              </a:ext>
            </a:extLst>
          </p:cNvPr>
          <p:cNvSpPr txBox="1"/>
          <p:nvPr/>
        </p:nvSpPr>
        <p:spPr>
          <a:xfrm>
            <a:off x="304800" y="923330"/>
            <a:ext cx="11582400" cy="369332"/>
          </a:xfrm>
          <a:prstGeom prst="rect">
            <a:avLst/>
          </a:prstGeom>
          <a:noFill/>
        </p:spPr>
        <p:txBody>
          <a:bodyPr wrap="square">
            <a:spAutoFit/>
          </a:bodyPr>
          <a:lstStyle/>
          <a:p>
            <a:pPr algn="just"/>
            <a:r>
              <a:rPr lang="en-GB" sz="1800" b="1" dirty="0">
                <a:solidFill>
                  <a:schemeClr val="tx2"/>
                </a:solidFill>
                <a:effectLst/>
                <a:ea typeface="Aptos" panose="020B0004020202020204" pitchFamily="34" charset="0"/>
                <a:cs typeface="Vrinda" panose="020B0502040204020203" pitchFamily="34" charset="0"/>
              </a:rPr>
              <a:t>Three recommendations for District WASH Boards — the sector's district-level coordination structure</a:t>
            </a:r>
            <a:endParaRPr lang="en-GB" b="1" dirty="0">
              <a:solidFill>
                <a:schemeClr val="tx2"/>
              </a:solidFill>
            </a:endParaRPr>
          </a:p>
        </p:txBody>
      </p:sp>
      <p:sp>
        <p:nvSpPr>
          <p:cNvPr id="6" name="TextBox 5">
            <a:extLst>
              <a:ext uri="{FF2B5EF4-FFF2-40B4-BE49-F238E27FC236}">
                <a16:creationId xmlns:a16="http://schemas.microsoft.com/office/drawing/2014/main" id="{CDF01417-0075-8E68-C835-F362B1E36EF1}"/>
              </a:ext>
            </a:extLst>
          </p:cNvPr>
          <p:cNvSpPr txBox="1"/>
          <p:nvPr/>
        </p:nvSpPr>
        <p:spPr>
          <a:xfrm>
            <a:off x="5464628" y="1625418"/>
            <a:ext cx="6096000" cy="4366003"/>
          </a:xfrm>
          <a:prstGeom prst="rect">
            <a:avLst/>
          </a:prstGeom>
          <a:noFill/>
        </p:spPr>
        <p:txBody>
          <a:bodyPr wrap="square">
            <a:spAutoFit/>
          </a:bodyPr>
          <a:lstStyle/>
          <a:p>
            <a:pPr algn="just">
              <a:lnSpc>
                <a:spcPct val="108000"/>
              </a:lnSpc>
              <a:spcBef>
                <a:spcPts val="600"/>
              </a:spcBef>
              <a:spcAft>
                <a:spcPts val="600"/>
              </a:spcAft>
            </a:pPr>
            <a:r>
              <a:rPr lang="en-GB" sz="1600" b="1" dirty="0"/>
              <a:t>R-11 — Immediate (0–6 months) — 🟦 Sustainability:</a:t>
            </a:r>
            <a:r>
              <a:rPr lang="en-GB" sz="1600" dirty="0"/>
              <a:t> </a:t>
            </a:r>
            <a:r>
              <a:rPr lang="en-GB" sz="1600" b="1" dirty="0"/>
              <a:t>Formally constitute District WASH Board roles and budget responsibility under the revised SOPs on issuance</a:t>
            </a:r>
            <a:r>
              <a:rPr lang="en-GB" sz="1600" dirty="0"/>
              <a:t>, and institutionalise semi-annual reflection meetings as a standing, district-chaired item on the governance calendar.</a:t>
            </a:r>
          </a:p>
          <a:p>
            <a:pPr algn="just">
              <a:lnSpc>
                <a:spcPct val="108000"/>
              </a:lnSpc>
              <a:spcBef>
                <a:spcPts val="600"/>
              </a:spcBef>
              <a:spcAft>
                <a:spcPts val="600"/>
              </a:spcAft>
            </a:pPr>
            <a:r>
              <a:rPr lang="en-GB" sz="1600" b="1" dirty="0"/>
              <a:t>R-12 — Annual cycle — 🟨 Institutional Reform:</a:t>
            </a:r>
            <a:r>
              <a:rPr lang="en-GB" sz="1600" dirty="0"/>
              <a:t> </a:t>
            </a:r>
            <a:r>
              <a:rPr lang="en-GB" sz="1600" b="1" dirty="0"/>
              <a:t>Use updated, full-life-cycle-costed district WASH investment plans as the actual basis for each district's annual WASH budget submission</a:t>
            </a:r>
            <a:r>
              <a:rPr lang="en-GB" sz="1600" dirty="0"/>
              <a:t>, rather than as a parallel planning exercise.</a:t>
            </a:r>
          </a:p>
          <a:p>
            <a:pPr algn="just">
              <a:lnSpc>
                <a:spcPct val="108000"/>
              </a:lnSpc>
              <a:spcBef>
                <a:spcPts val="600"/>
              </a:spcBef>
              <a:spcAft>
                <a:spcPts val="600"/>
              </a:spcAft>
            </a:pPr>
            <a:r>
              <a:rPr lang="en-GB" sz="1600" b="1" dirty="0"/>
              <a:t>R-13 — Within 1 year — 🟦 Sustainability:</a:t>
            </a:r>
            <a:r>
              <a:rPr lang="en-GB" sz="1600" dirty="0"/>
              <a:t> </a:t>
            </a:r>
            <a:r>
              <a:rPr lang="en-GB" sz="1600" b="1" dirty="0"/>
              <a:t>Continue and formally resource the District Sanitation Centre / community sanitation showroom supply chain</a:t>
            </a:r>
            <a:r>
              <a:rPr lang="en-GB" sz="1600" dirty="0"/>
              <a:t>, preserving the price-tiered relationship between national distributors, DSCs, community sanitation  showrooms, and village agents through a coordination agreement with Private Sector Federation district managers.</a:t>
            </a:r>
          </a:p>
        </p:txBody>
      </p:sp>
      <p:pic>
        <p:nvPicPr>
          <p:cNvPr id="2" name="Picture 1">
            <a:extLst>
              <a:ext uri="{FF2B5EF4-FFF2-40B4-BE49-F238E27FC236}">
                <a16:creationId xmlns:a16="http://schemas.microsoft.com/office/drawing/2014/main" id="{8D366769-5028-8C4A-68D4-E1A1775D1BC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8170"/>
          <a:stretch/>
        </p:blipFill>
        <p:spPr bwMode="auto">
          <a:xfrm>
            <a:off x="631372" y="1491373"/>
            <a:ext cx="4125685" cy="5052593"/>
          </a:xfrm>
          <a:prstGeom prst="rect">
            <a:avLst/>
          </a:prstGeom>
          <a:ln>
            <a:noFill/>
          </a:ln>
          <a:extLst>
            <a:ext uri="{53640926-AAD7-44D8-BBD7-CCE9431645EC}">
              <a14:shadowObscured xmlns:a14="http://schemas.microsoft.com/office/drawing/2010/main"/>
            </a:ext>
          </a:extLst>
        </p:spPr>
      </p:pic>
      <p:sp>
        <p:nvSpPr>
          <p:cNvPr id="8" name="TextBox 7">
            <a:extLst>
              <a:ext uri="{FF2B5EF4-FFF2-40B4-BE49-F238E27FC236}">
                <a16:creationId xmlns:a16="http://schemas.microsoft.com/office/drawing/2014/main" id="{1BF95A53-C26E-DFD3-0642-1F968FFC993B}"/>
              </a:ext>
            </a:extLst>
          </p:cNvPr>
          <p:cNvSpPr txBox="1"/>
          <p:nvPr/>
        </p:nvSpPr>
        <p:spPr>
          <a:xfrm>
            <a:off x="631372" y="6304003"/>
            <a:ext cx="4125685" cy="276999"/>
          </a:xfrm>
          <a:prstGeom prst="rect">
            <a:avLst/>
          </a:prstGeom>
          <a:solidFill>
            <a:schemeClr val="bg1"/>
          </a:solidFill>
        </p:spPr>
        <p:txBody>
          <a:bodyPr wrap="square">
            <a:spAutoFit/>
          </a:bodyPr>
          <a:lstStyle/>
          <a:p>
            <a:r>
              <a:rPr lang="en-GB" sz="1200" kern="0">
                <a:effectLst/>
                <a:latin typeface="Arial" panose="020B0604020202020204" pitchFamily="34" charset="0"/>
                <a:ea typeface="Arial" panose="020B0604020202020204" pitchFamily="34" charset="0"/>
              </a:rPr>
              <a:t>Water collection point in </a:t>
            </a:r>
            <a:r>
              <a:rPr lang="en-GB" sz="1200" kern="0" err="1">
                <a:effectLst/>
                <a:latin typeface="Arial" panose="020B0604020202020204" pitchFamily="34" charset="0"/>
                <a:ea typeface="Arial" panose="020B0604020202020204" pitchFamily="34" charset="0"/>
              </a:rPr>
              <a:t>Kirehe</a:t>
            </a:r>
            <a:r>
              <a:rPr lang="en-GB" sz="1200" kern="0">
                <a:effectLst/>
                <a:latin typeface="Arial" panose="020B0604020202020204" pitchFamily="34" charset="0"/>
                <a:ea typeface="Arial" panose="020B0604020202020204" pitchFamily="34" charset="0"/>
              </a:rPr>
              <a:t>, </a:t>
            </a:r>
            <a:r>
              <a:rPr lang="en-GB" sz="1200" kern="0" err="1">
                <a:effectLst/>
                <a:latin typeface="Arial" panose="020B0604020202020204" pitchFamily="34" charset="0"/>
                <a:ea typeface="Arial" panose="020B0604020202020204" pitchFamily="34" charset="0"/>
              </a:rPr>
              <a:t>Rwantonde</a:t>
            </a:r>
            <a:r>
              <a:rPr lang="en-GB" sz="1200" kern="0">
                <a:effectLst/>
                <a:latin typeface="Arial" panose="020B0604020202020204" pitchFamily="34" charset="0"/>
                <a:ea typeface="Arial" panose="020B0604020202020204" pitchFamily="34" charset="0"/>
              </a:rPr>
              <a:t> </a:t>
            </a:r>
            <a:endParaRPr lang="en-IN" sz="1200"/>
          </a:p>
        </p:txBody>
      </p:sp>
    </p:spTree>
    <p:extLst>
      <p:ext uri="{BB962C8B-B14F-4D97-AF65-F5344CB8AC3E}">
        <p14:creationId xmlns:p14="http://schemas.microsoft.com/office/powerpoint/2010/main" val="25184305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C30F08-5DD8-624B-8CD5-7C448A59BAF2}"/>
            </a:ext>
          </a:extLst>
        </p:cNvPr>
        <p:cNvGrpSpPr/>
        <p:nvPr/>
      </p:nvGrpSpPr>
      <p:grpSpPr>
        <a:xfrm>
          <a:off x="0" y="0"/>
          <a:ext cx="0" cy="0"/>
          <a:chOff x="0" y="0"/>
          <a:chExt cx="0" cy="0"/>
        </a:xfrm>
      </p:grpSpPr>
      <p:sp>
        <p:nvSpPr>
          <p:cNvPr id="53" name="Rectangle 53">
            <a:extLst>
              <a:ext uri="{FF2B5EF4-FFF2-40B4-BE49-F238E27FC236}">
                <a16:creationId xmlns:a16="http://schemas.microsoft.com/office/drawing/2014/main" id="{807CD06A-BDBC-B0D9-2A70-03AA4C5CEC33}"/>
              </a:ext>
            </a:extLst>
          </p:cNvPr>
          <p:cNvSpPr>
            <a:spLocks noChangeArrowheads="1"/>
          </p:cNvSpPr>
          <p:nvPr/>
        </p:nvSpPr>
        <p:spPr bwMode="auto">
          <a:xfrm>
            <a:off x="0" y="0"/>
            <a:ext cx="12192000" cy="553998"/>
          </a:xfrm>
          <a:prstGeom prst="rect">
            <a:avLst/>
          </a:prstGeom>
          <a:solidFill>
            <a:srgbClr val="2B2F71"/>
          </a:solidFill>
          <a:ln w="9525">
            <a:noFill/>
            <a:miter lim="800000"/>
            <a:headEnd/>
            <a:tailEnd/>
          </a:ln>
        </p:spPr>
        <p:txBody>
          <a:bodyPr vert="horz" wrap="square" lIns="0" tIns="0" rIns="0" bIns="0" numCol="1" anchor="t" anchorCtr="0" compatLnSpc="1">
            <a:prstTxWarp prst="textNoShape">
              <a:avLst/>
            </a:prstTxWarp>
            <a:spAutoFit/>
          </a:bodyPr>
          <a:lstStyle/>
          <a:p>
            <a:pPr lvl="0" algn="ctr" fontAlgn="base">
              <a:spcBef>
                <a:spcPct val="0"/>
              </a:spcBef>
              <a:spcAft>
                <a:spcPct val="0"/>
              </a:spcAft>
            </a:pPr>
            <a:r>
              <a:rPr kumimoji="0" lang="en-US" sz="3600" b="1" i="0" u="none" strike="noStrike" cap="none" normalizeH="0" baseline="0" dirty="0">
                <a:ln>
                  <a:noFill/>
                </a:ln>
                <a:solidFill>
                  <a:schemeClr val="bg1"/>
                </a:solidFill>
                <a:effectLst/>
                <a:ea typeface="Open Sans" panose="020B0606030504020204" pitchFamily="34" charset="0"/>
                <a:cs typeface="Open Sans" panose="020B0606030504020204" pitchFamily="34" charset="0"/>
              </a:rPr>
              <a:t>Recommendations</a:t>
            </a:r>
            <a:r>
              <a:rPr kumimoji="0" lang="en-US" sz="2400" b="1" i="0" u="none" strike="noStrike" cap="none" normalizeH="0" baseline="0" dirty="0">
                <a:ln>
                  <a:noFill/>
                </a:ln>
                <a:solidFill>
                  <a:schemeClr val="bg1"/>
                </a:solidFill>
                <a:effectLst/>
                <a:ea typeface="Open Sans" panose="020B0606030504020204" pitchFamily="34" charset="0"/>
                <a:cs typeface="Open Sans" panose="020B0606030504020204" pitchFamily="34" charset="0"/>
              </a:rPr>
              <a:t>: </a:t>
            </a:r>
            <a:r>
              <a:rPr kumimoji="0" lang="en-US" sz="2000" b="1" i="0" u="none" strike="noStrike" cap="none" normalizeH="0" baseline="0" dirty="0">
                <a:ln>
                  <a:noFill/>
                </a:ln>
                <a:solidFill>
                  <a:schemeClr val="bg1"/>
                </a:solidFill>
                <a:effectLst/>
                <a:ea typeface="Open Sans" panose="020B0606030504020204" pitchFamily="34" charset="0"/>
                <a:cs typeface="Open Sans" panose="020B0606030504020204" pitchFamily="34" charset="0"/>
              </a:rPr>
              <a:t>District Government  </a:t>
            </a:r>
            <a:endParaRPr kumimoji="0" lang="en-US" sz="3600" b="1" i="0" u="none" strike="noStrike" cap="none" normalizeH="0" baseline="0" dirty="0">
              <a:ln>
                <a:noFill/>
              </a:ln>
              <a:solidFill>
                <a:schemeClr val="bg1"/>
              </a:solidFill>
              <a:effectLst/>
              <a:ea typeface="Open Sans" panose="020B0606030504020204" pitchFamily="34" charset="0"/>
              <a:cs typeface="Open Sans" panose="020B0606030504020204" pitchFamily="34" charset="0"/>
            </a:endParaRPr>
          </a:p>
        </p:txBody>
      </p:sp>
      <p:sp>
        <p:nvSpPr>
          <p:cNvPr id="3" name="Gold Underline">
            <a:extLst>
              <a:ext uri="{FF2B5EF4-FFF2-40B4-BE49-F238E27FC236}">
                <a16:creationId xmlns:a16="http://schemas.microsoft.com/office/drawing/2014/main" id="{EC708FCD-89EE-FC91-5638-26EA5FC3E690}"/>
              </a:ext>
            </a:extLst>
          </p:cNvPr>
          <p:cNvSpPr/>
          <p:nvPr/>
        </p:nvSpPr>
        <p:spPr>
          <a:xfrm>
            <a:off x="0" y="553998"/>
            <a:ext cx="12192000" cy="36576"/>
          </a:xfrm>
          <a:prstGeom prst="rect">
            <a:avLst/>
          </a:prstGeom>
          <a:solidFill>
            <a:srgbClr val="D99E29"/>
          </a:solidFill>
          <a:ln>
            <a:noFill/>
          </a:ln>
          <a:extLst>
            <a:ext uri="{C183D7F6-B498-43B3-948B-1728B52AA6E4}">
              <adec:decorative xmlns:adec="http://schemas.microsoft.com/office/drawing/2017/decorative" xmlns="" val="1"/>
            </a:ext>
          </a:extLst>
        </p:spPr>
        <p:txBody>
          <a:bodyPr rtlCol="0"/>
          <a:lstStyle/>
          <a:p>
            <a:endParaRPr lang="en-US"/>
          </a:p>
        </p:txBody>
      </p:sp>
      <p:sp>
        <p:nvSpPr>
          <p:cNvPr id="4" name="TextBox 3">
            <a:extLst>
              <a:ext uri="{FF2B5EF4-FFF2-40B4-BE49-F238E27FC236}">
                <a16:creationId xmlns:a16="http://schemas.microsoft.com/office/drawing/2014/main" id="{C677C46C-0C5D-6FAD-B4FC-948B7CB65EF0}"/>
              </a:ext>
            </a:extLst>
          </p:cNvPr>
          <p:cNvSpPr txBox="1"/>
          <p:nvPr/>
        </p:nvSpPr>
        <p:spPr>
          <a:xfrm>
            <a:off x="653142" y="918122"/>
            <a:ext cx="11789229" cy="369332"/>
          </a:xfrm>
          <a:prstGeom prst="rect">
            <a:avLst/>
          </a:prstGeom>
          <a:noFill/>
        </p:spPr>
        <p:txBody>
          <a:bodyPr wrap="square">
            <a:spAutoFit/>
          </a:bodyPr>
          <a:lstStyle/>
          <a:p>
            <a:pPr algn="just"/>
            <a:r>
              <a:rPr lang="en-US" b="1" dirty="0">
                <a:solidFill>
                  <a:schemeClr val="tx2"/>
                </a:solidFill>
                <a:ea typeface="Aptos" panose="020B0004020202020204" pitchFamily="34" charset="0"/>
                <a:cs typeface="Vrinda" panose="020B0502040204020203" pitchFamily="34" charset="0"/>
              </a:rPr>
              <a:t>Four recommendations for direct district-level action</a:t>
            </a:r>
          </a:p>
        </p:txBody>
      </p:sp>
      <p:sp>
        <p:nvSpPr>
          <p:cNvPr id="6" name="TextBox 5">
            <a:extLst>
              <a:ext uri="{FF2B5EF4-FFF2-40B4-BE49-F238E27FC236}">
                <a16:creationId xmlns:a16="http://schemas.microsoft.com/office/drawing/2014/main" id="{A8AF262D-7581-7BE0-D6EB-AEFC783FC64F}"/>
              </a:ext>
            </a:extLst>
          </p:cNvPr>
          <p:cNvSpPr txBox="1"/>
          <p:nvPr/>
        </p:nvSpPr>
        <p:spPr>
          <a:xfrm>
            <a:off x="653142" y="1615003"/>
            <a:ext cx="10809515" cy="3722173"/>
          </a:xfrm>
          <a:prstGeom prst="rect">
            <a:avLst/>
          </a:prstGeom>
          <a:noFill/>
        </p:spPr>
        <p:txBody>
          <a:bodyPr wrap="square">
            <a:spAutoFit/>
          </a:bodyPr>
          <a:lstStyle/>
          <a:p>
            <a:pPr algn="just">
              <a:lnSpc>
                <a:spcPct val="108000"/>
              </a:lnSpc>
              <a:spcBef>
                <a:spcPts val="600"/>
              </a:spcBef>
              <a:spcAft>
                <a:spcPts val="600"/>
              </a:spcAft>
            </a:pPr>
            <a:r>
              <a:rPr lang="en-GB" sz="1600" b="1" dirty="0"/>
              <a:t>R-14 — Within 1 year — 🟦 Sustainability:</a:t>
            </a:r>
            <a:r>
              <a:rPr lang="en-GB" sz="1600" dirty="0"/>
              <a:t> </a:t>
            </a:r>
            <a:r>
              <a:rPr lang="en-US" sz="1600" b="1" dirty="0"/>
              <a:t>Formally close the gap between district WASH investment plans and the district budget cycle by integrating WASH investment plan priorities into annual district budget submissions as standard practice</a:t>
            </a:r>
            <a:r>
              <a:rPr lang="en-GB" sz="1600" b="1" dirty="0"/>
              <a:t>.</a:t>
            </a:r>
          </a:p>
          <a:p>
            <a:pPr algn="just">
              <a:lnSpc>
                <a:spcPct val="108000"/>
              </a:lnSpc>
              <a:spcBef>
                <a:spcPts val="600"/>
              </a:spcBef>
              <a:spcAft>
                <a:spcPts val="600"/>
              </a:spcAft>
            </a:pPr>
            <a:r>
              <a:rPr lang="en-GB" sz="1600" b="1" dirty="0"/>
              <a:t>R-15 — Within 1 year — 🟨 Institutional Reform:</a:t>
            </a:r>
            <a:r>
              <a:rPr lang="en-GB" sz="1600" dirty="0"/>
              <a:t> </a:t>
            </a:r>
            <a:r>
              <a:rPr lang="en-US" sz="1600" b="1" dirty="0"/>
              <a:t>Close the accountability gap between DWASHB oversight and private-operator performance by requiring monthly technical and financial reports to WASH committees in a </a:t>
            </a:r>
            <a:r>
              <a:rPr lang="en-US" sz="1600" b="1" dirty="0" err="1"/>
              <a:t>standardised</a:t>
            </a:r>
            <a:r>
              <a:rPr lang="en-US" sz="1600" b="1" dirty="0"/>
              <a:t> format.</a:t>
            </a:r>
            <a:endParaRPr lang="en-GB" sz="1600" dirty="0"/>
          </a:p>
          <a:p>
            <a:pPr algn="just">
              <a:lnSpc>
                <a:spcPct val="108000"/>
              </a:lnSpc>
              <a:spcBef>
                <a:spcPts val="600"/>
              </a:spcBef>
              <a:spcAft>
                <a:spcPts val="600"/>
              </a:spcAft>
            </a:pPr>
            <a:r>
              <a:rPr lang="en-GB" sz="1600" b="1" dirty="0"/>
              <a:t>R-16 — Within 1 year — 🟩 Scale-up Opportunity:</a:t>
            </a:r>
            <a:r>
              <a:rPr lang="en-GB" sz="1600" dirty="0"/>
              <a:t> </a:t>
            </a:r>
            <a:r>
              <a:rPr lang="en-US" sz="1600" b="1" dirty="0"/>
              <a:t>Use the Rwamagana peer-learning model as a standing peer-exchange mechanism, targeting the districts where NRW remains above 38% and youth-led operators are still consolidating.</a:t>
            </a:r>
            <a:endParaRPr lang="en-GB" sz="1600" dirty="0"/>
          </a:p>
          <a:p>
            <a:pPr algn="just">
              <a:lnSpc>
                <a:spcPct val="108000"/>
              </a:lnSpc>
              <a:spcBef>
                <a:spcPts val="600"/>
              </a:spcBef>
              <a:spcAft>
                <a:spcPts val="600"/>
              </a:spcAft>
            </a:pPr>
            <a:r>
              <a:rPr lang="en-GB" sz="1600" b="1" dirty="0"/>
              <a:t>R-17 — Ongoing — 🟦 Sustainability:</a:t>
            </a:r>
            <a:r>
              <a:rPr lang="en-GB" sz="1600" dirty="0"/>
              <a:t> </a:t>
            </a:r>
            <a:r>
              <a:rPr lang="en-US" sz="1600" b="1" dirty="0"/>
              <a:t>Absorb Hygiene Focal Points into the district's existing community health structures, ensuring they are supervised, tasked and reimbursed through the same systems as Village Health Workers and CBEHPP agents.</a:t>
            </a:r>
            <a:endParaRPr lang="en-GB" sz="1600" dirty="0"/>
          </a:p>
        </p:txBody>
      </p:sp>
    </p:spTree>
    <p:extLst>
      <p:ext uri="{BB962C8B-B14F-4D97-AF65-F5344CB8AC3E}">
        <p14:creationId xmlns:p14="http://schemas.microsoft.com/office/powerpoint/2010/main" val="42759881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D2EB6-0C2F-2349-9427-B338AC8EA9FF}"/>
            </a:ext>
          </a:extLst>
        </p:cNvPr>
        <p:cNvGrpSpPr/>
        <p:nvPr/>
      </p:nvGrpSpPr>
      <p:grpSpPr>
        <a:xfrm>
          <a:off x="0" y="0"/>
          <a:ext cx="0" cy="0"/>
          <a:chOff x="0" y="0"/>
          <a:chExt cx="0" cy="0"/>
        </a:xfrm>
      </p:grpSpPr>
      <p:sp>
        <p:nvSpPr>
          <p:cNvPr id="53" name="Rectangle 53">
            <a:extLst>
              <a:ext uri="{FF2B5EF4-FFF2-40B4-BE49-F238E27FC236}">
                <a16:creationId xmlns:a16="http://schemas.microsoft.com/office/drawing/2014/main" id="{64606177-AE01-EC27-4ECC-50E4EDF770F4}"/>
              </a:ext>
            </a:extLst>
          </p:cNvPr>
          <p:cNvSpPr>
            <a:spLocks noChangeArrowheads="1"/>
          </p:cNvSpPr>
          <p:nvPr/>
        </p:nvSpPr>
        <p:spPr bwMode="auto">
          <a:xfrm>
            <a:off x="0" y="0"/>
            <a:ext cx="12192000" cy="553998"/>
          </a:xfrm>
          <a:prstGeom prst="rect">
            <a:avLst/>
          </a:prstGeom>
          <a:solidFill>
            <a:srgbClr val="2B2F71"/>
          </a:solidFill>
          <a:ln w="9525">
            <a:noFill/>
            <a:miter lim="800000"/>
            <a:headEnd/>
            <a:tailEnd/>
          </a:ln>
        </p:spPr>
        <p:txBody>
          <a:bodyPr vert="horz" wrap="square" lIns="0" tIns="0" rIns="0" bIns="0" numCol="1" anchor="t" anchorCtr="0" compatLnSpc="1">
            <a:prstTxWarp prst="textNoShape">
              <a:avLst/>
            </a:prstTxWarp>
            <a:spAutoFit/>
          </a:bodyPr>
          <a:lstStyle/>
          <a:p>
            <a:pPr lvl="0" algn="ctr" fontAlgn="base">
              <a:spcBef>
                <a:spcPct val="0"/>
              </a:spcBef>
              <a:spcAft>
                <a:spcPct val="0"/>
              </a:spcAft>
            </a:pPr>
            <a:r>
              <a:rPr kumimoji="0" lang="en-US" sz="3600" b="1" i="0" u="none" strike="noStrike" cap="none" normalizeH="0" baseline="0" dirty="0">
                <a:ln>
                  <a:noFill/>
                </a:ln>
                <a:solidFill>
                  <a:schemeClr val="bg1"/>
                </a:solidFill>
                <a:effectLst/>
                <a:ea typeface="Open Sans" panose="020B0606030504020204" pitchFamily="34" charset="0"/>
                <a:cs typeface="Open Sans" panose="020B0606030504020204" pitchFamily="34" charset="0"/>
              </a:rPr>
              <a:t>Recommendations</a:t>
            </a:r>
            <a:r>
              <a:rPr kumimoji="0" lang="en-US" sz="2400" b="1" i="0" u="none" strike="noStrike" cap="none" normalizeH="0" baseline="0" dirty="0">
                <a:ln>
                  <a:noFill/>
                </a:ln>
                <a:solidFill>
                  <a:schemeClr val="bg1"/>
                </a:solidFill>
                <a:effectLst/>
                <a:ea typeface="Open Sans" panose="020B0606030504020204" pitchFamily="34" charset="0"/>
                <a:cs typeface="Open Sans" panose="020B0606030504020204" pitchFamily="34" charset="0"/>
              </a:rPr>
              <a:t>: </a:t>
            </a:r>
            <a:r>
              <a:rPr kumimoji="0" lang="en-US" sz="2000" b="1" i="0" u="none" strike="noStrike" cap="none" normalizeH="0" baseline="0" dirty="0">
                <a:ln>
                  <a:noFill/>
                </a:ln>
                <a:solidFill>
                  <a:schemeClr val="bg1"/>
                </a:solidFill>
                <a:effectLst/>
                <a:ea typeface="Open Sans" panose="020B0606030504020204" pitchFamily="34" charset="0"/>
                <a:cs typeface="Open Sans" panose="020B0606030504020204" pitchFamily="34" charset="0"/>
              </a:rPr>
              <a:t>Implementing Consortium, and US Government </a:t>
            </a:r>
            <a:endParaRPr kumimoji="0" lang="en-US" sz="3600" b="1" i="0" u="none" strike="noStrike" cap="none" normalizeH="0" baseline="0" dirty="0">
              <a:ln>
                <a:noFill/>
              </a:ln>
              <a:solidFill>
                <a:schemeClr val="bg1"/>
              </a:solidFill>
              <a:effectLst/>
              <a:ea typeface="Open Sans" panose="020B0606030504020204" pitchFamily="34" charset="0"/>
              <a:cs typeface="Open Sans" panose="020B0606030504020204" pitchFamily="34" charset="0"/>
            </a:endParaRPr>
          </a:p>
        </p:txBody>
      </p:sp>
      <p:sp>
        <p:nvSpPr>
          <p:cNvPr id="3" name="Gold Underline">
            <a:extLst>
              <a:ext uri="{FF2B5EF4-FFF2-40B4-BE49-F238E27FC236}">
                <a16:creationId xmlns:a16="http://schemas.microsoft.com/office/drawing/2014/main" id="{9E7587A3-51B6-DB89-E311-3B810FFC74EE}"/>
              </a:ext>
            </a:extLst>
          </p:cNvPr>
          <p:cNvSpPr/>
          <p:nvPr/>
        </p:nvSpPr>
        <p:spPr>
          <a:xfrm>
            <a:off x="0" y="553998"/>
            <a:ext cx="12192000" cy="36576"/>
          </a:xfrm>
          <a:prstGeom prst="rect">
            <a:avLst/>
          </a:prstGeom>
          <a:solidFill>
            <a:srgbClr val="D99E29"/>
          </a:solidFill>
          <a:ln>
            <a:noFill/>
          </a:ln>
          <a:extLst>
            <a:ext uri="{C183D7F6-B498-43B3-948B-1728B52AA6E4}">
              <adec:decorative xmlns:adec="http://schemas.microsoft.com/office/drawing/2017/decorative" xmlns="" val="1"/>
            </a:ext>
          </a:extLst>
        </p:spPr>
        <p:txBody>
          <a:bodyPr rtlCol="0"/>
          <a:lstStyle/>
          <a:p>
            <a:endParaRPr lang="en-US"/>
          </a:p>
        </p:txBody>
      </p:sp>
      <p:sp>
        <p:nvSpPr>
          <p:cNvPr id="4" name="TextBox 3">
            <a:extLst>
              <a:ext uri="{FF2B5EF4-FFF2-40B4-BE49-F238E27FC236}">
                <a16:creationId xmlns:a16="http://schemas.microsoft.com/office/drawing/2014/main" id="{6819AEE6-AB82-5FC5-6ECE-B3E5A47AB897}"/>
              </a:ext>
            </a:extLst>
          </p:cNvPr>
          <p:cNvSpPr txBox="1"/>
          <p:nvPr/>
        </p:nvSpPr>
        <p:spPr>
          <a:xfrm>
            <a:off x="228601" y="938980"/>
            <a:ext cx="6085836" cy="923330"/>
          </a:xfrm>
          <a:prstGeom prst="rect">
            <a:avLst/>
          </a:prstGeom>
          <a:noFill/>
        </p:spPr>
        <p:txBody>
          <a:bodyPr wrap="square">
            <a:spAutoFit/>
          </a:bodyPr>
          <a:lstStyle/>
          <a:p>
            <a:pPr algn="just"/>
            <a:r>
              <a:rPr lang="en-US" b="1" dirty="0">
                <a:solidFill>
                  <a:schemeClr val="tx2"/>
                </a:solidFill>
                <a:ea typeface="Aptos" panose="020B0004020202020204" pitchFamily="34" charset="0"/>
                <a:cs typeface="Vrinda" panose="020B0502040204020203" pitchFamily="34" charset="0"/>
              </a:rPr>
              <a:t>Three recommendations for the consortium — structured handover, market model preservation, and future </a:t>
            </a:r>
            <a:r>
              <a:rPr lang="en-US" b="1" dirty="0" err="1">
                <a:solidFill>
                  <a:schemeClr val="tx2"/>
                </a:solidFill>
                <a:ea typeface="Aptos" panose="020B0004020202020204" pitchFamily="34" charset="0"/>
                <a:cs typeface="Vrinda" panose="020B0502040204020203" pitchFamily="34" charset="0"/>
              </a:rPr>
              <a:t>programme</a:t>
            </a:r>
            <a:r>
              <a:rPr lang="en-US" b="1" dirty="0">
                <a:solidFill>
                  <a:schemeClr val="tx2"/>
                </a:solidFill>
                <a:ea typeface="Aptos" panose="020B0004020202020204" pitchFamily="34" charset="0"/>
                <a:cs typeface="Vrinda" panose="020B0502040204020203" pitchFamily="34" charset="0"/>
              </a:rPr>
              <a:t> design</a:t>
            </a:r>
          </a:p>
        </p:txBody>
      </p:sp>
      <p:sp>
        <p:nvSpPr>
          <p:cNvPr id="6" name="TextBox 5">
            <a:extLst>
              <a:ext uri="{FF2B5EF4-FFF2-40B4-BE49-F238E27FC236}">
                <a16:creationId xmlns:a16="http://schemas.microsoft.com/office/drawing/2014/main" id="{D4D75D28-74AD-8B26-B7EC-3A4B819BCE52}"/>
              </a:ext>
            </a:extLst>
          </p:cNvPr>
          <p:cNvSpPr txBox="1"/>
          <p:nvPr/>
        </p:nvSpPr>
        <p:spPr>
          <a:xfrm>
            <a:off x="224791" y="2694651"/>
            <a:ext cx="6085837" cy="3568285"/>
          </a:xfrm>
          <a:prstGeom prst="rect">
            <a:avLst/>
          </a:prstGeom>
          <a:noFill/>
        </p:spPr>
        <p:txBody>
          <a:bodyPr wrap="square">
            <a:spAutoFit/>
          </a:bodyPr>
          <a:lstStyle/>
          <a:p>
            <a:pPr algn="just">
              <a:lnSpc>
                <a:spcPct val="108000"/>
              </a:lnSpc>
              <a:spcBef>
                <a:spcPts val="600"/>
              </a:spcBef>
              <a:spcAft>
                <a:spcPts val="600"/>
              </a:spcAft>
            </a:pPr>
            <a:r>
              <a:rPr lang="en-GB" sz="1600" b="1" dirty="0"/>
              <a:t>R-18 — Immediate — 🟦 Sustainability:</a:t>
            </a:r>
            <a:r>
              <a:rPr lang="en-GB" sz="1600" dirty="0"/>
              <a:t> </a:t>
            </a:r>
            <a:r>
              <a:rPr lang="en-US" sz="1600" b="1" dirty="0"/>
              <a:t>Produce a structured handover note, district by district, on the state of operator capacity, NRW monitoring infrastructure and sanitation market systems at project close — flagging which operators are most fragile and which DSC/CSS nodes have the weakest continuation prospects.</a:t>
            </a:r>
            <a:endParaRPr lang="en-GB" sz="1600" dirty="0"/>
          </a:p>
          <a:p>
            <a:pPr algn="just">
              <a:lnSpc>
                <a:spcPct val="108000"/>
              </a:lnSpc>
              <a:spcBef>
                <a:spcPts val="600"/>
              </a:spcBef>
              <a:spcAft>
                <a:spcPts val="600"/>
              </a:spcAft>
            </a:pPr>
            <a:r>
              <a:rPr lang="en-GB" sz="1600" b="1" dirty="0"/>
              <a:t>R-19 — Future — 🟪 Future Programming:</a:t>
            </a:r>
            <a:r>
              <a:rPr lang="en-GB" sz="1600" dirty="0"/>
              <a:t> </a:t>
            </a:r>
            <a:r>
              <a:rPr lang="en-US" sz="1600" b="1" dirty="0"/>
              <a:t>Use the Decision Intelligence (DQ) selling methodology and Village Agent network as the starting point for sanitation programming in new districts.</a:t>
            </a:r>
            <a:endParaRPr lang="en-GB" sz="1600" dirty="0"/>
          </a:p>
          <a:p>
            <a:pPr algn="just">
              <a:lnSpc>
                <a:spcPct val="108000"/>
              </a:lnSpc>
              <a:spcBef>
                <a:spcPts val="600"/>
              </a:spcBef>
              <a:spcAft>
                <a:spcPts val="600"/>
              </a:spcAft>
            </a:pPr>
            <a:r>
              <a:rPr lang="en-GB" sz="1600" b="1" dirty="0"/>
              <a:t>R-20 — Immediate — 🟦 Sustainability:</a:t>
            </a:r>
            <a:r>
              <a:rPr lang="en-GB" sz="1600" dirty="0"/>
              <a:t> </a:t>
            </a:r>
            <a:r>
              <a:rPr lang="en-US" sz="1600" b="1" dirty="0"/>
              <a:t>Formally transfer coordination of the DSC / community showroom supply chain to PSF district managers through a written coordination agreement.</a:t>
            </a:r>
          </a:p>
        </p:txBody>
      </p:sp>
      <p:sp>
        <p:nvSpPr>
          <p:cNvPr id="5" name="TextBox 4">
            <a:extLst>
              <a:ext uri="{FF2B5EF4-FFF2-40B4-BE49-F238E27FC236}">
                <a16:creationId xmlns:a16="http://schemas.microsoft.com/office/drawing/2014/main" id="{C18AEF5F-61F8-0499-3AB1-193874FA0DDF}"/>
              </a:ext>
            </a:extLst>
          </p:cNvPr>
          <p:cNvSpPr txBox="1"/>
          <p:nvPr/>
        </p:nvSpPr>
        <p:spPr>
          <a:xfrm>
            <a:off x="6650990" y="2695996"/>
            <a:ext cx="5312409" cy="3148491"/>
          </a:xfrm>
          <a:prstGeom prst="rect">
            <a:avLst/>
          </a:prstGeom>
          <a:noFill/>
        </p:spPr>
        <p:txBody>
          <a:bodyPr wrap="square">
            <a:spAutoFit/>
          </a:bodyPr>
          <a:lstStyle/>
          <a:p>
            <a:pPr algn="just">
              <a:lnSpc>
                <a:spcPct val="108000"/>
              </a:lnSpc>
              <a:spcBef>
                <a:spcPts val="600"/>
              </a:spcBef>
              <a:spcAft>
                <a:spcPts val="600"/>
              </a:spcAft>
            </a:pPr>
            <a:r>
              <a:rPr lang="en-GB" sz="1600" b="1" dirty="0"/>
              <a:t>R-21 — 🟪 Future Programming:</a:t>
            </a:r>
            <a:r>
              <a:rPr lang="en-GB" sz="1600" dirty="0"/>
              <a:t> </a:t>
            </a:r>
            <a:r>
              <a:rPr lang="en-US" sz="1600" b="1" dirty="0"/>
              <a:t>Future awards should specify </a:t>
            </a:r>
            <a:r>
              <a:rPr lang="en-US" sz="1600" b="1" dirty="0" err="1"/>
              <a:t>institutionalisation</a:t>
            </a:r>
            <a:r>
              <a:rPr lang="en-US" sz="1600" b="1" dirty="0"/>
              <a:t> milestones (adoption into government training and recruitment, tools transferred to and hosted by a named government entity, SOPs formally approved) as reportable deliverables with intermediate deadlines, rather than as close-out activities</a:t>
            </a:r>
          </a:p>
          <a:p>
            <a:pPr algn="just">
              <a:lnSpc>
                <a:spcPct val="108000"/>
              </a:lnSpc>
              <a:spcBef>
                <a:spcPts val="600"/>
              </a:spcBef>
              <a:spcAft>
                <a:spcPts val="600"/>
              </a:spcAft>
            </a:pPr>
            <a:r>
              <a:rPr lang="en-US" sz="1600" b="1" dirty="0"/>
              <a:t>R-22 - </a:t>
            </a:r>
            <a:r>
              <a:rPr lang="en-GB" sz="1600" b="1" dirty="0"/>
              <a:t>🟪 Future Programming:</a:t>
            </a:r>
            <a:r>
              <a:rPr lang="en-GB" sz="1600" dirty="0"/>
              <a:t> </a:t>
            </a:r>
            <a:r>
              <a:rPr lang="en-US" sz="1600" b="1" dirty="0"/>
              <a:t>Future investments in market development or systems strengthening should be undertaken integrated with capital finance component.</a:t>
            </a:r>
            <a:endParaRPr lang="en-GB" sz="1600" dirty="0"/>
          </a:p>
        </p:txBody>
      </p:sp>
      <p:sp>
        <p:nvSpPr>
          <p:cNvPr id="8" name="TextBox 7">
            <a:extLst>
              <a:ext uri="{FF2B5EF4-FFF2-40B4-BE49-F238E27FC236}">
                <a16:creationId xmlns:a16="http://schemas.microsoft.com/office/drawing/2014/main" id="{1EF0DC44-14AC-6BCE-6AEE-6D52CD8702A7}"/>
              </a:ext>
            </a:extLst>
          </p:cNvPr>
          <p:cNvSpPr txBox="1"/>
          <p:nvPr/>
        </p:nvSpPr>
        <p:spPr>
          <a:xfrm>
            <a:off x="228601" y="2210717"/>
            <a:ext cx="6097904" cy="333681"/>
          </a:xfrm>
          <a:prstGeom prst="rect">
            <a:avLst/>
          </a:prstGeom>
          <a:noFill/>
        </p:spPr>
        <p:txBody>
          <a:bodyPr wrap="square">
            <a:spAutoFit/>
          </a:bodyPr>
          <a:lstStyle/>
          <a:p>
            <a:pPr marL="0" marR="0">
              <a:lnSpc>
                <a:spcPct val="107000"/>
              </a:lnSpc>
              <a:spcAft>
                <a:spcPts val="800"/>
              </a:spcAft>
              <a:buNone/>
            </a:pPr>
            <a:r>
              <a:rPr lang="en-GB" sz="1600" b="1" dirty="0">
                <a:effectLst/>
                <a:ea typeface="Aptos" panose="020B0004020202020204" pitchFamily="34" charset="0"/>
                <a:cs typeface="Vrinda" panose="020B0502040204020203" pitchFamily="34" charset="0"/>
              </a:rPr>
              <a:t>For Implementing Consortium:</a:t>
            </a:r>
            <a:endParaRPr lang="en-GB" sz="1600" dirty="0">
              <a:effectLst/>
              <a:ea typeface="Aptos" panose="020B0004020202020204" pitchFamily="34" charset="0"/>
              <a:cs typeface="Vrinda" panose="020B0502040204020203" pitchFamily="34" charset="0"/>
            </a:endParaRPr>
          </a:p>
        </p:txBody>
      </p:sp>
      <p:sp>
        <p:nvSpPr>
          <p:cNvPr id="10" name="TextBox 9">
            <a:extLst>
              <a:ext uri="{FF2B5EF4-FFF2-40B4-BE49-F238E27FC236}">
                <a16:creationId xmlns:a16="http://schemas.microsoft.com/office/drawing/2014/main" id="{43C3C7DE-3076-4E1C-4DD1-534BF81C946F}"/>
              </a:ext>
            </a:extLst>
          </p:cNvPr>
          <p:cNvSpPr txBox="1"/>
          <p:nvPr/>
        </p:nvSpPr>
        <p:spPr>
          <a:xfrm>
            <a:off x="6650989" y="2210716"/>
            <a:ext cx="5312410" cy="333681"/>
          </a:xfrm>
          <a:prstGeom prst="rect">
            <a:avLst/>
          </a:prstGeom>
          <a:noFill/>
        </p:spPr>
        <p:txBody>
          <a:bodyPr wrap="square">
            <a:spAutoFit/>
          </a:bodyPr>
          <a:lstStyle/>
          <a:p>
            <a:pPr marL="0" marR="0">
              <a:lnSpc>
                <a:spcPct val="107000"/>
              </a:lnSpc>
              <a:spcAft>
                <a:spcPts val="800"/>
              </a:spcAft>
              <a:buNone/>
            </a:pPr>
            <a:r>
              <a:rPr lang="en-GB" sz="1600" b="1" dirty="0">
                <a:effectLst/>
                <a:ea typeface="Aptos" panose="020B0004020202020204" pitchFamily="34" charset="0"/>
                <a:cs typeface="Vrinda" panose="020B0502040204020203" pitchFamily="34" charset="0"/>
              </a:rPr>
              <a:t>For US Government:</a:t>
            </a:r>
            <a:endParaRPr lang="en-GB" sz="1600" dirty="0">
              <a:effectLst/>
              <a:ea typeface="Aptos" panose="020B0004020202020204" pitchFamily="34" charset="0"/>
              <a:cs typeface="Vrinda" panose="020B0502040204020203" pitchFamily="34" charset="0"/>
            </a:endParaRPr>
          </a:p>
        </p:txBody>
      </p:sp>
      <p:cxnSp>
        <p:nvCxnSpPr>
          <p:cNvPr id="12" name="Straight Connector 11">
            <a:extLst>
              <a:ext uri="{FF2B5EF4-FFF2-40B4-BE49-F238E27FC236}">
                <a16:creationId xmlns:a16="http://schemas.microsoft.com/office/drawing/2014/main" id="{6269640B-A75E-45E0-0143-BF9F187EF453}"/>
              </a:ext>
            </a:extLst>
          </p:cNvPr>
          <p:cNvCxnSpPr>
            <a:cxnSpLocks/>
          </p:cNvCxnSpPr>
          <p:nvPr/>
        </p:nvCxnSpPr>
        <p:spPr>
          <a:xfrm>
            <a:off x="6446520" y="1860570"/>
            <a:ext cx="0" cy="4144789"/>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0E0E4FE-3FC1-4AA6-D89E-8C304ABA1C7F}"/>
              </a:ext>
            </a:extLst>
          </p:cNvPr>
          <p:cNvSpPr txBox="1"/>
          <p:nvPr/>
        </p:nvSpPr>
        <p:spPr>
          <a:xfrm>
            <a:off x="6650989" y="938980"/>
            <a:ext cx="5312410" cy="646331"/>
          </a:xfrm>
          <a:prstGeom prst="rect">
            <a:avLst/>
          </a:prstGeom>
          <a:noFill/>
        </p:spPr>
        <p:txBody>
          <a:bodyPr wrap="square">
            <a:spAutoFit/>
          </a:bodyPr>
          <a:lstStyle/>
          <a:p>
            <a:pPr algn="just"/>
            <a:r>
              <a:rPr lang="en-US" b="1" dirty="0">
                <a:solidFill>
                  <a:schemeClr val="tx2"/>
                </a:solidFill>
                <a:ea typeface="Aptos" panose="020B0004020202020204" pitchFamily="34" charset="0"/>
                <a:cs typeface="Vrinda" panose="020B0502040204020203" pitchFamily="34" charset="0"/>
              </a:rPr>
              <a:t>Two recommendations for US Government (U.S. Department of State).</a:t>
            </a:r>
          </a:p>
        </p:txBody>
      </p:sp>
    </p:spTree>
    <p:extLst>
      <p:ext uri="{BB962C8B-B14F-4D97-AF65-F5344CB8AC3E}">
        <p14:creationId xmlns:p14="http://schemas.microsoft.com/office/powerpoint/2010/main" val="8893183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14FAC04-F228-9CA5-76E9-CD57044DF482}"/>
              </a:ext>
            </a:extLst>
          </p:cNvPr>
          <p:cNvSpPr/>
          <p:nvPr/>
        </p:nvSpPr>
        <p:spPr>
          <a:xfrm>
            <a:off x="-60960" y="-344347"/>
            <a:ext cx="12313920" cy="7546694"/>
          </a:xfrm>
          <a:prstGeom prst="rect">
            <a:avLst/>
          </a:prstGeom>
          <a:solidFill>
            <a:srgbClr val="2B2F7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5CFE1C43-5F97-9526-B101-0D2E241E622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490232" y="700148"/>
            <a:ext cx="5496818" cy="5658489"/>
          </a:xfrm>
          <a:prstGeom prst="rect">
            <a:avLst/>
          </a:prstGeom>
        </p:spPr>
      </p:pic>
      <p:sp>
        <p:nvSpPr>
          <p:cNvPr id="7" name="TextBox 6">
            <a:extLst>
              <a:ext uri="{FF2B5EF4-FFF2-40B4-BE49-F238E27FC236}">
                <a16:creationId xmlns:a16="http://schemas.microsoft.com/office/drawing/2014/main" id="{74ACFC6E-72B7-7084-0A9E-68B7911E7A28}"/>
              </a:ext>
            </a:extLst>
          </p:cNvPr>
          <p:cNvSpPr txBox="1"/>
          <p:nvPr/>
        </p:nvSpPr>
        <p:spPr>
          <a:xfrm>
            <a:off x="953359" y="2595503"/>
            <a:ext cx="6809847" cy="1446550"/>
          </a:xfrm>
          <a:prstGeom prst="rect">
            <a:avLst/>
          </a:prstGeom>
          <a:noFill/>
        </p:spPr>
        <p:txBody>
          <a:bodyPr wrap="square" rtlCol="0">
            <a:spAutoFit/>
          </a:bodyPr>
          <a:lstStyle/>
          <a:p>
            <a:r>
              <a:rPr lang="en-US" sz="8800" b="1" dirty="0">
                <a:solidFill>
                  <a:schemeClr val="bg1"/>
                </a:solidFill>
                <a:ea typeface="Lato Light" panose="020F0502020204030203" pitchFamily="34" charset="0"/>
                <a:cs typeface="Lato Light" panose="020F0502020204030203" pitchFamily="34" charset="0"/>
              </a:rPr>
              <a:t>Thank you</a:t>
            </a:r>
          </a:p>
        </p:txBody>
      </p:sp>
      <p:pic>
        <p:nvPicPr>
          <p:cNvPr id="10" name="Graphic 9">
            <a:extLst>
              <a:ext uri="{FF2B5EF4-FFF2-40B4-BE49-F238E27FC236}">
                <a16:creationId xmlns:a16="http://schemas.microsoft.com/office/drawing/2014/main" id="{39506C47-D656-82B1-C3FC-1D82FFDE7B4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67875" y="5859098"/>
            <a:ext cx="1528354" cy="522857"/>
          </a:xfrm>
          <a:prstGeom prst="rect">
            <a:avLst/>
          </a:prstGeom>
        </p:spPr>
      </p:pic>
      <p:pic>
        <p:nvPicPr>
          <p:cNvPr id="6" name="Picture 5">
            <a:extLst>
              <a:ext uri="{FF2B5EF4-FFF2-40B4-BE49-F238E27FC236}">
                <a16:creationId xmlns:a16="http://schemas.microsoft.com/office/drawing/2014/main" id="{6DEF543C-90E9-3048-B7A1-AA6A720A81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91676" y="5709047"/>
            <a:ext cx="1645920" cy="822960"/>
          </a:xfrm>
          <a:prstGeom prst="rect">
            <a:avLst/>
          </a:prstGeom>
        </p:spPr>
      </p:pic>
      <p:pic>
        <p:nvPicPr>
          <p:cNvPr id="8" name="Picture 7">
            <a:extLst>
              <a:ext uri="{FF2B5EF4-FFF2-40B4-BE49-F238E27FC236}">
                <a16:creationId xmlns:a16="http://schemas.microsoft.com/office/drawing/2014/main" id="{63E9F789-A896-C9A0-2990-9C83EAC54FD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7875" y="335251"/>
            <a:ext cx="1307647" cy="1648295"/>
          </a:xfrm>
          <a:prstGeom prst="rect">
            <a:avLst/>
          </a:prstGeom>
        </p:spPr>
      </p:pic>
    </p:spTree>
    <p:extLst>
      <p:ext uri="{BB962C8B-B14F-4D97-AF65-F5344CB8AC3E}">
        <p14:creationId xmlns:p14="http://schemas.microsoft.com/office/powerpoint/2010/main" val="25925081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79C29AC-3AC8-5F64-0ACA-D886FC962D6E}"/>
              </a:ext>
            </a:extLst>
          </p:cNvPr>
          <p:cNvGrpSpPr/>
          <p:nvPr/>
        </p:nvGrpSpPr>
        <p:grpSpPr>
          <a:xfrm>
            <a:off x="99833" y="1232564"/>
            <a:ext cx="6169417" cy="4318215"/>
            <a:chOff x="99833" y="1373414"/>
            <a:chExt cx="6169417" cy="4354242"/>
          </a:xfrm>
        </p:grpSpPr>
        <p:grpSp>
          <p:nvGrpSpPr>
            <p:cNvPr id="3" name="Group 2">
              <a:extLst>
                <a:ext uri="{FF2B5EF4-FFF2-40B4-BE49-F238E27FC236}">
                  <a16:creationId xmlns:a16="http://schemas.microsoft.com/office/drawing/2014/main" id="{B62C1BDE-7A37-EA81-707D-234A978678EE}"/>
                </a:ext>
              </a:extLst>
            </p:cNvPr>
            <p:cNvGrpSpPr/>
            <p:nvPr/>
          </p:nvGrpSpPr>
          <p:grpSpPr>
            <a:xfrm>
              <a:off x="132814" y="1410896"/>
              <a:ext cx="6064688" cy="666976"/>
              <a:chOff x="-2114400" y="1812970"/>
              <a:chExt cx="5773414" cy="587844"/>
            </a:xfrm>
          </p:grpSpPr>
          <p:sp>
            <p:nvSpPr>
              <p:cNvPr id="38" name="row">
                <a:extLst>
                  <a:ext uri="{FF2B5EF4-FFF2-40B4-BE49-F238E27FC236}">
                    <a16:creationId xmlns:a16="http://schemas.microsoft.com/office/drawing/2014/main" id="{31BC383E-B1D5-7C66-FC88-4DE7F5DD265C}"/>
                  </a:ext>
                </a:extLst>
              </p:cNvPr>
              <p:cNvSpPr/>
              <p:nvPr/>
            </p:nvSpPr>
            <p:spPr>
              <a:xfrm>
                <a:off x="-2114400" y="1812970"/>
                <a:ext cx="5773414" cy="587844"/>
              </a:xfrm>
              <a:prstGeom prst="roundRect">
                <a:avLst>
                  <a:gd name="adj" fmla="val 8000"/>
                </a:avLst>
              </a:prstGeom>
              <a:solidFill>
                <a:srgbClr val="E7F0F4"/>
              </a:solidFill>
              <a:ln>
                <a:noFill/>
              </a:ln>
            </p:spPr>
            <p:txBody>
              <a:bodyPr/>
              <a:lstStyle/>
              <a:p>
                <a:endParaRPr/>
              </a:p>
            </p:txBody>
          </p:sp>
          <p:sp>
            <p:nvSpPr>
              <p:cNvPr id="40" name="bar">
                <a:extLst>
                  <a:ext uri="{FF2B5EF4-FFF2-40B4-BE49-F238E27FC236}">
                    <a16:creationId xmlns:a16="http://schemas.microsoft.com/office/drawing/2014/main" id="{615105BF-560C-794D-8DBC-702051240C7F}"/>
                  </a:ext>
                </a:extLst>
              </p:cNvPr>
              <p:cNvSpPr/>
              <p:nvPr/>
            </p:nvSpPr>
            <p:spPr>
              <a:xfrm>
                <a:off x="-2114400" y="1812971"/>
                <a:ext cx="71848" cy="580982"/>
              </a:xfrm>
              <a:prstGeom prst="roundRect">
                <a:avLst>
                  <a:gd name="adj" fmla="val 45000"/>
                </a:avLst>
              </a:prstGeom>
              <a:solidFill>
                <a:srgbClr val="156082"/>
              </a:solidFill>
              <a:ln>
                <a:noFill/>
              </a:ln>
            </p:spPr>
            <p:txBody>
              <a:bodyPr/>
              <a:lstStyle/>
              <a:p>
                <a:endParaRPr/>
              </a:p>
            </p:txBody>
          </p:sp>
          <p:sp>
            <p:nvSpPr>
              <p:cNvPr id="42" name="txt">
                <a:extLst>
                  <a:ext uri="{FF2B5EF4-FFF2-40B4-BE49-F238E27FC236}">
                    <a16:creationId xmlns:a16="http://schemas.microsoft.com/office/drawing/2014/main" id="{66171490-ECEC-699F-E0B3-00BA030CF266}"/>
                  </a:ext>
                </a:extLst>
              </p:cNvPr>
              <p:cNvSpPr txBox="1"/>
              <p:nvPr/>
            </p:nvSpPr>
            <p:spPr>
              <a:xfrm>
                <a:off x="-1995196" y="1817555"/>
                <a:ext cx="5606854" cy="581304"/>
              </a:xfrm>
              <a:prstGeom prst="rect">
                <a:avLst/>
              </a:prstGeom>
            </p:spPr>
            <p:txBody>
              <a:bodyPr wrap="square" lIns="0" tIns="0" rIns="0" bIns="0" anchor="ctr">
                <a:noAutofit/>
              </a:bodyPr>
              <a:lstStyle/>
              <a:p>
                <a:pPr algn="l"/>
                <a:r>
                  <a:rPr lang="en-US" sz="1400" b="1" dirty="0">
                    <a:solidFill>
                      <a:srgbClr val="156082"/>
                    </a:solidFill>
                    <a:latin typeface="Lato" panose="020F0502020204030203" pitchFamily="34" charset="0"/>
                    <a:ea typeface="Lato" panose="020F0502020204030203" pitchFamily="34" charset="0"/>
                    <a:cs typeface="Lato" panose="020F0502020204030203" pitchFamily="34" charset="0"/>
                  </a:rPr>
                  <a:t>Only 35% had basic water access</a:t>
                </a:r>
              </a:p>
              <a:p>
                <a:pPr algn="just"/>
                <a:r>
                  <a:rPr lang="en-US" sz="1200" i="1" dirty="0">
                    <a:solidFill>
                      <a:srgbClr val="404040"/>
                    </a:solidFill>
                    <a:latin typeface="Lato" panose="020F0502020204030203" pitchFamily="34" charset="0"/>
                    <a:ea typeface="Lato" panose="020F0502020204030203" pitchFamily="34" charset="0"/>
                    <a:cs typeface="Lato" panose="020F0502020204030203" pitchFamily="34" charset="0"/>
                  </a:rPr>
                  <a:t>The 2021 baseline found the </a:t>
                </a:r>
                <a:r>
                  <a:rPr lang="en-US" sz="1200" b="1" i="1" dirty="0">
                    <a:solidFill>
                      <a:srgbClr val="404040"/>
                    </a:solidFill>
                    <a:latin typeface="Lato" panose="020F0502020204030203" pitchFamily="34" charset="0"/>
                    <a:ea typeface="Lato" panose="020F0502020204030203" pitchFamily="34" charset="0"/>
                    <a:cs typeface="Lato" panose="020F0502020204030203" pitchFamily="34" charset="0"/>
                  </a:rPr>
                  <a:t>10 core project districts</a:t>
                </a:r>
                <a:r>
                  <a:rPr lang="en-US" sz="1200" i="1" dirty="0">
                    <a:solidFill>
                      <a:srgbClr val="404040"/>
                    </a:solidFill>
                    <a:latin typeface="Lato" panose="020F0502020204030203" pitchFamily="34" charset="0"/>
                    <a:ea typeface="Lato" panose="020F0502020204030203" pitchFamily="34" charset="0"/>
                    <a:cs typeface="Lato" panose="020F0502020204030203" pitchFamily="34" charset="0"/>
                  </a:rPr>
                  <a:t> averaged just </a:t>
                </a:r>
                <a:r>
                  <a:rPr lang="en-US" sz="1200" b="1" i="1" dirty="0">
                    <a:solidFill>
                      <a:srgbClr val="404040"/>
                    </a:solidFill>
                    <a:latin typeface="Lato" panose="020F0502020204030203" pitchFamily="34" charset="0"/>
                    <a:ea typeface="Lato" panose="020F0502020204030203" pitchFamily="34" charset="0"/>
                    <a:cs typeface="Lato" panose="020F0502020204030203" pitchFamily="34" charset="0"/>
                  </a:rPr>
                  <a:t>35.18%</a:t>
                </a:r>
                <a:r>
                  <a:rPr lang="en-US" sz="1200" i="1" dirty="0">
                    <a:solidFill>
                      <a:srgbClr val="404040"/>
                    </a:solidFill>
                    <a:latin typeface="Lato" panose="020F0502020204030203" pitchFamily="34" charset="0"/>
                    <a:ea typeface="Lato" panose="020F0502020204030203" pitchFamily="34" charset="0"/>
                    <a:cs typeface="Lato" panose="020F0502020204030203" pitchFamily="34" charset="0"/>
                  </a:rPr>
                  <a:t> of households using basic or safely managed water services.</a:t>
                </a:r>
                <a:endParaRPr lang="en-US" sz="1200" dirty="0">
                  <a:solidFill>
                    <a:srgbClr val="404040"/>
                  </a:solidFill>
                  <a:latin typeface="Lato" panose="020F0502020204030203" pitchFamily="34" charset="0"/>
                  <a:ea typeface="Lato" panose="020F0502020204030203" pitchFamily="34" charset="0"/>
                  <a:cs typeface="Lato" panose="020F0502020204030203" pitchFamily="34" charset="0"/>
                </a:endParaRPr>
              </a:p>
            </p:txBody>
          </p:sp>
        </p:grpSp>
        <p:grpSp>
          <p:nvGrpSpPr>
            <p:cNvPr id="4" name="Group 3">
              <a:extLst>
                <a:ext uri="{FF2B5EF4-FFF2-40B4-BE49-F238E27FC236}">
                  <a16:creationId xmlns:a16="http://schemas.microsoft.com/office/drawing/2014/main" id="{FE002265-5B87-C60B-E02E-214493A5EA45}"/>
                </a:ext>
              </a:extLst>
            </p:cNvPr>
            <p:cNvGrpSpPr/>
            <p:nvPr/>
          </p:nvGrpSpPr>
          <p:grpSpPr>
            <a:xfrm>
              <a:off x="120807" y="2160881"/>
              <a:ext cx="6064688" cy="672710"/>
              <a:chOff x="-2114400" y="2832970"/>
              <a:chExt cx="5773414" cy="592899"/>
            </a:xfrm>
          </p:grpSpPr>
          <p:sp>
            <p:nvSpPr>
              <p:cNvPr id="32" name="row">
                <a:extLst>
                  <a:ext uri="{FF2B5EF4-FFF2-40B4-BE49-F238E27FC236}">
                    <a16:creationId xmlns:a16="http://schemas.microsoft.com/office/drawing/2014/main" id="{94ADA682-C93B-0E0D-7D2D-4F98E2287ABF}"/>
                  </a:ext>
                </a:extLst>
              </p:cNvPr>
              <p:cNvSpPr/>
              <p:nvPr/>
            </p:nvSpPr>
            <p:spPr>
              <a:xfrm>
                <a:off x="-2114400" y="2832970"/>
                <a:ext cx="5773414" cy="587844"/>
              </a:xfrm>
              <a:prstGeom prst="roundRect">
                <a:avLst>
                  <a:gd name="adj" fmla="val 8000"/>
                </a:avLst>
              </a:prstGeom>
              <a:solidFill>
                <a:srgbClr val="FDECE3"/>
              </a:solidFill>
              <a:ln>
                <a:noFill/>
              </a:ln>
            </p:spPr>
            <p:txBody>
              <a:bodyPr/>
              <a:lstStyle/>
              <a:p>
                <a:endParaRPr lang="en-GB"/>
              </a:p>
            </p:txBody>
          </p:sp>
          <p:sp>
            <p:nvSpPr>
              <p:cNvPr id="34" name="bar">
                <a:extLst>
                  <a:ext uri="{FF2B5EF4-FFF2-40B4-BE49-F238E27FC236}">
                    <a16:creationId xmlns:a16="http://schemas.microsoft.com/office/drawing/2014/main" id="{3B4F0060-6E41-0E75-6252-056C36B6B7A0}"/>
                  </a:ext>
                </a:extLst>
              </p:cNvPr>
              <p:cNvSpPr/>
              <p:nvPr/>
            </p:nvSpPr>
            <p:spPr>
              <a:xfrm>
                <a:off x="-2114400" y="2832970"/>
                <a:ext cx="71848" cy="587847"/>
              </a:xfrm>
              <a:prstGeom prst="roundRect">
                <a:avLst>
                  <a:gd name="adj" fmla="val 45000"/>
                </a:avLst>
              </a:prstGeom>
              <a:solidFill>
                <a:srgbClr val="E97132"/>
              </a:solidFill>
              <a:ln>
                <a:noFill/>
              </a:ln>
            </p:spPr>
            <p:txBody>
              <a:bodyPr/>
              <a:lstStyle/>
              <a:p>
                <a:endParaRPr lang="en-GB"/>
              </a:p>
            </p:txBody>
          </p:sp>
          <p:sp>
            <p:nvSpPr>
              <p:cNvPr id="35" name="txt">
                <a:extLst>
                  <a:ext uri="{FF2B5EF4-FFF2-40B4-BE49-F238E27FC236}">
                    <a16:creationId xmlns:a16="http://schemas.microsoft.com/office/drawing/2014/main" id="{8603EBEE-449D-6912-79A2-51336B835576}"/>
                  </a:ext>
                </a:extLst>
              </p:cNvPr>
              <p:cNvSpPr txBox="1">
                <a:spLocks/>
              </p:cNvSpPr>
              <p:nvPr/>
            </p:nvSpPr>
            <p:spPr>
              <a:xfrm>
                <a:off x="-1983766" y="2838025"/>
                <a:ext cx="5599277" cy="587844"/>
              </a:xfrm>
              <a:prstGeom prst="rect">
                <a:avLst/>
              </a:prstGeom>
            </p:spPr>
            <p:txBody>
              <a:bodyPr wrap="square" lIns="0" tIns="0" rIns="0" bIns="0" anchor="ctr">
                <a:noAutofit/>
              </a:bodyPr>
              <a:lstStyle/>
              <a:p>
                <a:pPr algn="l"/>
                <a:r>
                  <a:rPr lang="en-US" sz="1400" b="1" dirty="0">
                    <a:solidFill>
                      <a:srgbClr val="E97132"/>
                    </a:solidFill>
                    <a:latin typeface="Lato" panose="020F0502020204030203" pitchFamily="34" charset="0"/>
                    <a:ea typeface="Lato" panose="020F0502020204030203" pitchFamily="34" charset="0"/>
                    <a:cs typeface="Lato" panose="020F0502020204030203" pitchFamily="34" charset="0"/>
                  </a:rPr>
                  <a:t>Nearly half of piped systems failed</a:t>
                </a:r>
              </a:p>
              <a:p>
                <a:pPr algn="just"/>
                <a:r>
                  <a:rPr lang="en-US" sz="1200" i="1" dirty="0">
                    <a:solidFill>
                      <a:srgbClr val="404040"/>
                    </a:solidFill>
                    <a:latin typeface="Lato" panose="020F0502020204030203" pitchFamily="34" charset="0"/>
                    <a:ea typeface="Lato" panose="020F0502020204030203" pitchFamily="34" charset="0"/>
                    <a:cs typeface="Lato" panose="020F0502020204030203" pitchFamily="34" charset="0"/>
                  </a:rPr>
                  <a:t>The 2021 baseline reported that </a:t>
                </a:r>
                <a:r>
                  <a:rPr lang="en-US" sz="1200" b="1" i="1" dirty="0">
                    <a:solidFill>
                      <a:srgbClr val="404040"/>
                    </a:solidFill>
                    <a:latin typeface="Lato" panose="020F0502020204030203" pitchFamily="34" charset="0"/>
                    <a:ea typeface="Lato" panose="020F0502020204030203" pitchFamily="34" charset="0"/>
                    <a:cs typeface="Lato" panose="020F0502020204030203" pitchFamily="34" charset="0"/>
                  </a:rPr>
                  <a:t>around 45%</a:t>
                </a:r>
                <a:r>
                  <a:rPr lang="en-US" sz="1200" i="1" dirty="0">
                    <a:solidFill>
                      <a:srgbClr val="404040"/>
                    </a:solidFill>
                    <a:latin typeface="Lato" panose="020F0502020204030203" pitchFamily="34" charset="0"/>
                    <a:ea typeface="Lato" panose="020F0502020204030203" pitchFamily="34" charset="0"/>
                    <a:cs typeface="Lato" panose="020F0502020204030203" pitchFamily="34" charset="0"/>
                  </a:rPr>
                  <a:t> of rural piped water systems were non-functional, with a </a:t>
                </a:r>
                <a:r>
                  <a:rPr lang="en-US" sz="1200" b="1" i="1" dirty="0">
                    <a:solidFill>
                      <a:srgbClr val="404040"/>
                    </a:solidFill>
                    <a:latin typeface="Lato" panose="020F0502020204030203" pitchFamily="34" charset="0"/>
                    <a:ea typeface="Lato" panose="020F0502020204030203" pitchFamily="34" charset="0"/>
                    <a:cs typeface="Lato" panose="020F0502020204030203" pitchFamily="34" charset="0"/>
                  </a:rPr>
                  <a:t>national NRW rate of 68.9%</a:t>
                </a:r>
                <a:r>
                  <a:rPr lang="en-US" sz="1200" i="1" dirty="0">
                    <a:solidFill>
                      <a:srgbClr val="404040"/>
                    </a:solidFill>
                    <a:latin typeface="Lato" panose="020F0502020204030203" pitchFamily="34" charset="0"/>
                    <a:ea typeface="Lato" panose="020F0502020204030203" pitchFamily="34" charset="0"/>
                    <a:cs typeface="Lato" panose="020F0502020204030203" pitchFamily="34" charset="0"/>
                  </a:rPr>
                  <a:t>.</a:t>
                </a:r>
                <a:endParaRPr lang="en-US" sz="1150" i="1" dirty="0">
                  <a:solidFill>
                    <a:srgbClr val="404040"/>
                  </a:solidFill>
                  <a:latin typeface="Lato" panose="020F0502020204030203" pitchFamily="34" charset="0"/>
                  <a:ea typeface="Lato" panose="020F0502020204030203" pitchFamily="34" charset="0"/>
                  <a:cs typeface="Lato" panose="020F0502020204030203" pitchFamily="34" charset="0"/>
                </a:endParaRPr>
              </a:p>
            </p:txBody>
          </p:sp>
        </p:grpSp>
        <p:grpSp>
          <p:nvGrpSpPr>
            <p:cNvPr id="7" name="Group 6">
              <a:extLst>
                <a:ext uri="{FF2B5EF4-FFF2-40B4-BE49-F238E27FC236}">
                  <a16:creationId xmlns:a16="http://schemas.microsoft.com/office/drawing/2014/main" id="{140B1E98-9A08-E94F-41FD-8C5B1F37D2C7}"/>
                </a:ext>
              </a:extLst>
            </p:cNvPr>
            <p:cNvGrpSpPr/>
            <p:nvPr/>
          </p:nvGrpSpPr>
          <p:grpSpPr>
            <a:xfrm>
              <a:off x="120807" y="2910871"/>
              <a:ext cx="6064688" cy="777654"/>
              <a:chOff x="-2114400" y="3852969"/>
              <a:chExt cx="5773414" cy="685392"/>
            </a:xfrm>
          </p:grpSpPr>
          <p:sp>
            <p:nvSpPr>
              <p:cNvPr id="27" name="row">
                <a:extLst>
                  <a:ext uri="{FF2B5EF4-FFF2-40B4-BE49-F238E27FC236}">
                    <a16:creationId xmlns:a16="http://schemas.microsoft.com/office/drawing/2014/main" id="{BE50C923-CD22-238C-E829-E3FAE901A01B}"/>
                  </a:ext>
                </a:extLst>
              </p:cNvPr>
              <p:cNvSpPr>
                <a:spLocks/>
              </p:cNvSpPr>
              <p:nvPr/>
            </p:nvSpPr>
            <p:spPr>
              <a:xfrm>
                <a:off x="-2114400" y="3852969"/>
                <a:ext cx="5773414" cy="685392"/>
              </a:xfrm>
              <a:prstGeom prst="roundRect">
                <a:avLst>
                  <a:gd name="adj" fmla="val 8000"/>
                </a:avLst>
              </a:prstGeom>
              <a:solidFill>
                <a:srgbClr val="E9ECF1"/>
              </a:solidFill>
              <a:ln>
                <a:noFill/>
              </a:ln>
            </p:spPr>
            <p:txBody>
              <a:bodyPr/>
              <a:lstStyle/>
              <a:p>
                <a:endParaRPr lang="en-GB"/>
              </a:p>
            </p:txBody>
          </p:sp>
          <p:sp>
            <p:nvSpPr>
              <p:cNvPr id="30" name="bar">
                <a:extLst>
                  <a:ext uri="{FF2B5EF4-FFF2-40B4-BE49-F238E27FC236}">
                    <a16:creationId xmlns:a16="http://schemas.microsoft.com/office/drawing/2014/main" id="{3BCB00A3-A151-D53D-ABEA-4A435C54A8A3}"/>
                  </a:ext>
                </a:extLst>
              </p:cNvPr>
              <p:cNvSpPr>
                <a:spLocks/>
              </p:cNvSpPr>
              <p:nvPr/>
            </p:nvSpPr>
            <p:spPr>
              <a:xfrm>
                <a:off x="-2114400" y="3852970"/>
                <a:ext cx="71848" cy="685391"/>
              </a:xfrm>
              <a:prstGeom prst="roundRect">
                <a:avLst>
                  <a:gd name="adj" fmla="val 45000"/>
                </a:avLst>
              </a:prstGeom>
              <a:solidFill>
                <a:srgbClr val="0E2841"/>
              </a:solidFill>
              <a:ln>
                <a:noFill/>
              </a:ln>
            </p:spPr>
            <p:txBody>
              <a:bodyPr/>
              <a:lstStyle/>
              <a:p>
                <a:endParaRPr lang="en-GB"/>
              </a:p>
            </p:txBody>
          </p:sp>
          <p:sp>
            <p:nvSpPr>
              <p:cNvPr id="31" name="txt">
                <a:extLst>
                  <a:ext uri="{FF2B5EF4-FFF2-40B4-BE49-F238E27FC236}">
                    <a16:creationId xmlns:a16="http://schemas.microsoft.com/office/drawing/2014/main" id="{70F4A9F3-1F29-446F-3BEA-9C57C8740692}"/>
                  </a:ext>
                </a:extLst>
              </p:cNvPr>
              <p:cNvSpPr txBox="1">
                <a:spLocks/>
              </p:cNvSpPr>
              <p:nvPr/>
            </p:nvSpPr>
            <p:spPr>
              <a:xfrm>
                <a:off x="-1988602" y="3922812"/>
                <a:ext cx="5599277" cy="525354"/>
              </a:xfrm>
              <a:prstGeom prst="rect">
                <a:avLst/>
              </a:prstGeom>
            </p:spPr>
            <p:txBody>
              <a:bodyPr wrap="square" lIns="0" tIns="0" rIns="0" bIns="0" anchor="ctr">
                <a:noAutofit/>
              </a:bodyPr>
              <a:lstStyle/>
              <a:p>
                <a:pPr algn="l"/>
                <a:r>
                  <a:rPr lang="en-US" sz="1400" b="1" dirty="0">
                    <a:solidFill>
                      <a:srgbClr val="0E2841"/>
                    </a:solidFill>
                    <a:latin typeface="Lato" panose="020F0502020204030203" pitchFamily="34" charset="0"/>
                    <a:ea typeface="Lato" panose="020F0502020204030203" pitchFamily="34" charset="0"/>
                    <a:cs typeface="Lato" panose="020F0502020204030203" pitchFamily="34" charset="0"/>
                  </a:rPr>
                  <a:t>Weak district WASH capacity</a:t>
                </a:r>
              </a:p>
              <a:p>
                <a:pPr algn="just"/>
                <a:r>
                  <a:rPr lang="en-US" sz="1200" i="1" dirty="0">
                    <a:solidFill>
                      <a:srgbClr val="404040"/>
                    </a:solidFill>
                    <a:latin typeface="Lato" panose="020F0502020204030203" pitchFamily="34" charset="0"/>
                    <a:ea typeface="Lato" panose="020F0502020204030203" pitchFamily="34" charset="0"/>
                    <a:cs typeface="Lato" panose="020F0502020204030203" pitchFamily="34" charset="0"/>
                  </a:rPr>
                  <a:t>The 2022 District Capacity Assessments across 10 districts showed an average score of </a:t>
                </a:r>
                <a:r>
                  <a:rPr lang="en-US" sz="1200" b="1" i="1" dirty="0">
                    <a:solidFill>
                      <a:srgbClr val="404040"/>
                    </a:solidFill>
                    <a:latin typeface="Lato" panose="020F0502020204030203" pitchFamily="34" charset="0"/>
                    <a:ea typeface="Lato" panose="020F0502020204030203" pitchFamily="34" charset="0"/>
                    <a:cs typeface="Lato" panose="020F0502020204030203" pitchFamily="34" charset="0"/>
                  </a:rPr>
                  <a:t>3.1/5</a:t>
                </a:r>
                <a:r>
                  <a:rPr lang="en-US" sz="1200" i="1" dirty="0">
                    <a:solidFill>
                      <a:srgbClr val="404040"/>
                    </a:solidFill>
                    <a:latin typeface="Lato" panose="020F0502020204030203" pitchFamily="34" charset="0"/>
                    <a:ea typeface="Lato" panose="020F0502020204030203" pitchFamily="34" charset="0"/>
                    <a:cs typeface="Lato" panose="020F0502020204030203" pitchFamily="34" charset="0"/>
                  </a:rPr>
                  <a:t> over 27 areas</a:t>
                </a:r>
                <a:r>
                  <a:rPr lang="en-GB" sz="1200" i="1" dirty="0">
                    <a:solidFill>
                      <a:srgbClr val="404040"/>
                    </a:solidFill>
                    <a:latin typeface="Lato" panose="020F0502020204030203" pitchFamily="34" charset="0"/>
                    <a:ea typeface="Lato" panose="020F0502020204030203" pitchFamily="34" charset="0"/>
                    <a:cs typeface="Lato" panose="020F0502020204030203" pitchFamily="34" charset="0"/>
                  </a:rPr>
                  <a:t>.</a:t>
                </a:r>
                <a:endParaRPr lang="en-US" sz="1200" i="1" dirty="0">
                  <a:solidFill>
                    <a:srgbClr val="404040"/>
                  </a:solidFill>
                  <a:latin typeface="Lato" panose="020F0502020204030203" pitchFamily="34" charset="0"/>
                  <a:ea typeface="Lato" panose="020F0502020204030203" pitchFamily="34" charset="0"/>
                  <a:cs typeface="Lato" panose="020F0502020204030203" pitchFamily="34" charset="0"/>
                </a:endParaRPr>
              </a:p>
            </p:txBody>
          </p:sp>
        </p:grpSp>
        <p:grpSp>
          <p:nvGrpSpPr>
            <p:cNvPr id="9" name="Group 8">
              <a:extLst>
                <a:ext uri="{FF2B5EF4-FFF2-40B4-BE49-F238E27FC236}">
                  <a16:creationId xmlns:a16="http://schemas.microsoft.com/office/drawing/2014/main" id="{DD78B61D-0285-5626-6D4F-192C936F84EB}"/>
                </a:ext>
              </a:extLst>
            </p:cNvPr>
            <p:cNvGrpSpPr/>
            <p:nvPr/>
          </p:nvGrpSpPr>
          <p:grpSpPr>
            <a:xfrm>
              <a:off x="120807" y="3763601"/>
              <a:ext cx="6064688" cy="842089"/>
              <a:chOff x="-2114400" y="4872970"/>
              <a:chExt cx="5773414" cy="742183"/>
            </a:xfrm>
          </p:grpSpPr>
          <p:sp>
            <p:nvSpPr>
              <p:cNvPr id="21" name="row">
                <a:extLst>
                  <a:ext uri="{FF2B5EF4-FFF2-40B4-BE49-F238E27FC236}">
                    <a16:creationId xmlns:a16="http://schemas.microsoft.com/office/drawing/2014/main" id="{D620F345-DBAF-DA7A-6D36-50911973E110}"/>
                  </a:ext>
                </a:extLst>
              </p:cNvPr>
              <p:cNvSpPr/>
              <p:nvPr/>
            </p:nvSpPr>
            <p:spPr>
              <a:xfrm>
                <a:off x="-2114400" y="4872970"/>
                <a:ext cx="5773414" cy="742183"/>
              </a:xfrm>
              <a:prstGeom prst="roundRect">
                <a:avLst>
                  <a:gd name="adj" fmla="val 8000"/>
                </a:avLst>
              </a:prstGeom>
              <a:solidFill>
                <a:srgbClr val="EAF3EC"/>
              </a:solidFill>
              <a:ln>
                <a:noFill/>
              </a:ln>
            </p:spPr>
            <p:txBody>
              <a:bodyPr/>
              <a:lstStyle/>
              <a:p>
                <a:endParaRPr/>
              </a:p>
            </p:txBody>
          </p:sp>
          <p:sp>
            <p:nvSpPr>
              <p:cNvPr id="23" name="bar">
                <a:extLst>
                  <a:ext uri="{FF2B5EF4-FFF2-40B4-BE49-F238E27FC236}">
                    <a16:creationId xmlns:a16="http://schemas.microsoft.com/office/drawing/2014/main" id="{7513914B-C1D5-26B8-A77F-2347B556CB2B}"/>
                  </a:ext>
                </a:extLst>
              </p:cNvPr>
              <p:cNvSpPr/>
              <p:nvPr/>
            </p:nvSpPr>
            <p:spPr>
              <a:xfrm>
                <a:off x="-2114400" y="4872970"/>
                <a:ext cx="71848" cy="742183"/>
              </a:xfrm>
              <a:prstGeom prst="roundRect">
                <a:avLst>
                  <a:gd name="adj" fmla="val 45000"/>
                </a:avLst>
              </a:prstGeom>
              <a:solidFill>
                <a:srgbClr val="196B24"/>
              </a:solidFill>
              <a:ln>
                <a:noFill/>
              </a:ln>
            </p:spPr>
            <p:txBody>
              <a:bodyPr/>
              <a:lstStyle/>
              <a:p>
                <a:endParaRPr/>
              </a:p>
            </p:txBody>
          </p:sp>
          <p:sp>
            <p:nvSpPr>
              <p:cNvPr id="25" name="txt">
                <a:extLst>
                  <a:ext uri="{FF2B5EF4-FFF2-40B4-BE49-F238E27FC236}">
                    <a16:creationId xmlns:a16="http://schemas.microsoft.com/office/drawing/2014/main" id="{CFFC7199-9D9E-D461-0F34-C7D9DD43AB66}"/>
                  </a:ext>
                </a:extLst>
              </p:cNvPr>
              <p:cNvSpPr txBox="1"/>
              <p:nvPr/>
            </p:nvSpPr>
            <p:spPr>
              <a:xfrm>
                <a:off x="-1992467" y="4960700"/>
                <a:ext cx="5599277" cy="567445"/>
              </a:xfrm>
              <a:prstGeom prst="rect">
                <a:avLst/>
              </a:prstGeom>
            </p:spPr>
            <p:txBody>
              <a:bodyPr wrap="square" lIns="0" tIns="0" rIns="0" bIns="0" anchor="ctr">
                <a:noAutofit/>
              </a:bodyPr>
              <a:lstStyle/>
              <a:p>
                <a:pPr algn="just"/>
                <a:r>
                  <a:rPr lang="en-US" sz="1400" b="1" dirty="0">
                    <a:solidFill>
                      <a:srgbClr val="196B24"/>
                    </a:solidFill>
                    <a:latin typeface="Lato" panose="020F0502020204030203" pitchFamily="34" charset="0"/>
                    <a:ea typeface="Lato" panose="020F0502020204030203" pitchFamily="34" charset="0"/>
                    <a:cs typeface="Lato" panose="020F0502020204030203" pitchFamily="34" charset="0"/>
                  </a:rPr>
                  <a:t>Sanitation products largely unavailable</a:t>
                </a:r>
              </a:p>
              <a:p>
                <a:pPr algn="just"/>
                <a:r>
                  <a:rPr lang="en-US" sz="1200" i="1" dirty="0">
                    <a:solidFill>
                      <a:srgbClr val="404040"/>
                    </a:solidFill>
                    <a:latin typeface="Lato" panose="020F0502020204030203" pitchFamily="34" charset="0"/>
                    <a:ea typeface="Lato" panose="020F0502020204030203" pitchFamily="34" charset="0"/>
                    <a:cs typeface="Lato" panose="020F0502020204030203" pitchFamily="34" charset="0"/>
                  </a:rPr>
                  <a:t>Per the 2022 SBC-MBS Strategy, </a:t>
                </a:r>
                <a:r>
                  <a:rPr lang="en-US" sz="1200" b="1" i="1" dirty="0">
                    <a:solidFill>
                      <a:srgbClr val="404040"/>
                    </a:solidFill>
                    <a:latin typeface="Lato" panose="020F0502020204030203" pitchFamily="34" charset="0"/>
                    <a:ea typeface="Lato" panose="020F0502020204030203" pitchFamily="34" charset="0"/>
                    <a:cs typeface="Lato" panose="020F0502020204030203" pitchFamily="34" charset="0"/>
                  </a:rPr>
                  <a:t>76%</a:t>
                </a:r>
                <a:r>
                  <a:rPr lang="en-US" sz="1200" i="1" dirty="0">
                    <a:solidFill>
                      <a:srgbClr val="404040"/>
                    </a:solidFill>
                    <a:latin typeface="Lato" panose="020F0502020204030203" pitchFamily="34" charset="0"/>
                    <a:ea typeface="Lato" panose="020F0502020204030203" pitchFamily="34" charset="0"/>
                    <a:cs typeface="Lato" panose="020F0502020204030203" pitchFamily="34" charset="0"/>
                  </a:rPr>
                  <a:t> of consumers in six districts reported DSCs unavailable and </a:t>
                </a:r>
                <a:r>
                  <a:rPr lang="en-US" sz="1200" b="1" i="1" dirty="0">
                    <a:solidFill>
                      <a:srgbClr val="404040"/>
                    </a:solidFill>
                    <a:latin typeface="Lato" panose="020F0502020204030203" pitchFamily="34" charset="0"/>
                    <a:ea typeface="Lato" panose="020F0502020204030203" pitchFamily="34" charset="0"/>
                    <a:cs typeface="Lato" panose="020F0502020204030203" pitchFamily="34" charset="0"/>
                  </a:rPr>
                  <a:t>74%</a:t>
                </a:r>
                <a:r>
                  <a:rPr lang="en-US" sz="1200" i="1" dirty="0">
                    <a:solidFill>
                      <a:srgbClr val="404040"/>
                    </a:solidFill>
                    <a:latin typeface="Lato" panose="020F0502020204030203" pitchFamily="34" charset="0"/>
                    <a:ea typeface="Lato" panose="020F0502020204030203" pitchFamily="34" charset="0"/>
                    <a:cs typeface="Lato" panose="020F0502020204030203" pitchFamily="34" charset="0"/>
                  </a:rPr>
                  <a:t> reported SATO pans unavailable, compounded by a shortage of skilled installers.</a:t>
                </a:r>
              </a:p>
            </p:txBody>
          </p:sp>
        </p:grpSp>
        <p:grpSp>
          <p:nvGrpSpPr>
            <p:cNvPr id="11" name="Group 10">
              <a:extLst>
                <a:ext uri="{FF2B5EF4-FFF2-40B4-BE49-F238E27FC236}">
                  <a16:creationId xmlns:a16="http://schemas.microsoft.com/office/drawing/2014/main" id="{1B09645E-0F65-0463-B6FC-D7D5FD3ADFF7}"/>
                </a:ext>
              </a:extLst>
            </p:cNvPr>
            <p:cNvGrpSpPr/>
            <p:nvPr/>
          </p:nvGrpSpPr>
          <p:grpSpPr>
            <a:xfrm>
              <a:off x="99833" y="4672300"/>
              <a:ext cx="6064688" cy="1044470"/>
              <a:chOff x="-2114400" y="5975997"/>
              <a:chExt cx="5773414" cy="920553"/>
            </a:xfrm>
          </p:grpSpPr>
          <p:sp>
            <p:nvSpPr>
              <p:cNvPr id="15" name="row">
                <a:extLst>
                  <a:ext uri="{FF2B5EF4-FFF2-40B4-BE49-F238E27FC236}">
                    <a16:creationId xmlns:a16="http://schemas.microsoft.com/office/drawing/2014/main" id="{2DF79061-A794-82B4-6D7F-69752DF86490}"/>
                  </a:ext>
                </a:extLst>
              </p:cNvPr>
              <p:cNvSpPr/>
              <p:nvPr/>
            </p:nvSpPr>
            <p:spPr>
              <a:xfrm>
                <a:off x="-2114400" y="5975997"/>
                <a:ext cx="5773414" cy="920553"/>
              </a:xfrm>
              <a:prstGeom prst="roundRect">
                <a:avLst>
                  <a:gd name="adj" fmla="val 8000"/>
                </a:avLst>
              </a:prstGeom>
              <a:solidFill>
                <a:srgbClr val="FBEBE1"/>
              </a:solidFill>
              <a:ln>
                <a:noFill/>
              </a:ln>
            </p:spPr>
            <p:txBody>
              <a:bodyPr/>
              <a:lstStyle/>
              <a:p>
                <a:endParaRPr/>
              </a:p>
            </p:txBody>
          </p:sp>
          <p:sp>
            <p:nvSpPr>
              <p:cNvPr id="17" name="bar">
                <a:extLst>
                  <a:ext uri="{FF2B5EF4-FFF2-40B4-BE49-F238E27FC236}">
                    <a16:creationId xmlns:a16="http://schemas.microsoft.com/office/drawing/2014/main" id="{62E6CCBF-975F-51A9-9589-8A8346EB6090}"/>
                  </a:ext>
                </a:extLst>
              </p:cNvPr>
              <p:cNvSpPr/>
              <p:nvPr/>
            </p:nvSpPr>
            <p:spPr>
              <a:xfrm>
                <a:off x="-2114400" y="5975997"/>
                <a:ext cx="71848" cy="920553"/>
              </a:xfrm>
              <a:prstGeom prst="roundRect">
                <a:avLst>
                  <a:gd name="adj" fmla="val 45000"/>
                </a:avLst>
              </a:prstGeom>
              <a:solidFill>
                <a:srgbClr val="C55A21"/>
              </a:solidFill>
              <a:ln>
                <a:noFill/>
              </a:ln>
            </p:spPr>
            <p:txBody>
              <a:bodyPr/>
              <a:lstStyle/>
              <a:p>
                <a:endParaRPr/>
              </a:p>
            </p:txBody>
          </p:sp>
          <p:sp>
            <p:nvSpPr>
              <p:cNvPr id="19" name="txt">
                <a:extLst>
                  <a:ext uri="{FF2B5EF4-FFF2-40B4-BE49-F238E27FC236}">
                    <a16:creationId xmlns:a16="http://schemas.microsoft.com/office/drawing/2014/main" id="{9C1E2FF2-C76C-4E34-16FF-225D44E8DAEA}"/>
                  </a:ext>
                </a:extLst>
              </p:cNvPr>
              <p:cNvSpPr txBox="1"/>
              <p:nvPr/>
            </p:nvSpPr>
            <p:spPr>
              <a:xfrm>
                <a:off x="-1992467" y="6038753"/>
                <a:ext cx="5599277" cy="796845"/>
              </a:xfrm>
              <a:prstGeom prst="rect">
                <a:avLst/>
              </a:prstGeom>
            </p:spPr>
            <p:txBody>
              <a:bodyPr wrap="square" lIns="0" tIns="0" rIns="0" bIns="0" anchor="ctr">
                <a:noAutofit/>
              </a:bodyPr>
              <a:lstStyle/>
              <a:p>
                <a:pPr algn="l"/>
                <a:r>
                  <a:rPr lang="en-US" sz="1400" b="1" dirty="0">
                    <a:solidFill>
                      <a:srgbClr val="C55A21"/>
                    </a:solidFill>
                    <a:latin typeface="Lato" panose="020F0502020204030203" pitchFamily="34" charset="0"/>
                    <a:ea typeface="Lato" panose="020F0502020204030203" pitchFamily="34" charset="0"/>
                    <a:cs typeface="Lato" panose="020F0502020204030203" pitchFamily="34" charset="0"/>
                  </a:rPr>
                  <a:t>Awareness without behavior change</a:t>
                </a:r>
              </a:p>
              <a:p>
                <a:pPr algn="just"/>
                <a:r>
                  <a:rPr lang="en-US" sz="1200" i="1" dirty="0">
                    <a:solidFill>
                      <a:srgbClr val="404040"/>
                    </a:solidFill>
                    <a:latin typeface="Lato" panose="020F0502020204030203" pitchFamily="34" charset="0"/>
                    <a:ea typeface="Lato" panose="020F0502020204030203" pitchFamily="34" charset="0"/>
                    <a:cs typeface="Lato" panose="020F0502020204030203" pitchFamily="34" charset="0"/>
                  </a:rPr>
                  <a:t>The SBC-MBS Strategy found CBEHPP raised awareness but failed to sustain behavior change: </a:t>
                </a:r>
                <a:r>
                  <a:rPr lang="en-US" sz="1200" b="1" i="1" dirty="0">
                    <a:solidFill>
                      <a:srgbClr val="404040"/>
                    </a:solidFill>
                    <a:latin typeface="Lato" panose="020F0502020204030203" pitchFamily="34" charset="0"/>
                    <a:ea typeface="Lato" panose="020F0502020204030203" pitchFamily="34" charset="0"/>
                    <a:cs typeface="Lato" panose="020F0502020204030203" pitchFamily="34" charset="0"/>
                  </a:rPr>
                  <a:t>CHCs were largely non-functional</a:t>
                </a:r>
                <a:r>
                  <a:rPr lang="en-US" sz="1200" i="1" dirty="0">
                    <a:solidFill>
                      <a:srgbClr val="404040"/>
                    </a:solidFill>
                    <a:latin typeface="Lato" panose="020F0502020204030203" pitchFamily="34" charset="0"/>
                    <a:ea typeface="Lato" panose="020F0502020204030203" pitchFamily="34" charset="0"/>
                    <a:cs typeface="Lato" panose="020F0502020204030203" pitchFamily="34" charset="0"/>
                  </a:rPr>
                  <a:t>, and only </a:t>
                </a:r>
                <a:r>
                  <a:rPr lang="en-US" sz="1200" b="1" i="1" dirty="0">
                    <a:solidFill>
                      <a:srgbClr val="404040"/>
                    </a:solidFill>
                    <a:latin typeface="Lato" panose="020F0502020204030203" pitchFamily="34" charset="0"/>
                    <a:ea typeface="Lato" panose="020F0502020204030203" pitchFamily="34" charset="0"/>
                    <a:cs typeface="Lato" panose="020F0502020204030203" pitchFamily="34" charset="0"/>
                  </a:rPr>
                  <a:t>21.7%</a:t>
                </a:r>
                <a:r>
                  <a:rPr lang="en-US" sz="1200" i="1" dirty="0">
                    <a:solidFill>
                      <a:srgbClr val="404040"/>
                    </a:solidFill>
                    <a:latin typeface="Lato" panose="020F0502020204030203" pitchFamily="34" charset="0"/>
                    <a:ea typeface="Lato" panose="020F0502020204030203" pitchFamily="34" charset="0"/>
                    <a:cs typeface="Lato" panose="020F0502020204030203" pitchFamily="34" charset="0"/>
                  </a:rPr>
                  <a:t> of households had both soap and water at a handwashing station at baseline</a:t>
                </a:r>
                <a:r>
                  <a:rPr lang="en-GB" sz="1200" i="1" dirty="0">
                    <a:solidFill>
                      <a:srgbClr val="404040"/>
                    </a:solidFill>
                    <a:latin typeface="Lato" panose="020F0502020204030203" pitchFamily="34" charset="0"/>
                    <a:ea typeface="Lato" panose="020F0502020204030203" pitchFamily="34" charset="0"/>
                    <a:cs typeface="Lato" panose="020F0502020204030203" pitchFamily="34" charset="0"/>
                  </a:rPr>
                  <a:t>.</a:t>
                </a:r>
                <a:endParaRPr lang="en-US" sz="1200" i="1" dirty="0">
                  <a:solidFill>
                    <a:srgbClr val="404040"/>
                  </a:solidFill>
                  <a:latin typeface="Lato" panose="020F0502020204030203" pitchFamily="34" charset="0"/>
                  <a:ea typeface="Lato" panose="020F0502020204030203" pitchFamily="34" charset="0"/>
                  <a:cs typeface="Lato" panose="020F0502020204030203" pitchFamily="34" charset="0"/>
                </a:endParaRPr>
              </a:p>
            </p:txBody>
          </p:sp>
        </p:grpSp>
        <p:cxnSp>
          <p:nvCxnSpPr>
            <p:cNvPr id="13" name="Straight Connector 12">
              <a:extLst>
                <a:ext uri="{FF2B5EF4-FFF2-40B4-BE49-F238E27FC236}">
                  <a16:creationId xmlns:a16="http://schemas.microsoft.com/office/drawing/2014/main" id="{5DEB478C-7111-FF0E-5CFB-7778A22C4DA6}"/>
                </a:ext>
              </a:extLst>
            </p:cNvPr>
            <p:cNvCxnSpPr>
              <a:cxnSpLocks/>
            </p:cNvCxnSpPr>
            <p:nvPr/>
          </p:nvCxnSpPr>
          <p:spPr>
            <a:xfrm>
              <a:off x="6269250" y="1373414"/>
              <a:ext cx="0" cy="4354242"/>
            </a:xfrm>
            <a:prstGeom prst="line">
              <a:avLst/>
            </a:prstGeom>
          </p:spPr>
          <p:style>
            <a:lnRef idx="1">
              <a:schemeClr val="accent1"/>
            </a:lnRef>
            <a:fillRef idx="0">
              <a:schemeClr val="accent1"/>
            </a:fillRef>
            <a:effectRef idx="0">
              <a:schemeClr val="accent1"/>
            </a:effectRef>
            <a:fontRef idx="minor">
              <a:schemeClr val="tx1"/>
            </a:fontRef>
          </p:style>
        </p:cxnSp>
      </p:grpSp>
      <p:sp>
        <p:nvSpPr>
          <p:cNvPr id="28" name="Gold Underline">
            <a:extLst>
              <a:ext uri="{FF2B5EF4-FFF2-40B4-BE49-F238E27FC236}">
                <a16:creationId xmlns:a16="http://schemas.microsoft.com/office/drawing/2014/main" id="{91D94D46-AAB6-78A2-EC2F-C3FCEB5EFC4A}"/>
              </a:ext>
            </a:extLst>
          </p:cNvPr>
          <p:cNvSpPr/>
          <p:nvPr/>
        </p:nvSpPr>
        <p:spPr>
          <a:xfrm>
            <a:off x="0" y="553998"/>
            <a:ext cx="12192000" cy="36576"/>
          </a:xfrm>
          <a:prstGeom prst="rect">
            <a:avLst/>
          </a:prstGeom>
          <a:solidFill>
            <a:srgbClr val="D99E29"/>
          </a:solidFill>
          <a:ln>
            <a:noFill/>
          </a:ln>
          <a:extLst>
            <a:ext uri="{C183D7F6-B498-43B3-948B-1728B52AA6E4}">
              <adec:decorative xmlns:adec="http://schemas.microsoft.com/office/drawing/2017/decorative" xmlns="" val="1"/>
            </a:ext>
          </a:extLst>
        </p:spPr>
        <p:txBody>
          <a:bodyPr rtlCol="0"/>
          <a:lstStyle/>
          <a:p>
            <a:endParaRPr lang="en-US"/>
          </a:p>
        </p:txBody>
      </p:sp>
      <p:sp>
        <p:nvSpPr>
          <p:cNvPr id="36" name="Insight Band">
            <a:extLst>
              <a:ext uri="{FF2B5EF4-FFF2-40B4-BE49-F238E27FC236}">
                <a16:creationId xmlns:a16="http://schemas.microsoft.com/office/drawing/2014/main" id="{C1547CF3-6DCE-1270-64F8-32071E018997}"/>
              </a:ext>
            </a:extLst>
          </p:cNvPr>
          <p:cNvSpPr/>
          <p:nvPr/>
        </p:nvSpPr>
        <p:spPr>
          <a:xfrm>
            <a:off x="300732" y="5750710"/>
            <a:ext cx="11612879" cy="900000"/>
          </a:xfrm>
          <a:prstGeom prst="roundRect">
            <a:avLst>
              <a:gd name="adj" fmla="val 10317"/>
            </a:avLst>
          </a:prstGeom>
          <a:solidFill>
            <a:srgbClr val="2B2F71"/>
          </a:solidFill>
          <a:ln>
            <a:noFill/>
          </a:ln>
          <a:extLst>
            <a:ext uri="{C183D7F6-B498-43B3-948B-1728B52AA6E4}">
              <adec:decorative xmlns:adec="http://schemas.microsoft.com/office/drawing/2017/decorative" xmlns="" val="1"/>
            </a:ext>
          </a:extLst>
        </p:spPr>
        <p:txBody>
          <a:bodyPr rtlCol="0" anchor="ctr"/>
          <a:lstStyle/>
          <a:p>
            <a:pPr algn="just"/>
            <a:r>
              <a:rPr lang="en-GB" sz="1600" i="1">
                <a:solidFill>
                  <a:srgbClr val="D99E29"/>
                </a:solidFill>
              </a:rPr>
              <a:t>The project chose a systems-strengthening approach. Rather than only building new infrastructure, it invested in the institutions, financing mechanisms, service providers, and community structures that make water and sanitation services work reliably over time.</a:t>
            </a:r>
            <a:endParaRPr lang="en-US" sz="1600" i="1">
              <a:solidFill>
                <a:srgbClr val="FFFFFF"/>
              </a:solidFill>
            </a:endParaRPr>
          </a:p>
        </p:txBody>
      </p:sp>
      <p:sp>
        <p:nvSpPr>
          <p:cNvPr id="6" name="Rectangle 53">
            <a:extLst>
              <a:ext uri="{FF2B5EF4-FFF2-40B4-BE49-F238E27FC236}">
                <a16:creationId xmlns:a16="http://schemas.microsoft.com/office/drawing/2014/main" id="{C0C6DDC3-4FA3-EB6A-DAAA-A67201D87A7D}"/>
              </a:ext>
            </a:extLst>
          </p:cNvPr>
          <p:cNvSpPr>
            <a:spLocks noChangeArrowheads="1"/>
          </p:cNvSpPr>
          <p:nvPr/>
        </p:nvSpPr>
        <p:spPr bwMode="auto">
          <a:xfrm>
            <a:off x="0" y="0"/>
            <a:ext cx="12192000" cy="553998"/>
          </a:xfrm>
          <a:prstGeom prst="rect">
            <a:avLst/>
          </a:prstGeom>
          <a:solidFill>
            <a:srgbClr val="2B2F71"/>
          </a:solidFill>
          <a:ln w="9525">
            <a:noFill/>
            <a:miter lim="800000"/>
            <a:headEnd/>
            <a:tailEnd/>
          </a:ln>
        </p:spPr>
        <p:txBody>
          <a:bodyPr vert="horz" wrap="square" lIns="0" tIns="0" rIns="0" bIns="0" numCol="1" anchor="t" anchorCtr="0" compatLnSpc="1">
            <a:prstTxWarp prst="textNoShape">
              <a:avLst/>
            </a:prstTxWarp>
            <a:spAutoFit/>
          </a:bodyPr>
          <a:lstStyle/>
          <a:p>
            <a:pPr lvl="0" algn="ctr" fontAlgn="base">
              <a:spcBef>
                <a:spcPct val="0"/>
              </a:spcBef>
              <a:spcAft>
                <a:spcPct val="0"/>
              </a:spcAft>
            </a:pPr>
            <a:r>
              <a:rPr kumimoji="0" lang="en-US" sz="3600" b="1" i="0" u="none" strike="noStrike" cap="none" normalizeH="0" baseline="0">
                <a:ln>
                  <a:noFill/>
                </a:ln>
                <a:solidFill>
                  <a:schemeClr val="bg1"/>
                </a:solidFill>
                <a:effectLst/>
                <a:ea typeface="Open Sans" panose="020B0606030504020204" pitchFamily="34" charset="0"/>
                <a:cs typeface="Open Sans" panose="020B0606030504020204" pitchFamily="34" charset="0"/>
              </a:rPr>
              <a:t>Introduction: </a:t>
            </a:r>
            <a:r>
              <a:rPr kumimoji="0" lang="en-GB" sz="2000" b="1" i="0" u="none" strike="noStrike" cap="none" normalizeH="0" baseline="0">
                <a:ln>
                  <a:noFill/>
                </a:ln>
                <a:solidFill>
                  <a:schemeClr val="bg1"/>
                </a:solidFill>
                <a:effectLst/>
                <a:ea typeface="Open Sans" panose="020B0606030504020204" pitchFamily="34" charset="0"/>
                <a:cs typeface="Open Sans" panose="020B0606030504020204" pitchFamily="34" charset="0"/>
              </a:rPr>
              <a:t>Why the project was needed</a:t>
            </a:r>
            <a:endParaRPr kumimoji="0" lang="en-US" sz="2400" b="1" i="0" u="none" strike="noStrike" cap="none" normalizeH="0" baseline="0">
              <a:ln>
                <a:noFill/>
              </a:ln>
              <a:solidFill>
                <a:schemeClr val="bg1"/>
              </a:solidFill>
              <a:effectLst/>
              <a:ea typeface="Open Sans" panose="020B0606030504020204" pitchFamily="34" charset="0"/>
              <a:cs typeface="Open Sans" panose="020B0606030504020204" pitchFamily="34" charset="0"/>
            </a:endParaRPr>
          </a:p>
        </p:txBody>
      </p:sp>
      <p:sp>
        <p:nvSpPr>
          <p:cNvPr id="51" name="TextBox 50">
            <a:extLst>
              <a:ext uri="{FF2B5EF4-FFF2-40B4-BE49-F238E27FC236}">
                <a16:creationId xmlns:a16="http://schemas.microsoft.com/office/drawing/2014/main" id="{07863B05-E61F-010A-97DA-38D02A248E07}"/>
              </a:ext>
            </a:extLst>
          </p:cNvPr>
          <p:cNvSpPr txBox="1"/>
          <p:nvPr/>
        </p:nvSpPr>
        <p:spPr>
          <a:xfrm>
            <a:off x="132815" y="623809"/>
            <a:ext cx="5810784" cy="601447"/>
          </a:xfrm>
          <a:prstGeom prst="rect">
            <a:avLst/>
          </a:prstGeom>
          <a:noFill/>
        </p:spPr>
        <p:txBody>
          <a:bodyPr wrap="square">
            <a:spAutoFit/>
          </a:bodyPr>
          <a:lstStyle/>
          <a:p>
            <a:pPr marL="0" marR="0" lvl="1" algn="just">
              <a:lnSpc>
                <a:spcPct val="108000"/>
              </a:lnSpc>
              <a:spcAft>
                <a:spcPts val="600"/>
              </a:spcAft>
              <a:buSzPts val="1000"/>
              <a:tabLst>
                <a:tab pos="914400" algn="l"/>
              </a:tabLst>
            </a:pPr>
            <a:r>
              <a:rPr lang="en-GB" sz="1600" b="1" dirty="0">
                <a:effectLst/>
                <a:ea typeface="Aptos" panose="020B0004020202020204" pitchFamily="34" charset="0"/>
                <a:cs typeface="Segoe UI Emoji" panose="020B0502040204020203" pitchFamily="34" charset="0"/>
              </a:rPr>
              <a:t>WASH Situation in the 10 Project Districts of Rwanda at Project Inception (2021)</a:t>
            </a:r>
          </a:p>
        </p:txBody>
      </p:sp>
      <p:sp>
        <p:nvSpPr>
          <p:cNvPr id="59" name="TextBox 58">
            <a:extLst>
              <a:ext uri="{FF2B5EF4-FFF2-40B4-BE49-F238E27FC236}">
                <a16:creationId xmlns:a16="http://schemas.microsoft.com/office/drawing/2014/main" id="{648B6660-7A06-5D41-821C-A64017D5F982}"/>
              </a:ext>
            </a:extLst>
          </p:cNvPr>
          <p:cNvSpPr txBox="1"/>
          <p:nvPr/>
        </p:nvSpPr>
        <p:spPr>
          <a:xfrm>
            <a:off x="6324600" y="870420"/>
            <a:ext cx="5714324" cy="335541"/>
          </a:xfrm>
          <a:prstGeom prst="rect">
            <a:avLst/>
          </a:prstGeom>
          <a:noFill/>
        </p:spPr>
        <p:txBody>
          <a:bodyPr wrap="square">
            <a:spAutoFit/>
          </a:bodyPr>
          <a:lstStyle/>
          <a:p>
            <a:pPr algn="just">
              <a:lnSpc>
                <a:spcPct val="108000"/>
              </a:lnSpc>
              <a:spcAft>
                <a:spcPts val="600"/>
              </a:spcAft>
            </a:pPr>
            <a:r>
              <a:rPr lang="en-US" sz="1600" b="1">
                <a:solidFill>
                  <a:srgbClr val="2B2F71"/>
                </a:solidFill>
              </a:rPr>
              <a:t>Project Snapshot</a:t>
            </a:r>
          </a:p>
        </p:txBody>
      </p:sp>
      <p:grpSp>
        <p:nvGrpSpPr>
          <p:cNvPr id="33" name="Group 32">
            <a:extLst>
              <a:ext uri="{FF2B5EF4-FFF2-40B4-BE49-F238E27FC236}">
                <a16:creationId xmlns:a16="http://schemas.microsoft.com/office/drawing/2014/main" id="{C6C006B7-8001-2493-0D45-872BE8ED8687}"/>
              </a:ext>
            </a:extLst>
          </p:cNvPr>
          <p:cNvGrpSpPr/>
          <p:nvPr/>
        </p:nvGrpSpPr>
        <p:grpSpPr>
          <a:xfrm>
            <a:off x="6324600" y="1329321"/>
            <a:ext cx="5716678" cy="4068354"/>
            <a:chOff x="6324600" y="1329321"/>
            <a:chExt cx="5716678" cy="4068354"/>
          </a:xfrm>
        </p:grpSpPr>
        <p:grpSp>
          <p:nvGrpSpPr>
            <p:cNvPr id="5" name="Group 4">
              <a:extLst>
                <a:ext uri="{FF2B5EF4-FFF2-40B4-BE49-F238E27FC236}">
                  <a16:creationId xmlns:a16="http://schemas.microsoft.com/office/drawing/2014/main" id="{37FE4D0B-847B-2BA6-49D9-B61A21DA3E05}"/>
                </a:ext>
              </a:extLst>
            </p:cNvPr>
            <p:cNvGrpSpPr/>
            <p:nvPr/>
          </p:nvGrpSpPr>
          <p:grpSpPr>
            <a:xfrm>
              <a:off x="6326954" y="1329321"/>
              <a:ext cx="5714324" cy="515738"/>
              <a:chOff x="6324600" y="1868092"/>
              <a:chExt cx="5714324" cy="515738"/>
            </a:xfrm>
          </p:grpSpPr>
          <p:sp>
            <p:nvSpPr>
              <p:cNvPr id="61" name="band">
                <a:extLst>
                  <a:ext uri="{FF2B5EF4-FFF2-40B4-BE49-F238E27FC236}">
                    <a16:creationId xmlns:a16="http://schemas.microsoft.com/office/drawing/2014/main" id="{6C6AEDA1-3958-447F-F240-BA9751CE4740}"/>
                  </a:ext>
                </a:extLst>
              </p:cNvPr>
              <p:cNvSpPr/>
              <p:nvPr/>
            </p:nvSpPr>
            <p:spPr>
              <a:xfrm>
                <a:off x="6324600" y="1868092"/>
                <a:ext cx="5714324" cy="515738"/>
              </a:xfrm>
              <a:prstGeom prst="roundRect">
                <a:avLst>
                  <a:gd name="adj" fmla="val 7000"/>
                </a:avLst>
              </a:prstGeom>
              <a:solidFill>
                <a:srgbClr val="EEF3F6"/>
              </a:solidFill>
              <a:ln>
                <a:noFill/>
              </a:ln>
            </p:spPr>
            <p:txBody>
              <a:bodyPr/>
              <a:lstStyle/>
              <a:p>
                <a:endParaRPr sz="1200"/>
              </a:p>
            </p:txBody>
          </p:sp>
          <p:sp>
            <p:nvSpPr>
              <p:cNvPr id="62" name="div">
                <a:extLst>
                  <a:ext uri="{FF2B5EF4-FFF2-40B4-BE49-F238E27FC236}">
                    <a16:creationId xmlns:a16="http://schemas.microsoft.com/office/drawing/2014/main" id="{6026001B-6433-7D09-023D-C2B64D624141}"/>
                  </a:ext>
                </a:extLst>
              </p:cNvPr>
              <p:cNvSpPr/>
              <p:nvPr/>
            </p:nvSpPr>
            <p:spPr>
              <a:xfrm>
                <a:off x="8147660" y="1964793"/>
                <a:ext cx="11637" cy="322336"/>
              </a:xfrm>
              <a:prstGeom prst="rect">
                <a:avLst/>
              </a:prstGeom>
              <a:solidFill>
                <a:srgbClr val="C7D0D6"/>
              </a:solidFill>
              <a:ln>
                <a:noFill/>
              </a:ln>
            </p:spPr>
            <p:txBody>
              <a:bodyPr/>
              <a:lstStyle/>
              <a:p>
                <a:endParaRPr sz="1200"/>
              </a:p>
            </p:txBody>
          </p:sp>
          <p:sp>
            <p:nvSpPr>
              <p:cNvPr id="63" name="lbl">
                <a:extLst>
                  <a:ext uri="{FF2B5EF4-FFF2-40B4-BE49-F238E27FC236}">
                    <a16:creationId xmlns:a16="http://schemas.microsoft.com/office/drawing/2014/main" id="{604E4655-BC84-00B8-9D1A-AD4BBFF35BE3}"/>
                  </a:ext>
                </a:extLst>
              </p:cNvPr>
              <p:cNvSpPr txBox="1"/>
              <p:nvPr/>
            </p:nvSpPr>
            <p:spPr>
              <a:xfrm>
                <a:off x="6518543" y="1868092"/>
                <a:ext cx="1551541" cy="515738"/>
              </a:xfrm>
              <a:prstGeom prst="rect">
                <a:avLst/>
              </a:prstGeom>
            </p:spPr>
            <p:txBody>
              <a:bodyPr wrap="square" lIns="0" tIns="0" rIns="0" bIns="0" anchor="ctr">
                <a:noAutofit/>
              </a:bodyPr>
              <a:lstStyle/>
              <a:p>
                <a:pPr algn="l"/>
                <a:r>
                  <a:rPr lang="en-US" sz="1200" b="1" spc="60" dirty="0">
                    <a:solidFill>
                      <a:schemeClr val="tx1">
                        <a:lumMod val="50000"/>
                      </a:schemeClr>
                    </a:solidFill>
                    <a:ea typeface="Lato" panose="020F0502020204030203" pitchFamily="34" charset="0"/>
                    <a:cs typeface="Lato" panose="020F0502020204030203" pitchFamily="34" charset="0"/>
                  </a:rPr>
                  <a:t>Name</a:t>
                </a:r>
              </a:p>
            </p:txBody>
          </p:sp>
          <p:sp>
            <p:nvSpPr>
              <p:cNvPr id="64" name="val">
                <a:extLst>
                  <a:ext uri="{FF2B5EF4-FFF2-40B4-BE49-F238E27FC236}">
                    <a16:creationId xmlns:a16="http://schemas.microsoft.com/office/drawing/2014/main" id="{CC9E61C7-3564-B90A-E392-FEA89D40F702}"/>
                  </a:ext>
                </a:extLst>
              </p:cNvPr>
              <p:cNvSpPr txBox="1"/>
              <p:nvPr/>
            </p:nvSpPr>
            <p:spPr>
              <a:xfrm>
                <a:off x="8264026" y="1868092"/>
                <a:ext cx="3593885" cy="515738"/>
              </a:xfrm>
              <a:prstGeom prst="rect">
                <a:avLst/>
              </a:prstGeom>
            </p:spPr>
            <p:txBody>
              <a:bodyPr wrap="square" lIns="0" tIns="0" rIns="0" bIns="0" anchor="ctr">
                <a:noAutofit/>
              </a:bodyPr>
              <a:lstStyle/>
              <a:p>
                <a:pPr algn="l"/>
                <a:r>
                  <a:rPr lang="en-US" sz="1200" b="1" dirty="0">
                    <a:solidFill>
                      <a:srgbClr val="0E2841"/>
                    </a:solidFill>
                    <a:ea typeface="Lato" panose="020F0502020204030203" pitchFamily="34" charset="0"/>
                    <a:cs typeface="Lato" panose="020F0502020204030203" pitchFamily="34" charset="0"/>
                  </a:rPr>
                  <a:t>Isoko </a:t>
                </a:r>
                <a:r>
                  <a:rPr lang="en-US" sz="1200" b="1" dirty="0" err="1">
                    <a:solidFill>
                      <a:srgbClr val="0E2841"/>
                    </a:solidFill>
                    <a:ea typeface="Lato" panose="020F0502020204030203" pitchFamily="34" charset="0"/>
                    <a:cs typeface="Lato" panose="020F0502020204030203" pitchFamily="34" charset="0"/>
                  </a:rPr>
                  <a:t>y’Ubuzima</a:t>
                </a:r>
                <a:endParaRPr lang="en-US" sz="1200" b="1" dirty="0">
                  <a:solidFill>
                    <a:srgbClr val="0E2841"/>
                  </a:solidFill>
                  <a:ea typeface="Lato" panose="020F0502020204030203" pitchFamily="34" charset="0"/>
                  <a:cs typeface="Lato" panose="020F0502020204030203" pitchFamily="34" charset="0"/>
                </a:endParaRPr>
              </a:p>
            </p:txBody>
          </p:sp>
        </p:grpSp>
        <p:grpSp>
          <p:nvGrpSpPr>
            <p:cNvPr id="8" name="Group 7">
              <a:extLst>
                <a:ext uri="{FF2B5EF4-FFF2-40B4-BE49-F238E27FC236}">
                  <a16:creationId xmlns:a16="http://schemas.microsoft.com/office/drawing/2014/main" id="{E237E76D-1D63-7498-CFED-687216E84C54}"/>
                </a:ext>
              </a:extLst>
            </p:cNvPr>
            <p:cNvGrpSpPr/>
            <p:nvPr/>
          </p:nvGrpSpPr>
          <p:grpSpPr>
            <a:xfrm>
              <a:off x="6324600" y="1862268"/>
              <a:ext cx="5714324" cy="515738"/>
              <a:chOff x="6324600" y="2399947"/>
              <a:chExt cx="5714324" cy="515738"/>
            </a:xfrm>
          </p:grpSpPr>
          <p:sp>
            <p:nvSpPr>
              <p:cNvPr id="65" name="band">
                <a:extLst>
                  <a:ext uri="{FF2B5EF4-FFF2-40B4-BE49-F238E27FC236}">
                    <a16:creationId xmlns:a16="http://schemas.microsoft.com/office/drawing/2014/main" id="{4FEB852A-B09E-2FA3-08A2-40E2599DAD8A}"/>
                  </a:ext>
                </a:extLst>
              </p:cNvPr>
              <p:cNvSpPr/>
              <p:nvPr/>
            </p:nvSpPr>
            <p:spPr>
              <a:xfrm>
                <a:off x="6324600" y="2399947"/>
                <a:ext cx="5714324" cy="515738"/>
              </a:xfrm>
              <a:prstGeom prst="roundRect">
                <a:avLst>
                  <a:gd name="adj" fmla="val 7000"/>
                </a:avLst>
              </a:prstGeom>
              <a:solidFill>
                <a:srgbClr val="F7FAFB"/>
              </a:solidFill>
              <a:ln>
                <a:noFill/>
              </a:ln>
            </p:spPr>
            <p:txBody>
              <a:bodyPr/>
              <a:lstStyle/>
              <a:p>
                <a:endParaRPr sz="1200"/>
              </a:p>
            </p:txBody>
          </p:sp>
          <p:sp>
            <p:nvSpPr>
              <p:cNvPr id="66" name="div">
                <a:extLst>
                  <a:ext uri="{FF2B5EF4-FFF2-40B4-BE49-F238E27FC236}">
                    <a16:creationId xmlns:a16="http://schemas.microsoft.com/office/drawing/2014/main" id="{745551D5-36E7-2A8B-8347-69C862D5F24E}"/>
                  </a:ext>
                </a:extLst>
              </p:cNvPr>
              <p:cNvSpPr/>
              <p:nvPr/>
            </p:nvSpPr>
            <p:spPr>
              <a:xfrm>
                <a:off x="8147660" y="2496648"/>
                <a:ext cx="11637" cy="322336"/>
              </a:xfrm>
              <a:prstGeom prst="rect">
                <a:avLst/>
              </a:prstGeom>
              <a:solidFill>
                <a:srgbClr val="C7D0D6"/>
              </a:solidFill>
              <a:ln>
                <a:noFill/>
              </a:ln>
            </p:spPr>
            <p:txBody>
              <a:bodyPr/>
              <a:lstStyle/>
              <a:p>
                <a:endParaRPr sz="1200"/>
              </a:p>
            </p:txBody>
          </p:sp>
          <p:sp>
            <p:nvSpPr>
              <p:cNvPr id="67" name="lbl">
                <a:extLst>
                  <a:ext uri="{FF2B5EF4-FFF2-40B4-BE49-F238E27FC236}">
                    <a16:creationId xmlns:a16="http://schemas.microsoft.com/office/drawing/2014/main" id="{B98F6463-8926-50B8-DB41-1EA36CD7CDA4}"/>
                  </a:ext>
                </a:extLst>
              </p:cNvPr>
              <p:cNvSpPr txBox="1"/>
              <p:nvPr/>
            </p:nvSpPr>
            <p:spPr>
              <a:xfrm>
                <a:off x="6518543" y="2399947"/>
                <a:ext cx="1551541" cy="515738"/>
              </a:xfrm>
              <a:prstGeom prst="rect">
                <a:avLst/>
              </a:prstGeom>
            </p:spPr>
            <p:txBody>
              <a:bodyPr wrap="square" lIns="0" tIns="0" rIns="0" bIns="0" anchor="ctr">
                <a:noAutofit/>
              </a:bodyPr>
              <a:lstStyle/>
              <a:p>
                <a:pPr algn="l"/>
                <a:r>
                  <a:rPr lang="en-US" sz="1200" b="1" spc="60" dirty="0">
                    <a:solidFill>
                      <a:schemeClr val="tx1">
                        <a:lumMod val="50000"/>
                      </a:schemeClr>
                    </a:solidFill>
                    <a:ea typeface="Lato" panose="020F0502020204030203" pitchFamily="34" charset="0"/>
                    <a:cs typeface="Lato" panose="020F0502020204030203" pitchFamily="34" charset="0"/>
                  </a:rPr>
                  <a:t>Funder</a:t>
                </a:r>
              </a:p>
            </p:txBody>
          </p:sp>
          <p:sp>
            <p:nvSpPr>
              <p:cNvPr id="68" name="val">
                <a:extLst>
                  <a:ext uri="{FF2B5EF4-FFF2-40B4-BE49-F238E27FC236}">
                    <a16:creationId xmlns:a16="http://schemas.microsoft.com/office/drawing/2014/main" id="{23537C53-DAF1-DCE4-0178-9B21A0FC16A9}"/>
                  </a:ext>
                </a:extLst>
              </p:cNvPr>
              <p:cNvSpPr txBox="1"/>
              <p:nvPr/>
            </p:nvSpPr>
            <p:spPr>
              <a:xfrm>
                <a:off x="8264026" y="2399947"/>
                <a:ext cx="3593885" cy="515738"/>
              </a:xfrm>
              <a:prstGeom prst="rect">
                <a:avLst/>
              </a:prstGeom>
            </p:spPr>
            <p:txBody>
              <a:bodyPr wrap="square" lIns="0" tIns="0" rIns="0" bIns="0" anchor="ctr">
                <a:noAutofit/>
              </a:bodyPr>
              <a:lstStyle/>
              <a:p>
                <a:pPr algn="l"/>
                <a:r>
                  <a:rPr lang="en-US" sz="1200" dirty="0">
                    <a:solidFill>
                      <a:srgbClr val="0E2841"/>
                    </a:solidFill>
                    <a:ea typeface="Lato" panose="020F0502020204030203" pitchFamily="34" charset="0"/>
                    <a:cs typeface="Lato" panose="020F0502020204030203" pitchFamily="34" charset="0"/>
                  </a:rPr>
                  <a:t>United States Government (USAID, later U.S. Department of State)</a:t>
                </a:r>
              </a:p>
            </p:txBody>
          </p:sp>
        </p:grpSp>
        <p:sp>
          <p:nvSpPr>
            <p:cNvPr id="69" name="band">
              <a:extLst>
                <a:ext uri="{FF2B5EF4-FFF2-40B4-BE49-F238E27FC236}">
                  <a16:creationId xmlns:a16="http://schemas.microsoft.com/office/drawing/2014/main" id="{01DAD6F5-6AEF-7105-5915-E23FA14BDA31}"/>
                </a:ext>
              </a:extLst>
            </p:cNvPr>
            <p:cNvSpPr/>
            <p:nvPr/>
          </p:nvSpPr>
          <p:spPr>
            <a:xfrm>
              <a:off x="6324600" y="2931802"/>
              <a:ext cx="5714324" cy="515738"/>
            </a:xfrm>
            <a:prstGeom prst="roundRect">
              <a:avLst>
                <a:gd name="adj" fmla="val 7000"/>
              </a:avLst>
            </a:prstGeom>
            <a:solidFill>
              <a:srgbClr val="F7FAFB"/>
            </a:solidFill>
            <a:ln>
              <a:noFill/>
            </a:ln>
          </p:spPr>
          <p:txBody>
            <a:bodyPr/>
            <a:lstStyle/>
            <a:p>
              <a:endParaRPr sz="1200"/>
            </a:p>
          </p:txBody>
        </p:sp>
        <p:sp>
          <p:nvSpPr>
            <p:cNvPr id="70" name="div">
              <a:extLst>
                <a:ext uri="{FF2B5EF4-FFF2-40B4-BE49-F238E27FC236}">
                  <a16:creationId xmlns:a16="http://schemas.microsoft.com/office/drawing/2014/main" id="{3C256B17-1F41-059F-07CF-F90BDE5A6CDA}"/>
                </a:ext>
              </a:extLst>
            </p:cNvPr>
            <p:cNvSpPr/>
            <p:nvPr/>
          </p:nvSpPr>
          <p:spPr>
            <a:xfrm>
              <a:off x="8147660" y="3028503"/>
              <a:ext cx="11637" cy="322336"/>
            </a:xfrm>
            <a:prstGeom prst="rect">
              <a:avLst/>
            </a:prstGeom>
            <a:solidFill>
              <a:srgbClr val="C7D0D6"/>
            </a:solidFill>
            <a:ln>
              <a:noFill/>
            </a:ln>
          </p:spPr>
          <p:txBody>
            <a:bodyPr/>
            <a:lstStyle/>
            <a:p>
              <a:endParaRPr sz="1200"/>
            </a:p>
          </p:txBody>
        </p:sp>
        <p:sp>
          <p:nvSpPr>
            <p:cNvPr id="71" name="lbl">
              <a:extLst>
                <a:ext uri="{FF2B5EF4-FFF2-40B4-BE49-F238E27FC236}">
                  <a16:creationId xmlns:a16="http://schemas.microsoft.com/office/drawing/2014/main" id="{FC3D5EFA-E557-AFA0-E66A-3B8B9F46F4AC}"/>
                </a:ext>
              </a:extLst>
            </p:cNvPr>
            <p:cNvSpPr txBox="1"/>
            <p:nvPr/>
          </p:nvSpPr>
          <p:spPr>
            <a:xfrm>
              <a:off x="6518543" y="2931802"/>
              <a:ext cx="1551541" cy="515738"/>
            </a:xfrm>
            <a:prstGeom prst="rect">
              <a:avLst/>
            </a:prstGeom>
          </p:spPr>
          <p:txBody>
            <a:bodyPr wrap="square" lIns="0" tIns="0" rIns="0" bIns="0" anchor="ctr">
              <a:noAutofit/>
            </a:bodyPr>
            <a:lstStyle/>
            <a:p>
              <a:pPr algn="l"/>
              <a:r>
                <a:rPr lang="en-US" sz="1200" b="1" spc="60">
                  <a:solidFill>
                    <a:schemeClr val="tx1">
                      <a:lumMod val="50000"/>
                    </a:schemeClr>
                  </a:solidFill>
                  <a:ea typeface="Lato" panose="020F0502020204030203" pitchFamily="34" charset="0"/>
                  <a:cs typeface="Lato" panose="020F0502020204030203" pitchFamily="34" charset="0"/>
                </a:rPr>
                <a:t>Duration</a:t>
              </a:r>
            </a:p>
          </p:txBody>
        </p:sp>
        <p:sp>
          <p:nvSpPr>
            <p:cNvPr id="72" name="val">
              <a:extLst>
                <a:ext uri="{FF2B5EF4-FFF2-40B4-BE49-F238E27FC236}">
                  <a16:creationId xmlns:a16="http://schemas.microsoft.com/office/drawing/2014/main" id="{94C3E867-CA19-32C4-3E39-B6FF25A7494D}"/>
                </a:ext>
              </a:extLst>
            </p:cNvPr>
            <p:cNvSpPr txBox="1"/>
            <p:nvPr/>
          </p:nvSpPr>
          <p:spPr>
            <a:xfrm>
              <a:off x="8264026" y="2931802"/>
              <a:ext cx="3593885" cy="515738"/>
            </a:xfrm>
            <a:prstGeom prst="rect">
              <a:avLst/>
            </a:prstGeom>
          </p:spPr>
          <p:txBody>
            <a:bodyPr wrap="square" lIns="0" tIns="0" rIns="0" bIns="0" anchor="ctr">
              <a:noAutofit/>
            </a:bodyPr>
            <a:lstStyle/>
            <a:p>
              <a:pPr algn="l"/>
              <a:r>
                <a:rPr lang="en-US" sz="1200" dirty="0">
                  <a:solidFill>
                    <a:srgbClr val="0E2841"/>
                  </a:solidFill>
                  <a:ea typeface="Lato" panose="020F0502020204030203" pitchFamily="34" charset="0"/>
                  <a:cs typeface="Lato" panose="020F0502020204030203" pitchFamily="34" charset="0"/>
                </a:rPr>
                <a:t>14 July 2021 – 13 July 2026 (five years)</a:t>
              </a:r>
            </a:p>
          </p:txBody>
        </p:sp>
        <p:sp>
          <p:nvSpPr>
            <p:cNvPr id="73" name="band">
              <a:extLst>
                <a:ext uri="{FF2B5EF4-FFF2-40B4-BE49-F238E27FC236}">
                  <a16:creationId xmlns:a16="http://schemas.microsoft.com/office/drawing/2014/main" id="{95ED0F9D-D7F7-A98F-9C8A-77B022733D7D}"/>
                </a:ext>
              </a:extLst>
            </p:cNvPr>
            <p:cNvSpPr/>
            <p:nvPr/>
          </p:nvSpPr>
          <p:spPr>
            <a:xfrm>
              <a:off x="6324600" y="3463657"/>
              <a:ext cx="5714324" cy="515738"/>
            </a:xfrm>
            <a:prstGeom prst="roundRect">
              <a:avLst>
                <a:gd name="adj" fmla="val 7000"/>
              </a:avLst>
            </a:prstGeom>
            <a:solidFill>
              <a:srgbClr val="EEF3F6"/>
            </a:solidFill>
            <a:ln>
              <a:noFill/>
            </a:ln>
          </p:spPr>
          <p:txBody>
            <a:bodyPr/>
            <a:lstStyle/>
            <a:p>
              <a:endParaRPr sz="1200" dirty="0"/>
            </a:p>
          </p:txBody>
        </p:sp>
        <p:sp>
          <p:nvSpPr>
            <p:cNvPr id="74" name="div">
              <a:extLst>
                <a:ext uri="{FF2B5EF4-FFF2-40B4-BE49-F238E27FC236}">
                  <a16:creationId xmlns:a16="http://schemas.microsoft.com/office/drawing/2014/main" id="{5A1BDC8A-A9B3-97B5-83C1-A84AAD037C5D}"/>
                </a:ext>
              </a:extLst>
            </p:cNvPr>
            <p:cNvSpPr/>
            <p:nvPr/>
          </p:nvSpPr>
          <p:spPr>
            <a:xfrm>
              <a:off x="8147660" y="3560358"/>
              <a:ext cx="11637" cy="322336"/>
            </a:xfrm>
            <a:prstGeom prst="rect">
              <a:avLst/>
            </a:prstGeom>
            <a:solidFill>
              <a:srgbClr val="C7D0D6"/>
            </a:solidFill>
            <a:ln>
              <a:noFill/>
            </a:ln>
          </p:spPr>
          <p:txBody>
            <a:bodyPr/>
            <a:lstStyle/>
            <a:p>
              <a:endParaRPr sz="1200"/>
            </a:p>
          </p:txBody>
        </p:sp>
        <p:sp>
          <p:nvSpPr>
            <p:cNvPr id="75" name="lbl">
              <a:extLst>
                <a:ext uri="{FF2B5EF4-FFF2-40B4-BE49-F238E27FC236}">
                  <a16:creationId xmlns:a16="http://schemas.microsoft.com/office/drawing/2014/main" id="{61893DFC-2E2C-B174-C50A-247328FBE25F}"/>
                </a:ext>
              </a:extLst>
            </p:cNvPr>
            <p:cNvSpPr txBox="1"/>
            <p:nvPr/>
          </p:nvSpPr>
          <p:spPr>
            <a:xfrm>
              <a:off x="6518543" y="3463657"/>
              <a:ext cx="1551541" cy="515738"/>
            </a:xfrm>
            <a:prstGeom prst="rect">
              <a:avLst/>
            </a:prstGeom>
          </p:spPr>
          <p:txBody>
            <a:bodyPr wrap="square" lIns="0" tIns="0" rIns="0" bIns="0" anchor="ctr">
              <a:noAutofit/>
            </a:bodyPr>
            <a:lstStyle/>
            <a:p>
              <a:pPr algn="l"/>
              <a:r>
                <a:rPr lang="en-US" sz="1200" b="1" spc="60">
                  <a:solidFill>
                    <a:schemeClr val="tx1">
                      <a:lumMod val="50000"/>
                    </a:schemeClr>
                  </a:solidFill>
                  <a:ea typeface="Lato" panose="020F0502020204030203" pitchFamily="34" charset="0"/>
                  <a:cs typeface="Lato" panose="020F0502020204030203" pitchFamily="34" charset="0"/>
                </a:rPr>
                <a:t>Budget</a:t>
              </a:r>
            </a:p>
          </p:txBody>
        </p:sp>
        <p:sp>
          <p:nvSpPr>
            <p:cNvPr id="76" name="val">
              <a:extLst>
                <a:ext uri="{FF2B5EF4-FFF2-40B4-BE49-F238E27FC236}">
                  <a16:creationId xmlns:a16="http://schemas.microsoft.com/office/drawing/2014/main" id="{EFD354C0-D26E-A66A-4566-ED928BC63D07}"/>
                </a:ext>
              </a:extLst>
            </p:cNvPr>
            <p:cNvSpPr txBox="1">
              <a:spLocks/>
            </p:cNvSpPr>
            <p:nvPr/>
          </p:nvSpPr>
          <p:spPr>
            <a:xfrm>
              <a:off x="8264026" y="3463657"/>
              <a:ext cx="3593885" cy="515738"/>
            </a:xfrm>
            <a:prstGeom prst="rect">
              <a:avLst/>
            </a:prstGeom>
          </p:spPr>
          <p:txBody>
            <a:bodyPr wrap="square" lIns="0" tIns="0" rIns="0" bIns="0" anchor="ctr">
              <a:noAutofit/>
            </a:bodyPr>
            <a:lstStyle/>
            <a:p>
              <a:pPr algn="l"/>
              <a:r>
                <a:rPr lang="en-US" sz="1200" dirty="0">
                  <a:solidFill>
                    <a:srgbClr val="0E2841"/>
                  </a:solidFill>
                  <a:ea typeface="Lato" panose="020F0502020204030203" pitchFamily="34" charset="0"/>
                  <a:cs typeface="Lato" panose="020F0502020204030203" pitchFamily="34" charset="0"/>
                </a:rPr>
                <a:t>Approximately USD 22 million</a:t>
              </a:r>
            </a:p>
          </p:txBody>
        </p:sp>
        <p:sp>
          <p:nvSpPr>
            <p:cNvPr id="77" name="band">
              <a:extLst>
                <a:ext uri="{FF2B5EF4-FFF2-40B4-BE49-F238E27FC236}">
                  <a16:creationId xmlns:a16="http://schemas.microsoft.com/office/drawing/2014/main" id="{79661B04-776C-2BB4-4E05-A7243F9916FE}"/>
                </a:ext>
              </a:extLst>
            </p:cNvPr>
            <p:cNvSpPr/>
            <p:nvPr/>
          </p:nvSpPr>
          <p:spPr>
            <a:xfrm>
              <a:off x="6324600" y="3995512"/>
              <a:ext cx="5714324" cy="515738"/>
            </a:xfrm>
            <a:prstGeom prst="roundRect">
              <a:avLst>
                <a:gd name="adj" fmla="val 7000"/>
              </a:avLst>
            </a:prstGeom>
            <a:solidFill>
              <a:srgbClr val="F7FAFB"/>
            </a:solidFill>
            <a:ln>
              <a:noFill/>
            </a:ln>
          </p:spPr>
          <p:txBody>
            <a:bodyPr/>
            <a:lstStyle/>
            <a:p>
              <a:endParaRPr sz="1200"/>
            </a:p>
          </p:txBody>
        </p:sp>
        <p:sp>
          <p:nvSpPr>
            <p:cNvPr id="78" name="div">
              <a:extLst>
                <a:ext uri="{FF2B5EF4-FFF2-40B4-BE49-F238E27FC236}">
                  <a16:creationId xmlns:a16="http://schemas.microsoft.com/office/drawing/2014/main" id="{AF33B87C-7E30-15B3-F8AB-E40716357954}"/>
                </a:ext>
              </a:extLst>
            </p:cNvPr>
            <p:cNvSpPr>
              <a:spLocks/>
            </p:cNvSpPr>
            <p:nvPr/>
          </p:nvSpPr>
          <p:spPr>
            <a:xfrm>
              <a:off x="8147660" y="4092213"/>
              <a:ext cx="11637" cy="322336"/>
            </a:xfrm>
            <a:prstGeom prst="rect">
              <a:avLst/>
            </a:prstGeom>
            <a:solidFill>
              <a:srgbClr val="C7D0D6"/>
            </a:solidFill>
            <a:ln>
              <a:noFill/>
            </a:ln>
          </p:spPr>
          <p:txBody>
            <a:bodyPr/>
            <a:lstStyle/>
            <a:p>
              <a:endParaRPr lang="en-GB" sz="1200"/>
            </a:p>
          </p:txBody>
        </p:sp>
        <p:sp>
          <p:nvSpPr>
            <p:cNvPr id="79" name="lbl">
              <a:extLst>
                <a:ext uri="{FF2B5EF4-FFF2-40B4-BE49-F238E27FC236}">
                  <a16:creationId xmlns:a16="http://schemas.microsoft.com/office/drawing/2014/main" id="{9D5CAA0E-4A08-C341-39B9-E37A3E285FA6}"/>
                </a:ext>
              </a:extLst>
            </p:cNvPr>
            <p:cNvSpPr txBox="1">
              <a:spLocks/>
            </p:cNvSpPr>
            <p:nvPr/>
          </p:nvSpPr>
          <p:spPr>
            <a:xfrm>
              <a:off x="6518543" y="3995512"/>
              <a:ext cx="1551541" cy="515738"/>
            </a:xfrm>
            <a:prstGeom prst="rect">
              <a:avLst/>
            </a:prstGeom>
          </p:spPr>
          <p:txBody>
            <a:bodyPr wrap="square" lIns="0" tIns="0" rIns="0" bIns="0" anchor="ctr">
              <a:noAutofit/>
            </a:bodyPr>
            <a:lstStyle/>
            <a:p>
              <a:pPr algn="l"/>
              <a:r>
                <a:rPr lang="en-US" sz="1200" b="1" spc="60">
                  <a:solidFill>
                    <a:schemeClr val="tx1">
                      <a:lumMod val="50000"/>
                    </a:schemeClr>
                  </a:solidFill>
                  <a:ea typeface="Lato" panose="020F0502020204030203" pitchFamily="34" charset="0"/>
                  <a:cs typeface="Lato" panose="020F0502020204030203" pitchFamily="34" charset="0"/>
                </a:rPr>
                <a:t>Lead Implementer</a:t>
              </a:r>
            </a:p>
          </p:txBody>
        </p:sp>
        <p:sp>
          <p:nvSpPr>
            <p:cNvPr id="80" name="val">
              <a:extLst>
                <a:ext uri="{FF2B5EF4-FFF2-40B4-BE49-F238E27FC236}">
                  <a16:creationId xmlns:a16="http://schemas.microsoft.com/office/drawing/2014/main" id="{BF49FC63-3138-1198-CBF3-08FDD2DAC8DB}"/>
                </a:ext>
              </a:extLst>
            </p:cNvPr>
            <p:cNvSpPr txBox="1">
              <a:spLocks/>
            </p:cNvSpPr>
            <p:nvPr/>
          </p:nvSpPr>
          <p:spPr>
            <a:xfrm>
              <a:off x="8264026" y="3995512"/>
              <a:ext cx="3593885" cy="515738"/>
            </a:xfrm>
            <a:prstGeom prst="rect">
              <a:avLst/>
            </a:prstGeom>
          </p:spPr>
          <p:txBody>
            <a:bodyPr wrap="square" lIns="0" tIns="0" rIns="0" bIns="0" anchor="ctr">
              <a:noAutofit/>
            </a:bodyPr>
            <a:lstStyle/>
            <a:p>
              <a:pPr algn="l"/>
              <a:r>
                <a:rPr lang="en-US" sz="1200" b="1">
                  <a:solidFill>
                    <a:srgbClr val="0E2841"/>
                  </a:solidFill>
                  <a:ea typeface="Lato" panose="020F0502020204030203" pitchFamily="34" charset="0"/>
                  <a:cs typeface="Lato" panose="020F0502020204030203" pitchFamily="34" charset="0"/>
                </a:rPr>
                <a:t>Water For People</a:t>
              </a:r>
            </a:p>
          </p:txBody>
        </p:sp>
        <p:sp>
          <p:nvSpPr>
            <p:cNvPr id="81" name="band">
              <a:extLst>
                <a:ext uri="{FF2B5EF4-FFF2-40B4-BE49-F238E27FC236}">
                  <a16:creationId xmlns:a16="http://schemas.microsoft.com/office/drawing/2014/main" id="{B8D94E62-FCF1-77F4-38F1-D7FA06679730}"/>
                </a:ext>
              </a:extLst>
            </p:cNvPr>
            <p:cNvSpPr>
              <a:spLocks/>
            </p:cNvSpPr>
            <p:nvPr/>
          </p:nvSpPr>
          <p:spPr>
            <a:xfrm>
              <a:off x="6324600" y="4527367"/>
              <a:ext cx="5714324" cy="870308"/>
            </a:xfrm>
            <a:prstGeom prst="roundRect">
              <a:avLst>
                <a:gd name="adj" fmla="val 7000"/>
              </a:avLst>
            </a:prstGeom>
            <a:solidFill>
              <a:srgbClr val="EEF3F6"/>
            </a:solidFill>
            <a:ln>
              <a:noFill/>
            </a:ln>
          </p:spPr>
          <p:txBody>
            <a:bodyPr/>
            <a:lstStyle/>
            <a:p>
              <a:endParaRPr lang="en-GB" sz="1200"/>
            </a:p>
          </p:txBody>
        </p:sp>
        <p:sp>
          <p:nvSpPr>
            <p:cNvPr id="82" name="div">
              <a:extLst>
                <a:ext uri="{FF2B5EF4-FFF2-40B4-BE49-F238E27FC236}">
                  <a16:creationId xmlns:a16="http://schemas.microsoft.com/office/drawing/2014/main" id="{45CCEAA5-5299-E036-51CF-833E9D2651DF}"/>
                </a:ext>
              </a:extLst>
            </p:cNvPr>
            <p:cNvSpPr/>
            <p:nvPr/>
          </p:nvSpPr>
          <p:spPr>
            <a:xfrm>
              <a:off x="8147660" y="4624068"/>
              <a:ext cx="11637" cy="676906"/>
            </a:xfrm>
            <a:prstGeom prst="rect">
              <a:avLst/>
            </a:prstGeom>
            <a:solidFill>
              <a:srgbClr val="C7D0D6"/>
            </a:solidFill>
            <a:ln>
              <a:noFill/>
            </a:ln>
          </p:spPr>
          <p:txBody>
            <a:bodyPr/>
            <a:lstStyle/>
            <a:p>
              <a:endParaRPr lang="en-GB" sz="1200"/>
            </a:p>
          </p:txBody>
        </p:sp>
        <p:sp>
          <p:nvSpPr>
            <p:cNvPr id="83" name="lbl">
              <a:extLst>
                <a:ext uri="{FF2B5EF4-FFF2-40B4-BE49-F238E27FC236}">
                  <a16:creationId xmlns:a16="http://schemas.microsoft.com/office/drawing/2014/main" id="{CFBC22FB-4608-F076-8A58-6E0C863820D0}"/>
                </a:ext>
              </a:extLst>
            </p:cNvPr>
            <p:cNvSpPr txBox="1">
              <a:spLocks/>
            </p:cNvSpPr>
            <p:nvPr/>
          </p:nvSpPr>
          <p:spPr>
            <a:xfrm>
              <a:off x="6518543" y="4527367"/>
              <a:ext cx="1551541" cy="870308"/>
            </a:xfrm>
            <a:prstGeom prst="rect">
              <a:avLst/>
            </a:prstGeom>
          </p:spPr>
          <p:txBody>
            <a:bodyPr wrap="square" lIns="0" tIns="0" rIns="0" bIns="0" anchor="ctr">
              <a:noAutofit/>
            </a:bodyPr>
            <a:lstStyle/>
            <a:p>
              <a:pPr algn="l"/>
              <a:r>
                <a:rPr lang="en-US" sz="1200" b="1" spc="60">
                  <a:solidFill>
                    <a:schemeClr val="tx1">
                      <a:lumMod val="50000"/>
                    </a:schemeClr>
                  </a:solidFill>
                  <a:ea typeface="Lato" panose="020F0502020204030203" pitchFamily="34" charset="0"/>
                  <a:cs typeface="Lato" panose="020F0502020204030203" pitchFamily="34" charset="0"/>
                </a:rPr>
                <a:t>Consortium</a:t>
              </a:r>
            </a:p>
          </p:txBody>
        </p:sp>
        <p:sp>
          <p:nvSpPr>
            <p:cNvPr id="84" name="chip">
              <a:extLst>
                <a:ext uri="{FF2B5EF4-FFF2-40B4-BE49-F238E27FC236}">
                  <a16:creationId xmlns:a16="http://schemas.microsoft.com/office/drawing/2014/main" id="{2A129956-30CA-6E56-70B4-562292D2EC23}"/>
                </a:ext>
              </a:extLst>
            </p:cNvPr>
            <p:cNvSpPr/>
            <p:nvPr/>
          </p:nvSpPr>
          <p:spPr>
            <a:xfrm>
              <a:off x="8264026" y="4572004"/>
              <a:ext cx="1748457" cy="365761"/>
            </a:xfrm>
            <a:prstGeom prst="roundRect">
              <a:avLst>
                <a:gd name="adj" fmla="val 22000"/>
              </a:avLst>
            </a:prstGeom>
            <a:solidFill>
              <a:srgbClr val="FFFFFF"/>
            </a:solidFill>
            <a:ln w="15875">
              <a:solidFill>
                <a:srgbClr val="BBD4C0"/>
              </a:solidFill>
            </a:ln>
          </p:spPr>
          <p:txBody>
            <a:bodyPr wrap="square" lIns="140000" tIns="0" rIns="70000" bIns="0" anchor="ctr">
              <a:noAutofit/>
            </a:bodyPr>
            <a:lstStyle/>
            <a:p>
              <a:pPr algn="l"/>
              <a:r>
                <a:rPr lang="en-US" sz="1200" b="1">
                  <a:solidFill>
                    <a:srgbClr val="196B24"/>
                  </a:solidFill>
                  <a:ea typeface="Lato" panose="020F0502020204030203" pitchFamily="34" charset="0"/>
                  <a:cs typeface="Lato" panose="020F0502020204030203" pitchFamily="34" charset="0"/>
                </a:rPr>
                <a:t>●  </a:t>
              </a:r>
              <a:r>
                <a:rPr lang="en-US" sz="1200">
                  <a:solidFill>
                    <a:srgbClr val="0E2841"/>
                  </a:solidFill>
                  <a:ea typeface="Lato" panose="020F0502020204030203" pitchFamily="34" charset="0"/>
                  <a:cs typeface="Lato" panose="020F0502020204030203" pitchFamily="34" charset="0"/>
                </a:rPr>
                <a:t>IRC WASH</a:t>
              </a:r>
            </a:p>
          </p:txBody>
        </p:sp>
        <p:sp>
          <p:nvSpPr>
            <p:cNvPr id="85" name="chip">
              <a:extLst>
                <a:ext uri="{FF2B5EF4-FFF2-40B4-BE49-F238E27FC236}">
                  <a16:creationId xmlns:a16="http://schemas.microsoft.com/office/drawing/2014/main" id="{14C9CA31-8447-4106-F6EB-D6A2D3A7F2F9}"/>
                </a:ext>
              </a:extLst>
            </p:cNvPr>
            <p:cNvSpPr/>
            <p:nvPr/>
          </p:nvSpPr>
          <p:spPr>
            <a:xfrm>
              <a:off x="10109454" y="4572004"/>
              <a:ext cx="1748457" cy="365761"/>
            </a:xfrm>
            <a:prstGeom prst="roundRect">
              <a:avLst>
                <a:gd name="adj" fmla="val 22000"/>
              </a:avLst>
            </a:prstGeom>
            <a:solidFill>
              <a:srgbClr val="FFFFFF"/>
            </a:solidFill>
            <a:ln w="15875">
              <a:solidFill>
                <a:srgbClr val="BBD4C0"/>
              </a:solidFill>
            </a:ln>
          </p:spPr>
          <p:txBody>
            <a:bodyPr wrap="square" lIns="140000" tIns="0" rIns="70000" bIns="0" anchor="ctr">
              <a:noAutofit/>
            </a:bodyPr>
            <a:lstStyle/>
            <a:p>
              <a:pPr algn="l"/>
              <a:r>
                <a:rPr lang="en-US" sz="1200" b="1" dirty="0">
                  <a:solidFill>
                    <a:srgbClr val="196B24"/>
                  </a:solidFill>
                  <a:ea typeface="Lato" panose="020F0502020204030203" pitchFamily="34" charset="0"/>
                  <a:cs typeface="Lato" panose="020F0502020204030203" pitchFamily="34" charset="0"/>
                </a:rPr>
                <a:t>●  </a:t>
              </a:r>
              <a:r>
                <a:rPr lang="en-US" sz="1200" dirty="0">
                  <a:solidFill>
                    <a:srgbClr val="0E2841"/>
                  </a:solidFill>
                  <a:ea typeface="Lato" panose="020F0502020204030203" pitchFamily="34" charset="0"/>
                  <a:cs typeface="Lato" panose="020F0502020204030203" pitchFamily="34" charset="0"/>
                </a:rPr>
                <a:t>CARE International Rwanda</a:t>
              </a:r>
            </a:p>
          </p:txBody>
        </p:sp>
        <p:sp>
          <p:nvSpPr>
            <p:cNvPr id="86" name="chip">
              <a:extLst>
                <a:ext uri="{FF2B5EF4-FFF2-40B4-BE49-F238E27FC236}">
                  <a16:creationId xmlns:a16="http://schemas.microsoft.com/office/drawing/2014/main" id="{4458549D-6145-0A45-8F18-7CA538FAD1FD}"/>
                </a:ext>
              </a:extLst>
            </p:cNvPr>
            <p:cNvSpPr/>
            <p:nvPr/>
          </p:nvSpPr>
          <p:spPr>
            <a:xfrm>
              <a:off x="8264026" y="4991041"/>
              <a:ext cx="1748457" cy="365761"/>
            </a:xfrm>
            <a:prstGeom prst="roundRect">
              <a:avLst>
                <a:gd name="adj" fmla="val 22000"/>
              </a:avLst>
            </a:prstGeom>
            <a:solidFill>
              <a:srgbClr val="FFFFFF"/>
            </a:solidFill>
            <a:ln w="15875">
              <a:solidFill>
                <a:srgbClr val="BBD4C0"/>
              </a:solidFill>
            </a:ln>
          </p:spPr>
          <p:txBody>
            <a:bodyPr wrap="square" lIns="140000" tIns="0" rIns="70000" bIns="0" anchor="ctr">
              <a:noAutofit/>
            </a:bodyPr>
            <a:lstStyle/>
            <a:p>
              <a:pPr algn="l"/>
              <a:r>
                <a:rPr lang="en-US" sz="1200" b="1">
                  <a:solidFill>
                    <a:srgbClr val="196B24"/>
                  </a:solidFill>
                  <a:ea typeface="Lato" panose="020F0502020204030203" pitchFamily="34" charset="0"/>
                  <a:cs typeface="Lato" panose="020F0502020204030203" pitchFamily="34" charset="0"/>
                </a:rPr>
                <a:t>●  </a:t>
              </a:r>
              <a:r>
                <a:rPr lang="en-US" sz="1200">
                  <a:solidFill>
                    <a:srgbClr val="0E2841"/>
                  </a:solidFill>
                  <a:ea typeface="Lato" panose="020F0502020204030203" pitchFamily="34" charset="0"/>
                  <a:cs typeface="Lato" panose="020F0502020204030203" pitchFamily="34" charset="0"/>
                </a:rPr>
                <a:t>Vitens Evides International (VEI)</a:t>
              </a:r>
            </a:p>
          </p:txBody>
        </p:sp>
        <p:sp>
          <p:nvSpPr>
            <p:cNvPr id="87" name="chip">
              <a:extLst>
                <a:ext uri="{FF2B5EF4-FFF2-40B4-BE49-F238E27FC236}">
                  <a16:creationId xmlns:a16="http://schemas.microsoft.com/office/drawing/2014/main" id="{6C935A1C-29EF-C4B5-8D84-C540371CD6A9}"/>
                </a:ext>
              </a:extLst>
            </p:cNvPr>
            <p:cNvSpPr/>
            <p:nvPr/>
          </p:nvSpPr>
          <p:spPr>
            <a:xfrm>
              <a:off x="10109454" y="4991041"/>
              <a:ext cx="1748457" cy="365761"/>
            </a:xfrm>
            <a:prstGeom prst="roundRect">
              <a:avLst>
                <a:gd name="adj" fmla="val 22000"/>
              </a:avLst>
            </a:prstGeom>
            <a:solidFill>
              <a:srgbClr val="FFFFFF"/>
            </a:solidFill>
            <a:ln w="15875">
              <a:solidFill>
                <a:srgbClr val="BBD4C0"/>
              </a:solidFill>
            </a:ln>
          </p:spPr>
          <p:txBody>
            <a:bodyPr wrap="square" lIns="140000" tIns="0" rIns="70000" bIns="0" anchor="ctr">
              <a:noAutofit/>
            </a:bodyPr>
            <a:lstStyle/>
            <a:p>
              <a:pPr algn="l"/>
              <a:r>
                <a:rPr lang="en-US" sz="1200" b="1">
                  <a:solidFill>
                    <a:srgbClr val="196B24"/>
                  </a:solidFill>
                  <a:ea typeface="Lato" panose="020F0502020204030203" pitchFamily="34" charset="0"/>
                  <a:cs typeface="Lato" panose="020F0502020204030203" pitchFamily="34" charset="0"/>
                </a:rPr>
                <a:t>●  </a:t>
              </a:r>
              <a:r>
                <a:rPr lang="en-US" sz="1200">
                  <a:solidFill>
                    <a:srgbClr val="0E2841"/>
                  </a:solidFill>
                  <a:ea typeface="Lato" panose="020F0502020204030203" pitchFamily="34" charset="0"/>
                  <a:cs typeface="Lato" panose="020F0502020204030203" pitchFamily="34" charset="0"/>
                </a:rPr>
                <a:t>African Evangelistic Enterprise (AEE)</a:t>
              </a:r>
            </a:p>
          </p:txBody>
        </p:sp>
        <p:grpSp>
          <p:nvGrpSpPr>
            <p:cNvPr id="10" name="Group 9">
              <a:extLst>
                <a:ext uri="{FF2B5EF4-FFF2-40B4-BE49-F238E27FC236}">
                  <a16:creationId xmlns:a16="http://schemas.microsoft.com/office/drawing/2014/main" id="{90E3943D-485A-BB8A-6CC8-B538E3058CE0}"/>
                </a:ext>
              </a:extLst>
            </p:cNvPr>
            <p:cNvGrpSpPr/>
            <p:nvPr/>
          </p:nvGrpSpPr>
          <p:grpSpPr>
            <a:xfrm>
              <a:off x="6324600" y="2397035"/>
              <a:ext cx="5714324" cy="515738"/>
              <a:chOff x="6324600" y="2399947"/>
              <a:chExt cx="5714324" cy="515738"/>
            </a:xfrm>
          </p:grpSpPr>
          <p:sp>
            <p:nvSpPr>
              <p:cNvPr id="12" name="band">
                <a:extLst>
                  <a:ext uri="{FF2B5EF4-FFF2-40B4-BE49-F238E27FC236}">
                    <a16:creationId xmlns:a16="http://schemas.microsoft.com/office/drawing/2014/main" id="{24089439-6AE2-B094-DE69-CCE0F23CD073}"/>
                  </a:ext>
                </a:extLst>
              </p:cNvPr>
              <p:cNvSpPr/>
              <p:nvPr/>
            </p:nvSpPr>
            <p:spPr>
              <a:xfrm>
                <a:off x="6324600" y="2399947"/>
                <a:ext cx="5714324" cy="515738"/>
              </a:xfrm>
              <a:prstGeom prst="roundRect">
                <a:avLst>
                  <a:gd name="adj" fmla="val 7000"/>
                </a:avLst>
              </a:prstGeom>
              <a:solidFill>
                <a:srgbClr val="EEF3F6"/>
              </a:solidFill>
              <a:ln>
                <a:noFill/>
              </a:ln>
            </p:spPr>
            <p:txBody>
              <a:bodyPr/>
              <a:lstStyle/>
              <a:p>
                <a:endParaRPr sz="1200"/>
              </a:p>
            </p:txBody>
          </p:sp>
          <p:sp>
            <p:nvSpPr>
              <p:cNvPr id="14" name="div">
                <a:extLst>
                  <a:ext uri="{FF2B5EF4-FFF2-40B4-BE49-F238E27FC236}">
                    <a16:creationId xmlns:a16="http://schemas.microsoft.com/office/drawing/2014/main" id="{6781721D-64F1-C092-ECFF-9600747D5E78}"/>
                  </a:ext>
                </a:extLst>
              </p:cNvPr>
              <p:cNvSpPr/>
              <p:nvPr/>
            </p:nvSpPr>
            <p:spPr>
              <a:xfrm>
                <a:off x="8147660" y="2496648"/>
                <a:ext cx="11637" cy="322336"/>
              </a:xfrm>
              <a:prstGeom prst="rect">
                <a:avLst/>
              </a:prstGeom>
              <a:solidFill>
                <a:srgbClr val="C7D0D6"/>
              </a:solidFill>
              <a:ln>
                <a:noFill/>
              </a:ln>
            </p:spPr>
            <p:txBody>
              <a:bodyPr/>
              <a:lstStyle/>
              <a:p>
                <a:endParaRPr sz="1200"/>
              </a:p>
            </p:txBody>
          </p:sp>
          <p:sp>
            <p:nvSpPr>
              <p:cNvPr id="16" name="lbl">
                <a:extLst>
                  <a:ext uri="{FF2B5EF4-FFF2-40B4-BE49-F238E27FC236}">
                    <a16:creationId xmlns:a16="http://schemas.microsoft.com/office/drawing/2014/main" id="{1B5ECD46-938B-D6F6-3D70-3316554605E7}"/>
                  </a:ext>
                </a:extLst>
              </p:cNvPr>
              <p:cNvSpPr txBox="1"/>
              <p:nvPr/>
            </p:nvSpPr>
            <p:spPr>
              <a:xfrm>
                <a:off x="6518543" y="2399947"/>
                <a:ext cx="1745483" cy="515738"/>
              </a:xfrm>
              <a:prstGeom prst="rect">
                <a:avLst/>
              </a:prstGeom>
            </p:spPr>
            <p:txBody>
              <a:bodyPr wrap="square" lIns="0" tIns="0" rIns="0" bIns="0" anchor="ctr">
                <a:noAutofit/>
              </a:bodyPr>
              <a:lstStyle/>
              <a:p>
                <a:pPr algn="l"/>
                <a:r>
                  <a:rPr lang="en-US" sz="1200" b="1" spc="60" dirty="0">
                    <a:solidFill>
                      <a:schemeClr val="tx1">
                        <a:lumMod val="50000"/>
                      </a:schemeClr>
                    </a:solidFill>
                    <a:ea typeface="Lato" panose="020F0502020204030203" pitchFamily="34" charset="0"/>
                    <a:cs typeface="Lato" panose="020F0502020204030203" pitchFamily="34" charset="0"/>
                  </a:rPr>
                  <a:t>Cooperative Agreement Number</a:t>
                </a:r>
              </a:p>
            </p:txBody>
          </p:sp>
          <p:sp>
            <p:nvSpPr>
              <p:cNvPr id="18" name="val">
                <a:extLst>
                  <a:ext uri="{FF2B5EF4-FFF2-40B4-BE49-F238E27FC236}">
                    <a16:creationId xmlns:a16="http://schemas.microsoft.com/office/drawing/2014/main" id="{6FA91FCB-6E21-558E-9C9B-C30EB09326F0}"/>
                  </a:ext>
                </a:extLst>
              </p:cNvPr>
              <p:cNvSpPr txBox="1"/>
              <p:nvPr/>
            </p:nvSpPr>
            <p:spPr>
              <a:xfrm>
                <a:off x="8264026" y="2399947"/>
                <a:ext cx="3593885" cy="515738"/>
              </a:xfrm>
              <a:prstGeom prst="rect">
                <a:avLst/>
              </a:prstGeom>
            </p:spPr>
            <p:txBody>
              <a:bodyPr wrap="square" lIns="0" tIns="0" rIns="0" bIns="0" anchor="ctr">
                <a:noAutofit/>
              </a:bodyPr>
              <a:lstStyle/>
              <a:p>
                <a:pPr algn="l"/>
                <a:r>
                  <a:rPr lang="en-US" sz="1200" dirty="0">
                    <a:solidFill>
                      <a:srgbClr val="0E2841"/>
                    </a:solidFill>
                    <a:ea typeface="Lato" panose="020F0502020204030203" pitchFamily="34" charset="0"/>
                    <a:cs typeface="Lato" panose="020F0502020204030203" pitchFamily="34" charset="0"/>
                  </a:rPr>
                  <a:t>720-696-21-CA-00002</a:t>
                </a:r>
              </a:p>
            </p:txBody>
          </p:sp>
        </p:grpSp>
      </p:grpSp>
    </p:spTree>
    <p:extLst>
      <p:ext uri="{BB962C8B-B14F-4D97-AF65-F5344CB8AC3E}">
        <p14:creationId xmlns:p14="http://schemas.microsoft.com/office/powerpoint/2010/main" val="35697754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DC64828C-FF24-455F-0081-69C7D9511636}"/>
              </a:ext>
            </a:extLst>
          </p:cNvPr>
          <p:cNvGrpSpPr/>
          <p:nvPr/>
        </p:nvGrpSpPr>
        <p:grpSpPr>
          <a:xfrm>
            <a:off x="6163208" y="1134377"/>
            <a:ext cx="5760724" cy="3218713"/>
            <a:chOff x="6163208" y="1202957"/>
            <a:chExt cx="5760724" cy="3218713"/>
          </a:xfrm>
        </p:grpSpPr>
        <p:sp>
          <p:nvSpPr>
            <p:cNvPr id="6" name="Rounded Rectangle 5">
              <a:extLst>
                <a:ext uri="{FF2B5EF4-FFF2-40B4-BE49-F238E27FC236}">
                  <a16:creationId xmlns:a16="http://schemas.microsoft.com/office/drawing/2014/main" id="{504E572C-1A87-D2C9-2240-C259A31F2250}"/>
                </a:ext>
              </a:extLst>
            </p:cNvPr>
            <p:cNvSpPr/>
            <p:nvPr/>
          </p:nvSpPr>
          <p:spPr>
            <a:xfrm>
              <a:off x="6163211" y="1206865"/>
              <a:ext cx="2697480" cy="1455688"/>
            </a:xfrm>
            <a:prstGeom prst="roundRect">
              <a:avLst/>
            </a:prstGeom>
            <a:solidFill>
              <a:srgbClr val="FFFFFF"/>
            </a:solidFill>
            <a:ln w="25400">
              <a:solidFill>
                <a:srgbClr val="D99E2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a:p>
          </p:txBody>
        </p:sp>
        <p:sp>
          <p:nvSpPr>
            <p:cNvPr id="10" name="TextBox 9">
              <a:extLst>
                <a:ext uri="{FF2B5EF4-FFF2-40B4-BE49-F238E27FC236}">
                  <a16:creationId xmlns:a16="http://schemas.microsoft.com/office/drawing/2014/main" id="{900428DF-B8EB-761B-A769-64FA86AD9D53}"/>
                </a:ext>
              </a:extLst>
            </p:cNvPr>
            <p:cNvSpPr txBox="1"/>
            <p:nvPr/>
          </p:nvSpPr>
          <p:spPr>
            <a:xfrm>
              <a:off x="6163209" y="1202957"/>
              <a:ext cx="2697481" cy="424732"/>
            </a:xfrm>
            <a:prstGeom prst="rect">
              <a:avLst/>
            </a:prstGeom>
            <a:noFill/>
          </p:spPr>
          <p:txBody>
            <a:bodyPr wrap="square" lIns="45720" tIns="27432" rIns="45720" bIns="27432" anchor="t">
              <a:spAutoFit/>
            </a:bodyPr>
            <a:lstStyle/>
            <a:p>
              <a:pPr algn="ctr"/>
              <a:r>
                <a:rPr sz="2400" b="1" i="0">
                  <a:solidFill>
                    <a:srgbClr val="D99E29"/>
                  </a:solidFill>
                </a:rPr>
                <a:t>SO1</a:t>
              </a:r>
            </a:p>
          </p:txBody>
        </p:sp>
        <p:sp>
          <p:nvSpPr>
            <p:cNvPr id="14" name="TextBox 13">
              <a:extLst>
                <a:ext uri="{FF2B5EF4-FFF2-40B4-BE49-F238E27FC236}">
                  <a16:creationId xmlns:a16="http://schemas.microsoft.com/office/drawing/2014/main" id="{5B81C5BD-C84F-A00E-68DF-E18F9ED658DD}"/>
                </a:ext>
              </a:extLst>
            </p:cNvPr>
            <p:cNvSpPr txBox="1"/>
            <p:nvPr/>
          </p:nvSpPr>
          <p:spPr>
            <a:xfrm>
              <a:off x="6163209" y="1572925"/>
              <a:ext cx="2697481" cy="1063368"/>
            </a:xfrm>
            <a:prstGeom prst="rect">
              <a:avLst/>
            </a:prstGeom>
            <a:noFill/>
          </p:spPr>
          <p:txBody>
            <a:bodyPr wrap="square" lIns="45720" tIns="27432" rIns="45720" bIns="27432" anchor="t">
              <a:spAutoFit/>
            </a:bodyPr>
            <a:lstStyle/>
            <a:p>
              <a:pPr algn="ctr"/>
              <a:r>
                <a:rPr sz="1400" b="1" i="0">
                  <a:solidFill>
                    <a:srgbClr val="2B2F71"/>
                  </a:solidFill>
                </a:rPr>
                <a:t>Improving </a:t>
              </a:r>
              <a:r>
                <a:rPr lang="en-GB" sz="1400" b="1" i="0">
                  <a:solidFill>
                    <a:srgbClr val="2B2F71"/>
                  </a:solidFill>
                </a:rPr>
                <a:t>Decentralised</a:t>
              </a:r>
              <a:r>
                <a:rPr sz="1400" b="1" i="0">
                  <a:solidFill>
                    <a:srgbClr val="2B2F71"/>
                  </a:solidFill>
                </a:rPr>
                <a:t>
WASH Governance</a:t>
              </a:r>
              <a:endParaRPr lang="en-US" sz="1400" b="1" i="0">
                <a:solidFill>
                  <a:srgbClr val="2B2F71"/>
                </a:solidFill>
              </a:endParaRPr>
            </a:p>
            <a:p>
              <a:pPr algn="ctr" fontAlgn="t">
                <a:lnSpc>
                  <a:spcPts val="1500"/>
                </a:lnSpc>
                <a:buNone/>
              </a:pPr>
              <a:r>
                <a:rPr lang="en-GB" sz="1050" i="1"/>
                <a:t>Building the capacity of national ministries and district institutions to plan, finance, and coordinate WASH services</a:t>
              </a:r>
            </a:p>
          </p:txBody>
        </p:sp>
        <p:sp>
          <p:nvSpPr>
            <p:cNvPr id="18" name="Rounded Rectangle 8">
              <a:extLst>
                <a:ext uri="{FF2B5EF4-FFF2-40B4-BE49-F238E27FC236}">
                  <a16:creationId xmlns:a16="http://schemas.microsoft.com/office/drawing/2014/main" id="{5CCE0BF2-329C-B9B7-41F2-EA99BF2CA207}"/>
                </a:ext>
              </a:extLst>
            </p:cNvPr>
            <p:cNvSpPr/>
            <p:nvPr/>
          </p:nvSpPr>
          <p:spPr>
            <a:xfrm>
              <a:off x="9226452" y="1206865"/>
              <a:ext cx="2697480" cy="1452848"/>
            </a:xfrm>
            <a:prstGeom prst="roundRect">
              <a:avLst/>
            </a:prstGeom>
            <a:solidFill>
              <a:srgbClr val="FFFFFF"/>
            </a:solidFill>
            <a:ln w="25400">
              <a:solidFill>
                <a:srgbClr val="D99E2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a:p>
          </p:txBody>
        </p:sp>
        <p:sp>
          <p:nvSpPr>
            <p:cNvPr id="22" name="TextBox 21">
              <a:extLst>
                <a:ext uri="{FF2B5EF4-FFF2-40B4-BE49-F238E27FC236}">
                  <a16:creationId xmlns:a16="http://schemas.microsoft.com/office/drawing/2014/main" id="{96982D33-22DD-A8EA-0C03-DD40EAA0DF68}"/>
                </a:ext>
              </a:extLst>
            </p:cNvPr>
            <p:cNvSpPr txBox="1"/>
            <p:nvPr/>
          </p:nvSpPr>
          <p:spPr>
            <a:xfrm>
              <a:off x="9226450" y="1209142"/>
              <a:ext cx="2697481" cy="424732"/>
            </a:xfrm>
            <a:prstGeom prst="rect">
              <a:avLst/>
            </a:prstGeom>
            <a:noFill/>
          </p:spPr>
          <p:txBody>
            <a:bodyPr wrap="square" lIns="45720" tIns="27432" rIns="45720" bIns="27432" anchor="t">
              <a:spAutoFit/>
            </a:bodyPr>
            <a:lstStyle/>
            <a:p>
              <a:pPr algn="ctr"/>
              <a:r>
                <a:rPr sz="2400" b="1" i="0">
                  <a:solidFill>
                    <a:srgbClr val="D99E29"/>
                  </a:solidFill>
                </a:rPr>
                <a:t>SO2</a:t>
              </a:r>
            </a:p>
          </p:txBody>
        </p:sp>
        <p:sp>
          <p:nvSpPr>
            <p:cNvPr id="26" name="TextBox 25">
              <a:extLst>
                <a:ext uri="{FF2B5EF4-FFF2-40B4-BE49-F238E27FC236}">
                  <a16:creationId xmlns:a16="http://schemas.microsoft.com/office/drawing/2014/main" id="{E3EB316A-64A8-EA6D-B87D-CA1116B2102B}"/>
                </a:ext>
              </a:extLst>
            </p:cNvPr>
            <p:cNvSpPr txBox="1"/>
            <p:nvPr/>
          </p:nvSpPr>
          <p:spPr>
            <a:xfrm>
              <a:off x="9226449" y="1576627"/>
              <a:ext cx="2697481" cy="1278812"/>
            </a:xfrm>
            <a:prstGeom prst="rect">
              <a:avLst/>
            </a:prstGeom>
            <a:noFill/>
          </p:spPr>
          <p:txBody>
            <a:bodyPr wrap="square" lIns="45720" tIns="27432" rIns="45720" bIns="27432" anchor="t">
              <a:spAutoFit/>
            </a:bodyPr>
            <a:lstStyle/>
            <a:p>
              <a:pPr algn="ctr"/>
              <a:r>
                <a:rPr sz="1400" b="1" i="0">
                  <a:solidFill>
                    <a:srgbClr val="2B2F71"/>
                  </a:solidFill>
                </a:rPr>
                <a:t>Improving Rural
Drinking Water Services</a:t>
              </a:r>
              <a:endParaRPr lang="en-US" sz="1400" b="1" i="0">
                <a:solidFill>
                  <a:srgbClr val="2B2F71"/>
                </a:solidFill>
              </a:endParaRPr>
            </a:p>
            <a:p>
              <a:pPr algn="ctr" fontAlgn="t">
                <a:lnSpc>
                  <a:spcPts val="1500"/>
                </a:lnSpc>
                <a:buNone/>
              </a:pPr>
              <a:r>
                <a:rPr lang="en-GB" sz="1050" i="1"/>
                <a:t>Rehabilitating rural water systems, professionalising private operators, and reducing water losses</a:t>
              </a:r>
            </a:p>
            <a:p>
              <a:pPr algn="ctr"/>
              <a:endParaRPr sz="1400" b="1" i="0">
                <a:solidFill>
                  <a:srgbClr val="2B2F71"/>
                </a:solidFill>
              </a:endParaRPr>
            </a:p>
          </p:txBody>
        </p:sp>
        <p:sp>
          <p:nvSpPr>
            <p:cNvPr id="28" name="Rounded Rectangle 11">
              <a:extLst>
                <a:ext uri="{FF2B5EF4-FFF2-40B4-BE49-F238E27FC236}">
                  <a16:creationId xmlns:a16="http://schemas.microsoft.com/office/drawing/2014/main" id="{2986E2E2-42A8-B053-66CD-26395D8B767C}"/>
                </a:ext>
              </a:extLst>
            </p:cNvPr>
            <p:cNvSpPr/>
            <p:nvPr/>
          </p:nvSpPr>
          <p:spPr>
            <a:xfrm>
              <a:off x="6163211" y="2743200"/>
              <a:ext cx="2697480" cy="1678470"/>
            </a:xfrm>
            <a:prstGeom prst="roundRect">
              <a:avLst/>
            </a:prstGeom>
            <a:solidFill>
              <a:srgbClr val="FFFFFF"/>
            </a:solidFill>
            <a:ln w="25400">
              <a:solidFill>
                <a:srgbClr val="D99E2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a:p>
          </p:txBody>
        </p:sp>
        <p:sp>
          <p:nvSpPr>
            <p:cNvPr id="32" name="TextBox 31">
              <a:extLst>
                <a:ext uri="{FF2B5EF4-FFF2-40B4-BE49-F238E27FC236}">
                  <a16:creationId xmlns:a16="http://schemas.microsoft.com/office/drawing/2014/main" id="{50619D34-FA16-A3A9-186D-15E5B3CC4582}"/>
                </a:ext>
              </a:extLst>
            </p:cNvPr>
            <p:cNvSpPr txBox="1"/>
            <p:nvPr/>
          </p:nvSpPr>
          <p:spPr>
            <a:xfrm>
              <a:off x="6163208" y="2752236"/>
              <a:ext cx="2697482" cy="424732"/>
            </a:xfrm>
            <a:prstGeom prst="rect">
              <a:avLst/>
            </a:prstGeom>
            <a:noFill/>
          </p:spPr>
          <p:txBody>
            <a:bodyPr wrap="square" lIns="45720" tIns="27432" rIns="45720" bIns="27432" anchor="t">
              <a:spAutoFit/>
            </a:bodyPr>
            <a:lstStyle/>
            <a:p>
              <a:pPr algn="ctr"/>
              <a:r>
                <a:rPr sz="2400" b="1" i="0">
                  <a:solidFill>
                    <a:srgbClr val="D99E29"/>
                  </a:solidFill>
                </a:rPr>
                <a:t>SO3</a:t>
              </a:r>
            </a:p>
          </p:txBody>
        </p:sp>
        <p:sp>
          <p:nvSpPr>
            <p:cNvPr id="36" name="TextBox 35">
              <a:extLst>
                <a:ext uri="{FF2B5EF4-FFF2-40B4-BE49-F238E27FC236}">
                  <a16:creationId xmlns:a16="http://schemas.microsoft.com/office/drawing/2014/main" id="{E038C831-7C8D-B508-418F-4F104EE8227A}"/>
                </a:ext>
              </a:extLst>
            </p:cNvPr>
            <p:cNvSpPr txBox="1"/>
            <p:nvPr/>
          </p:nvSpPr>
          <p:spPr>
            <a:xfrm>
              <a:off x="6163210" y="3099453"/>
              <a:ext cx="2697481" cy="1301895"/>
            </a:xfrm>
            <a:prstGeom prst="rect">
              <a:avLst/>
            </a:prstGeom>
            <a:noFill/>
          </p:spPr>
          <p:txBody>
            <a:bodyPr wrap="square" lIns="45720" tIns="27432" rIns="45720" bIns="27432" anchor="t">
              <a:spAutoFit/>
            </a:bodyPr>
            <a:lstStyle/>
            <a:p>
              <a:pPr algn="ctr"/>
              <a:r>
                <a:rPr sz="1400" b="1" i="0">
                  <a:solidFill>
                    <a:srgbClr val="2B2F71"/>
                  </a:solidFill>
                </a:rPr>
                <a:t>Improving Rural Sanitation &amp;
Handwashing Services &amp; Products</a:t>
              </a:r>
              <a:endParaRPr lang="en-US" sz="1400" b="1" i="0">
                <a:solidFill>
                  <a:srgbClr val="2B2F71"/>
                </a:solidFill>
              </a:endParaRPr>
            </a:p>
            <a:p>
              <a:pPr algn="ctr" fontAlgn="t">
                <a:lnSpc>
                  <a:spcPts val="1500"/>
                </a:lnSpc>
                <a:buNone/>
              </a:pPr>
              <a:r>
                <a:rPr lang="en-GB" sz="1050" i="1"/>
                <a:t>Creating demand for improved toilets and handwashing, and building a village-level sanitation market</a:t>
              </a:r>
              <a:endParaRPr sz="1400" b="1" i="1">
                <a:solidFill>
                  <a:srgbClr val="2B2F71"/>
                </a:solidFill>
              </a:endParaRPr>
            </a:p>
          </p:txBody>
        </p:sp>
        <p:sp>
          <p:nvSpPr>
            <p:cNvPr id="40" name="Rounded Rectangle 14">
              <a:extLst>
                <a:ext uri="{FF2B5EF4-FFF2-40B4-BE49-F238E27FC236}">
                  <a16:creationId xmlns:a16="http://schemas.microsoft.com/office/drawing/2014/main" id="{2B37C794-D756-2273-F866-1CD79CE04FB1}"/>
                </a:ext>
              </a:extLst>
            </p:cNvPr>
            <p:cNvSpPr/>
            <p:nvPr/>
          </p:nvSpPr>
          <p:spPr>
            <a:xfrm>
              <a:off x="9226452" y="2741131"/>
              <a:ext cx="2697480" cy="1678469"/>
            </a:xfrm>
            <a:prstGeom prst="roundRect">
              <a:avLst/>
            </a:prstGeom>
            <a:solidFill>
              <a:srgbClr val="FFFFFF"/>
            </a:solidFill>
            <a:ln w="25400">
              <a:solidFill>
                <a:srgbClr val="D99E2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a:p>
          </p:txBody>
        </p:sp>
        <p:sp>
          <p:nvSpPr>
            <p:cNvPr id="43" name="TextBox 42">
              <a:extLst>
                <a:ext uri="{FF2B5EF4-FFF2-40B4-BE49-F238E27FC236}">
                  <a16:creationId xmlns:a16="http://schemas.microsoft.com/office/drawing/2014/main" id="{570FD3D0-4E2A-6CE1-DD6F-17BBB7F7219A}"/>
                </a:ext>
              </a:extLst>
            </p:cNvPr>
            <p:cNvSpPr txBox="1"/>
            <p:nvPr/>
          </p:nvSpPr>
          <p:spPr>
            <a:xfrm>
              <a:off x="9226447" y="2786140"/>
              <a:ext cx="2697480" cy="424732"/>
            </a:xfrm>
            <a:prstGeom prst="rect">
              <a:avLst/>
            </a:prstGeom>
            <a:noFill/>
          </p:spPr>
          <p:txBody>
            <a:bodyPr wrap="square" lIns="45720" tIns="27432" rIns="45720" bIns="27432" anchor="t">
              <a:spAutoFit/>
            </a:bodyPr>
            <a:lstStyle/>
            <a:p>
              <a:pPr algn="ctr"/>
              <a:r>
                <a:rPr sz="2400" b="1" i="0">
                  <a:solidFill>
                    <a:srgbClr val="D99E29"/>
                  </a:solidFill>
                </a:rPr>
                <a:t>SO4</a:t>
              </a:r>
            </a:p>
          </p:txBody>
        </p:sp>
        <p:sp>
          <p:nvSpPr>
            <p:cNvPr id="46" name="TextBox 45">
              <a:extLst>
                <a:ext uri="{FF2B5EF4-FFF2-40B4-BE49-F238E27FC236}">
                  <a16:creationId xmlns:a16="http://schemas.microsoft.com/office/drawing/2014/main" id="{B4596150-C23C-4C2B-D774-95B28367DC19}"/>
                </a:ext>
              </a:extLst>
            </p:cNvPr>
            <p:cNvSpPr txBox="1"/>
            <p:nvPr/>
          </p:nvSpPr>
          <p:spPr>
            <a:xfrm>
              <a:off x="9226451" y="3181908"/>
              <a:ext cx="2697481" cy="871008"/>
            </a:xfrm>
            <a:prstGeom prst="rect">
              <a:avLst/>
            </a:prstGeom>
            <a:noFill/>
          </p:spPr>
          <p:txBody>
            <a:bodyPr wrap="square" lIns="45720" tIns="27432" rIns="45720" bIns="27432" anchor="t">
              <a:spAutoFit/>
            </a:bodyPr>
            <a:lstStyle/>
            <a:p>
              <a:pPr algn="ctr"/>
              <a:r>
                <a:rPr sz="1400" b="1" i="0">
                  <a:solidFill>
                    <a:srgbClr val="2B2F71"/>
                  </a:solidFill>
                </a:rPr>
                <a:t>Marburg Virus Disease (MVD)
WASH Response (added FY25)</a:t>
              </a:r>
              <a:endParaRPr lang="en-US" sz="1400" b="1" i="0">
                <a:solidFill>
                  <a:srgbClr val="2B2F71"/>
                </a:solidFill>
              </a:endParaRPr>
            </a:p>
            <a:p>
              <a:pPr algn="ctr" fontAlgn="t">
                <a:lnSpc>
                  <a:spcPts val="1500"/>
                </a:lnSpc>
                <a:buNone/>
              </a:pPr>
              <a:r>
                <a:rPr lang="en-GB" sz="1050" i="1"/>
                <a:t>Improving water, sanitation, and infection prevention in health facilities and public places</a:t>
              </a:r>
              <a:endParaRPr sz="1400" b="1" i="1">
                <a:solidFill>
                  <a:srgbClr val="2B2F71"/>
                </a:solidFill>
              </a:endParaRPr>
            </a:p>
          </p:txBody>
        </p:sp>
      </p:grpSp>
      <p:sp>
        <p:nvSpPr>
          <p:cNvPr id="53" name="TextBox 52">
            <a:extLst>
              <a:ext uri="{FF2B5EF4-FFF2-40B4-BE49-F238E27FC236}">
                <a16:creationId xmlns:a16="http://schemas.microsoft.com/office/drawing/2014/main" id="{68D3B081-33D3-A0EC-DAEB-631FB5846AE2}"/>
              </a:ext>
            </a:extLst>
          </p:cNvPr>
          <p:cNvSpPr txBox="1"/>
          <p:nvPr/>
        </p:nvSpPr>
        <p:spPr>
          <a:xfrm>
            <a:off x="313691" y="4573711"/>
            <a:ext cx="5730240" cy="301621"/>
          </a:xfrm>
          <a:prstGeom prst="rect">
            <a:avLst/>
          </a:prstGeom>
          <a:noFill/>
        </p:spPr>
        <p:txBody>
          <a:bodyPr wrap="square" lIns="45720" tIns="27432" rIns="45720" bIns="27432" anchor="t">
            <a:spAutoFit/>
          </a:bodyPr>
          <a:lstStyle/>
          <a:p>
            <a:pPr algn="l"/>
            <a:r>
              <a:rPr sz="1600" b="1" i="0">
                <a:solidFill>
                  <a:srgbClr val="2B2F71"/>
                </a:solidFill>
              </a:rPr>
              <a:t>Project Coverage</a:t>
            </a:r>
          </a:p>
        </p:txBody>
      </p:sp>
      <p:sp>
        <p:nvSpPr>
          <p:cNvPr id="55" name="Rounded Rectangle 18">
            <a:extLst>
              <a:ext uri="{FF2B5EF4-FFF2-40B4-BE49-F238E27FC236}">
                <a16:creationId xmlns:a16="http://schemas.microsoft.com/office/drawing/2014/main" id="{C5B04A18-79FC-2DC1-2967-5B10F72D80B2}"/>
              </a:ext>
            </a:extLst>
          </p:cNvPr>
          <p:cNvSpPr/>
          <p:nvPr/>
        </p:nvSpPr>
        <p:spPr>
          <a:xfrm>
            <a:off x="313691" y="4934466"/>
            <a:ext cx="5477509" cy="1480820"/>
          </a:xfrm>
          <a:prstGeom prst="roundRect">
            <a:avLst>
              <a:gd name="adj" fmla="val 6350"/>
            </a:avLst>
          </a:prstGeom>
          <a:solidFill>
            <a:srgbClr val="F2F2F2"/>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GB" sz="1400" b="1">
                <a:solidFill>
                  <a:schemeClr val="tx1"/>
                </a:solidFill>
              </a:rPr>
              <a:t>10 Core Intervention Districts:</a:t>
            </a:r>
          </a:p>
          <a:p>
            <a:r>
              <a:rPr lang="en-GB" sz="1400">
                <a:solidFill>
                  <a:schemeClr val="tx1"/>
                </a:solidFill>
              </a:rPr>
              <a:t>Rwamagana, </a:t>
            </a:r>
            <a:r>
              <a:rPr lang="en-GB" sz="1400" err="1">
                <a:solidFill>
                  <a:schemeClr val="tx1"/>
                </a:solidFill>
              </a:rPr>
              <a:t>Kayonza</a:t>
            </a:r>
            <a:r>
              <a:rPr lang="en-GB" sz="1400">
                <a:solidFill>
                  <a:schemeClr val="tx1"/>
                </a:solidFill>
              </a:rPr>
              <a:t>, </a:t>
            </a:r>
            <a:r>
              <a:rPr lang="en-GB" sz="1400" err="1">
                <a:solidFill>
                  <a:schemeClr val="tx1"/>
                </a:solidFill>
              </a:rPr>
              <a:t>Kirehe</a:t>
            </a:r>
            <a:r>
              <a:rPr lang="en-GB" sz="1400">
                <a:solidFill>
                  <a:schemeClr val="tx1"/>
                </a:solidFill>
              </a:rPr>
              <a:t>, Ngoma, </a:t>
            </a:r>
            <a:r>
              <a:rPr lang="en-GB" sz="1400" err="1">
                <a:solidFill>
                  <a:schemeClr val="tx1"/>
                </a:solidFill>
              </a:rPr>
              <a:t>Nyagatare</a:t>
            </a:r>
            <a:r>
              <a:rPr lang="en-GB" sz="1400">
                <a:solidFill>
                  <a:schemeClr val="tx1"/>
                </a:solidFill>
              </a:rPr>
              <a:t>, </a:t>
            </a:r>
            <a:r>
              <a:rPr lang="en-GB" sz="1400" err="1">
                <a:solidFill>
                  <a:schemeClr val="tx1"/>
                </a:solidFill>
              </a:rPr>
              <a:t>Ngororero</a:t>
            </a:r>
            <a:r>
              <a:rPr lang="en-GB" sz="1400">
                <a:solidFill>
                  <a:schemeClr val="tx1"/>
                </a:solidFill>
              </a:rPr>
              <a:t>, </a:t>
            </a:r>
            <a:r>
              <a:rPr lang="en-GB" sz="1400" err="1">
                <a:solidFill>
                  <a:schemeClr val="tx1"/>
                </a:solidFill>
              </a:rPr>
              <a:t>Nyabihu</a:t>
            </a:r>
            <a:r>
              <a:rPr lang="en-GB" sz="1400">
                <a:solidFill>
                  <a:schemeClr val="tx1"/>
                </a:solidFill>
              </a:rPr>
              <a:t>, Nyanza, </a:t>
            </a:r>
            <a:r>
              <a:rPr lang="en-GB" sz="1400" err="1">
                <a:solidFill>
                  <a:schemeClr val="tx1"/>
                </a:solidFill>
              </a:rPr>
              <a:t>Ruhango</a:t>
            </a:r>
            <a:r>
              <a:rPr lang="en-GB" sz="1400">
                <a:solidFill>
                  <a:schemeClr val="tx1"/>
                </a:solidFill>
              </a:rPr>
              <a:t>, </a:t>
            </a:r>
            <a:r>
              <a:rPr lang="en-GB" sz="1400" err="1">
                <a:solidFill>
                  <a:schemeClr val="tx1"/>
                </a:solidFill>
              </a:rPr>
              <a:t>Nyamagabe</a:t>
            </a:r>
            <a:endParaRPr lang="en-GB" sz="1400">
              <a:solidFill>
                <a:schemeClr val="tx1"/>
              </a:solidFill>
            </a:endParaRPr>
          </a:p>
          <a:p>
            <a:endParaRPr lang="en-GB" sz="1400">
              <a:solidFill>
                <a:schemeClr val="tx1"/>
              </a:solidFill>
            </a:endParaRPr>
          </a:p>
          <a:p>
            <a:r>
              <a:rPr lang="en-GB" sz="1400" b="1">
                <a:solidFill>
                  <a:schemeClr val="tx1"/>
                </a:solidFill>
              </a:rPr>
              <a:t>MVD Response added 5 districts:</a:t>
            </a:r>
          </a:p>
          <a:p>
            <a:r>
              <a:rPr lang="en-GB" sz="1400">
                <a:solidFill>
                  <a:schemeClr val="tx1"/>
                </a:solidFill>
              </a:rPr>
              <a:t>Gasabo, </a:t>
            </a:r>
            <a:r>
              <a:rPr lang="en-GB" sz="1400" err="1">
                <a:solidFill>
                  <a:schemeClr val="tx1"/>
                </a:solidFill>
              </a:rPr>
              <a:t>Gatsibo</a:t>
            </a:r>
            <a:r>
              <a:rPr lang="en-GB" sz="1400">
                <a:solidFill>
                  <a:schemeClr val="tx1"/>
                </a:solidFill>
              </a:rPr>
              <a:t>, </a:t>
            </a:r>
            <a:r>
              <a:rPr lang="en-GB" sz="1400" err="1">
                <a:solidFill>
                  <a:schemeClr val="tx1"/>
                </a:solidFill>
              </a:rPr>
              <a:t>Kamonyi</a:t>
            </a:r>
            <a:r>
              <a:rPr lang="en-GB" sz="1400">
                <a:solidFill>
                  <a:schemeClr val="tx1"/>
                </a:solidFill>
              </a:rPr>
              <a:t>, Kicukiro, Nyarugenge</a:t>
            </a:r>
          </a:p>
          <a:p>
            <a:endParaRPr lang="en-GB" sz="1600" b="1">
              <a:solidFill>
                <a:schemeClr val="tx1"/>
              </a:solidFill>
            </a:endParaRPr>
          </a:p>
          <a:p>
            <a:endParaRPr lang="en-GB" sz="1600">
              <a:solidFill>
                <a:schemeClr val="tx1"/>
              </a:solidFill>
            </a:endParaRPr>
          </a:p>
          <a:p>
            <a:endParaRPr lang="en-GB" sz="1600" b="1">
              <a:solidFill>
                <a:schemeClr val="tx1"/>
              </a:solidFill>
            </a:endParaRPr>
          </a:p>
        </p:txBody>
      </p:sp>
      <p:sp>
        <p:nvSpPr>
          <p:cNvPr id="961" name="TextBox 960">
            <a:extLst>
              <a:ext uri="{FF2B5EF4-FFF2-40B4-BE49-F238E27FC236}">
                <a16:creationId xmlns:a16="http://schemas.microsoft.com/office/drawing/2014/main" id="{F14A2330-C339-51CC-E9CE-A2AAEC88B66D}"/>
              </a:ext>
            </a:extLst>
          </p:cNvPr>
          <p:cNvSpPr txBox="1"/>
          <p:nvPr/>
        </p:nvSpPr>
        <p:spPr>
          <a:xfrm>
            <a:off x="6163211" y="4505131"/>
            <a:ext cx="5730240" cy="301621"/>
          </a:xfrm>
          <a:prstGeom prst="rect">
            <a:avLst/>
          </a:prstGeom>
          <a:noFill/>
        </p:spPr>
        <p:txBody>
          <a:bodyPr wrap="square" lIns="45720" tIns="27432" rIns="45720" bIns="27432" anchor="t">
            <a:spAutoFit/>
          </a:bodyPr>
          <a:lstStyle/>
          <a:p>
            <a:pPr algn="l"/>
            <a:r>
              <a:rPr sz="1600" b="1" i="0">
                <a:solidFill>
                  <a:srgbClr val="2B2F71"/>
                </a:solidFill>
              </a:rPr>
              <a:t>Life-of-Project</a:t>
            </a:r>
            <a:r>
              <a:rPr lang="en-US" sz="1600" b="1" i="0">
                <a:solidFill>
                  <a:srgbClr val="2B2F71"/>
                </a:solidFill>
              </a:rPr>
              <a:t> (LOP) </a:t>
            </a:r>
            <a:r>
              <a:rPr sz="1600" b="1" i="0">
                <a:solidFill>
                  <a:srgbClr val="2B2F71"/>
                </a:solidFill>
              </a:rPr>
              <a:t>Targets</a:t>
            </a:r>
          </a:p>
        </p:txBody>
      </p:sp>
      <p:sp>
        <p:nvSpPr>
          <p:cNvPr id="967" name="Gold Underline">
            <a:extLst>
              <a:ext uri="{FF2B5EF4-FFF2-40B4-BE49-F238E27FC236}">
                <a16:creationId xmlns:a16="http://schemas.microsoft.com/office/drawing/2014/main" id="{F614CC42-4762-FFBF-406E-6EFAB2CF3C29}"/>
              </a:ext>
            </a:extLst>
          </p:cNvPr>
          <p:cNvSpPr/>
          <p:nvPr/>
        </p:nvSpPr>
        <p:spPr>
          <a:xfrm>
            <a:off x="0" y="553998"/>
            <a:ext cx="12192000" cy="36576"/>
          </a:xfrm>
          <a:prstGeom prst="rect">
            <a:avLst/>
          </a:prstGeom>
          <a:solidFill>
            <a:srgbClr val="D99E29"/>
          </a:solidFill>
          <a:ln>
            <a:noFill/>
          </a:ln>
          <a:extLst>
            <a:ext uri="{C183D7F6-B498-43B3-948B-1728B52AA6E4}">
              <adec:decorative xmlns:adec="http://schemas.microsoft.com/office/drawing/2017/decorative" xmlns="" val="1"/>
            </a:ext>
          </a:extLst>
        </p:spPr>
        <p:txBody>
          <a:bodyPr rtlCol="0"/>
          <a:lstStyle/>
          <a:p>
            <a:endParaRPr lang="en-US"/>
          </a:p>
        </p:txBody>
      </p:sp>
      <p:sp>
        <p:nvSpPr>
          <p:cNvPr id="4" name="Rectangle 53">
            <a:extLst>
              <a:ext uri="{FF2B5EF4-FFF2-40B4-BE49-F238E27FC236}">
                <a16:creationId xmlns:a16="http://schemas.microsoft.com/office/drawing/2014/main" id="{652AB69C-830E-037A-A177-492FE22AEC84}"/>
              </a:ext>
            </a:extLst>
          </p:cNvPr>
          <p:cNvSpPr>
            <a:spLocks noChangeArrowheads="1"/>
          </p:cNvSpPr>
          <p:nvPr/>
        </p:nvSpPr>
        <p:spPr bwMode="auto">
          <a:xfrm>
            <a:off x="0" y="0"/>
            <a:ext cx="12192000" cy="553998"/>
          </a:xfrm>
          <a:prstGeom prst="rect">
            <a:avLst/>
          </a:prstGeom>
          <a:solidFill>
            <a:srgbClr val="2B2F71"/>
          </a:solidFill>
          <a:ln w="9525">
            <a:noFill/>
            <a:miter lim="800000"/>
            <a:headEnd/>
            <a:tailEnd/>
          </a:ln>
        </p:spPr>
        <p:txBody>
          <a:bodyPr vert="horz" wrap="square" lIns="0" tIns="0" rIns="0" bIns="0" numCol="1" anchor="t" anchorCtr="0" compatLnSpc="1">
            <a:prstTxWarp prst="textNoShape">
              <a:avLst/>
            </a:prstTxWarp>
            <a:spAutoFit/>
          </a:bodyPr>
          <a:lstStyle/>
          <a:p>
            <a:pPr lvl="0" algn="ctr" fontAlgn="base">
              <a:spcBef>
                <a:spcPct val="0"/>
              </a:spcBef>
              <a:spcAft>
                <a:spcPct val="0"/>
              </a:spcAft>
            </a:pPr>
            <a:r>
              <a:rPr lang="en-US" sz="3600" b="1">
                <a:solidFill>
                  <a:schemeClr val="bg1"/>
                </a:solidFill>
                <a:ea typeface="Open Sans" panose="020B0606030504020204" pitchFamily="34" charset="0"/>
                <a:cs typeface="Open Sans" panose="020B0606030504020204" pitchFamily="34" charset="0"/>
              </a:rPr>
              <a:t>Introduction: </a:t>
            </a:r>
            <a:r>
              <a:rPr lang="en-GB" sz="2000" b="1">
                <a:solidFill>
                  <a:schemeClr val="bg1"/>
                </a:solidFill>
                <a:ea typeface="Open Sans" panose="020B0606030504020204" pitchFamily="34" charset="0"/>
                <a:cs typeface="Open Sans" panose="020B0606030504020204" pitchFamily="34" charset="0"/>
              </a:rPr>
              <a:t>What the project set out to do and where</a:t>
            </a:r>
            <a:endParaRPr lang="en-US" sz="3600" b="1">
              <a:solidFill>
                <a:schemeClr val="bg1"/>
              </a:solidFill>
              <a:ea typeface="Open Sans" panose="020B0606030504020204" pitchFamily="34" charset="0"/>
              <a:cs typeface="Open Sans" panose="020B0606030504020204" pitchFamily="34" charset="0"/>
            </a:endParaRPr>
          </a:p>
        </p:txBody>
      </p:sp>
      <p:sp>
        <p:nvSpPr>
          <p:cNvPr id="5" name="TextBox 4">
            <a:extLst>
              <a:ext uri="{FF2B5EF4-FFF2-40B4-BE49-F238E27FC236}">
                <a16:creationId xmlns:a16="http://schemas.microsoft.com/office/drawing/2014/main" id="{BA990D1B-3FB8-79B6-5E6A-AA905B50AC4D}"/>
              </a:ext>
            </a:extLst>
          </p:cNvPr>
          <p:cNvSpPr txBox="1"/>
          <p:nvPr/>
        </p:nvSpPr>
        <p:spPr>
          <a:xfrm>
            <a:off x="6163211" y="668254"/>
            <a:ext cx="6097904" cy="338554"/>
          </a:xfrm>
          <a:prstGeom prst="rect">
            <a:avLst/>
          </a:prstGeom>
          <a:noFill/>
        </p:spPr>
        <p:txBody>
          <a:bodyPr wrap="square">
            <a:spAutoFit/>
          </a:bodyPr>
          <a:lstStyle/>
          <a:p>
            <a:r>
              <a:rPr lang="en-GB" sz="1600" b="1">
                <a:effectLst/>
                <a:ea typeface="Aptos" panose="020B0004020202020204" pitchFamily="34" charset="0"/>
                <a:cs typeface="Vrinda" panose="020B0502040204020203" pitchFamily="34" charset="0"/>
              </a:rPr>
              <a:t>Four strategic objectives of the project:</a:t>
            </a:r>
            <a:endParaRPr lang="en-GB" sz="1600"/>
          </a:p>
        </p:txBody>
      </p:sp>
      <p:cxnSp>
        <p:nvCxnSpPr>
          <p:cNvPr id="8" name="Straight Connector 7">
            <a:extLst>
              <a:ext uri="{FF2B5EF4-FFF2-40B4-BE49-F238E27FC236}">
                <a16:creationId xmlns:a16="http://schemas.microsoft.com/office/drawing/2014/main" id="{E2F893D7-DFF7-B61F-3878-2786E1EDCD5B}"/>
              </a:ext>
            </a:extLst>
          </p:cNvPr>
          <p:cNvCxnSpPr>
            <a:cxnSpLocks/>
          </p:cNvCxnSpPr>
          <p:nvPr/>
        </p:nvCxnSpPr>
        <p:spPr>
          <a:xfrm>
            <a:off x="5943600" y="1006808"/>
            <a:ext cx="0" cy="5165392"/>
          </a:xfrm>
          <a:prstGeom prst="line">
            <a:avLst/>
          </a:prstGeom>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F30F24B5-C09B-DA73-A1B0-F749A2CB9438}"/>
              </a:ext>
            </a:extLst>
          </p:cNvPr>
          <p:cNvGrpSpPr/>
          <p:nvPr/>
        </p:nvGrpSpPr>
        <p:grpSpPr>
          <a:xfrm>
            <a:off x="821294" y="744837"/>
            <a:ext cx="4402064" cy="3692592"/>
            <a:chOff x="1905000" y="217912"/>
            <a:chExt cx="7656091" cy="6422175"/>
          </a:xfrm>
        </p:grpSpPr>
        <p:grpSp>
          <p:nvGrpSpPr>
            <p:cNvPr id="9" name="Group 8">
              <a:extLst>
                <a:ext uri="{FF2B5EF4-FFF2-40B4-BE49-F238E27FC236}">
                  <a16:creationId xmlns:a16="http://schemas.microsoft.com/office/drawing/2014/main" id="{CEF1D474-727A-92DF-2DC9-A08087A60E0F}"/>
                </a:ext>
              </a:extLst>
            </p:cNvPr>
            <p:cNvGrpSpPr/>
            <p:nvPr/>
          </p:nvGrpSpPr>
          <p:grpSpPr>
            <a:xfrm>
              <a:off x="1905000" y="217912"/>
              <a:ext cx="7326069" cy="6422175"/>
              <a:chOff x="1819626" y="550619"/>
              <a:chExt cx="6545957" cy="5738314"/>
            </a:xfrm>
          </p:grpSpPr>
          <p:sp>
            <p:nvSpPr>
              <p:cNvPr id="24" name="Free-form: Shape 23">
                <a:extLst>
                  <a:ext uri="{FF2B5EF4-FFF2-40B4-BE49-F238E27FC236}">
                    <a16:creationId xmlns:a16="http://schemas.microsoft.com/office/drawing/2014/main" id="{9C53DC4D-20F5-4D9E-707C-A325FB854B66}"/>
                  </a:ext>
                </a:extLst>
              </p:cNvPr>
              <p:cNvSpPr/>
              <p:nvPr/>
            </p:nvSpPr>
            <p:spPr>
              <a:xfrm>
                <a:off x="5096783" y="2314524"/>
                <a:ext cx="828769" cy="1056797"/>
              </a:xfrm>
              <a:custGeom>
                <a:avLst/>
                <a:gdLst>
                  <a:gd name="csX0" fmla="*/ 90070 w 828769"/>
                  <a:gd name="csY0" fmla="*/ 887639 h 1056797"/>
                  <a:gd name="csX1" fmla="*/ 186315 w 828769"/>
                  <a:gd name="csY1" fmla="*/ 910339 h 1056797"/>
                  <a:gd name="csX2" fmla="*/ 283459 w 828769"/>
                  <a:gd name="csY2" fmla="*/ 1006439 h 1056797"/>
                  <a:gd name="csX3" fmla="*/ 279919 w 828769"/>
                  <a:gd name="csY3" fmla="*/ 1003415 h 1056797"/>
                  <a:gd name="csX4" fmla="*/ 304913 w 828769"/>
                  <a:gd name="csY4" fmla="*/ 1030912 h 1056797"/>
                  <a:gd name="csX5" fmla="*/ 316833 w 828769"/>
                  <a:gd name="csY5" fmla="*/ 1043446 h 1056797"/>
                  <a:gd name="csX6" fmla="*/ 340076 w 828769"/>
                  <a:gd name="csY6" fmla="*/ 1055382 h 1056797"/>
                  <a:gd name="csX7" fmla="*/ 368682 w 828769"/>
                  <a:gd name="csY7" fmla="*/ 1056578 h 1056797"/>
                  <a:gd name="csX8" fmla="*/ 368682 w 828769"/>
                  <a:gd name="csY8" fmla="*/ 1056578 h 1056797"/>
                  <a:gd name="csX9" fmla="*/ 402651 w 828769"/>
                  <a:gd name="csY9" fmla="*/ 1020766 h 1056797"/>
                  <a:gd name="csX10" fmla="*/ 402651 w 828769"/>
                  <a:gd name="csY10" fmla="*/ 1020766 h 1056797"/>
                  <a:gd name="csX11" fmla="*/ 340671 w 828769"/>
                  <a:gd name="csY11" fmla="*/ 919891 h 1056797"/>
                  <a:gd name="csX12" fmla="*/ 416955 w 828769"/>
                  <a:gd name="csY12" fmla="*/ 838715 h 1056797"/>
                  <a:gd name="csX13" fmla="*/ 467015 w 828769"/>
                  <a:gd name="csY13" fmla="*/ 830956 h 1056797"/>
                  <a:gd name="csX14" fmla="*/ 577271 w 828769"/>
                  <a:gd name="csY14" fmla="*/ 815434 h 1056797"/>
                  <a:gd name="csX15" fmla="*/ 722090 w 828769"/>
                  <a:gd name="csY15" fmla="*/ 752762 h 1056797"/>
                  <a:gd name="csX16" fmla="*/ 781689 w 828769"/>
                  <a:gd name="csY16" fmla="*/ 734258 h 1056797"/>
                  <a:gd name="csX17" fmla="*/ 820425 w 828769"/>
                  <a:gd name="csY17" fmla="*/ 682928 h 1056797"/>
                  <a:gd name="csX18" fmla="*/ 828769 w 828769"/>
                  <a:gd name="csY18" fmla="*/ 621447 h 1056797"/>
                  <a:gd name="csX19" fmla="*/ 828769 w 828769"/>
                  <a:gd name="csY19" fmla="*/ 621447 h 1056797"/>
                  <a:gd name="csX20" fmla="*/ 712253 w 828769"/>
                  <a:gd name="csY20" fmla="*/ 582948 h 1056797"/>
                  <a:gd name="csX21" fmla="*/ 674408 w 828769"/>
                  <a:gd name="csY21" fmla="*/ 459096 h 1056797"/>
                  <a:gd name="csX22" fmla="*/ 599616 w 828769"/>
                  <a:gd name="csY22" fmla="*/ 287192 h 1056797"/>
                  <a:gd name="csX23" fmla="*/ 613620 w 828769"/>
                  <a:gd name="csY23" fmla="*/ 242722 h 1056797"/>
                  <a:gd name="csX24" fmla="*/ 645802 w 828769"/>
                  <a:gd name="csY24" fmla="*/ 190494 h 1056797"/>
                  <a:gd name="csX25" fmla="*/ 609449 w 828769"/>
                  <a:gd name="csY25" fmla="*/ 145430 h 1056797"/>
                  <a:gd name="csX26" fmla="*/ 505451 w 828769"/>
                  <a:gd name="csY26" fmla="*/ 49330 h 1056797"/>
                  <a:gd name="csX27" fmla="*/ 430058 w 828769"/>
                  <a:gd name="csY27" fmla="*/ 88724 h 1056797"/>
                  <a:gd name="csX28" fmla="*/ 430655 w 828769"/>
                  <a:gd name="csY28" fmla="*/ 89025 h 1056797"/>
                  <a:gd name="csX29" fmla="*/ 431848 w 828769"/>
                  <a:gd name="csY29" fmla="*/ 90814 h 1056797"/>
                  <a:gd name="csX30" fmla="*/ 474758 w 828769"/>
                  <a:gd name="csY30" fmla="*/ 128122 h 1056797"/>
                  <a:gd name="csX31" fmla="*/ 448533 w 828769"/>
                  <a:gd name="csY31" fmla="*/ 211087 h 1056797"/>
                  <a:gd name="csX32" fmla="*/ 411583 w 828769"/>
                  <a:gd name="csY32" fmla="*/ 235858 h 1056797"/>
                  <a:gd name="csX33" fmla="*/ 361821 w 828769"/>
                  <a:gd name="csY33" fmla="*/ 171990 h 1056797"/>
                  <a:gd name="csX34" fmla="*/ 321889 w 828769"/>
                  <a:gd name="csY34" fmla="*/ 104841 h 1056797"/>
                  <a:gd name="csX35" fmla="*/ 260503 w 828769"/>
                  <a:gd name="csY35" fmla="*/ 49630 h 1056797"/>
                  <a:gd name="csX36" fmla="*/ 260503 w 828769"/>
                  <a:gd name="csY36" fmla="*/ 49630 h 1056797"/>
                  <a:gd name="csX37" fmla="*/ 185708 w 828769"/>
                  <a:gd name="csY37" fmla="*/ 41871 h 1056797"/>
                  <a:gd name="csX38" fmla="*/ 140714 w 828769"/>
                  <a:gd name="csY38" fmla="*/ 15308 h 1056797"/>
                  <a:gd name="csX39" fmla="*/ 89162 w 828769"/>
                  <a:gd name="csY39" fmla="*/ 684 h 1056797"/>
                  <a:gd name="csX40" fmla="*/ 77539 w 828769"/>
                  <a:gd name="csY40" fmla="*/ 34409 h 1056797"/>
                  <a:gd name="csX41" fmla="*/ 59661 w 828769"/>
                  <a:gd name="csY41" fmla="*/ 75593 h 1056797"/>
                  <a:gd name="csX42" fmla="*/ 6022 w 828769"/>
                  <a:gd name="csY42" fmla="*/ 111408 h 1056797"/>
                  <a:gd name="csX43" fmla="*/ 6022 w 828769"/>
                  <a:gd name="csY43" fmla="*/ 111408 h 1056797"/>
                  <a:gd name="csX44" fmla="*/ 6617 w 828769"/>
                  <a:gd name="csY44" fmla="*/ 197659 h 1056797"/>
                  <a:gd name="csX45" fmla="*/ 4236 w 828769"/>
                  <a:gd name="csY45" fmla="*/ 241230 h 1056797"/>
                  <a:gd name="csX46" fmla="*/ 25095 w 828769"/>
                  <a:gd name="csY46" fmla="*/ 316737 h 1056797"/>
                  <a:gd name="csX47" fmla="*/ 71879 w 828769"/>
                  <a:gd name="csY47" fmla="*/ 402987 h 1056797"/>
                  <a:gd name="csX48" fmla="*/ 103463 w 828769"/>
                  <a:gd name="csY48" fmla="*/ 510426 h 1056797"/>
                  <a:gd name="csX49" fmla="*/ 121641 w 828769"/>
                  <a:gd name="csY49" fmla="*/ 561459 h 1056797"/>
                  <a:gd name="csX50" fmla="*/ 144290 w 828769"/>
                  <a:gd name="csY50" fmla="*/ 617270 h 1056797"/>
                  <a:gd name="csX51" fmla="*/ 169914 w 828769"/>
                  <a:gd name="csY51" fmla="*/ 677853 h 1056797"/>
                  <a:gd name="csX52" fmla="*/ 125815 w 828769"/>
                  <a:gd name="csY52" fmla="*/ 730679 h 1056797"/>
                  <a:gd name="csX53" fmla="*/ 116576 w 828769"/>
                  <a:gd name="csY53" fmla="*/ 816926 h 1056797"/>
                  <a:gd name="csX54" fmla="*/ 90070 w 828769"/>
                  <a:gd name="csY54" fmla="*/ 887639 h 1056797"/>
                  <a:gd name="csX55" fmla="*/ 90070 w 828769"/>
                  <a:gd name="csY55" fmla="*/ 887639 h 105679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Lst>
                <a:rect l="l" t="t" r="r" b="b"/>
                <a:pathLst>
                  <a:path w="828769" h="1056797">
                    <a:moveTo>
                      <a:pt x="90070" y="887639"/>
                    </a:moveTo>
                    <a:cubicBezTo>
                      <a:pt x="124159" y="888090"/>
                      <a:pt x="158363" y="891385"/>
                      <a:pt x="186315" y="910339"/>
                    </a:cubicBezTo>
                    <a:cubicBezTo>
                      <a:pt x="221159" y="933966"/>
                      <a:pt x="249203" y="977877"/>
                      <a:pt x="283459" y="1006439"/>
                    </a:cubicBezTo>
                    <a:lnTo>
                      <a:pt x="279919" y="1003415"/>
                    </a:lnTo>
                    <a:cubicBezTo>
                      <a:pt x="292228" y="1012579"/>
                      <a:pt x="297019" y="1018339"/>
                      <a:pt x="304913" y="1030912"/>
                    </a:cubicBezTo>
                    <a:cubicBezTo>
                      <a:pt x="307907" y="1035687"/>
                      <a:pt x="311696" y="1040879"/>
                      <a:pt x="316833" y="1043446"/>
                    </a:cubicBezTo>
                    <a:cubicBezTo>
                      <a:pt x="325187" y="1047626"/>
                      <a:pt x="330452" y="1052989"/>
                      <a:pt x="340076" y="1055382"/>
                    </a:cubicBezTo>
                    <a:cubicBezTo>
                      <a:pt x="348829" y="1057557"/>
                      <a:pt x="359427" y="1056578"/>
                      <a:pt x="368682" y="1056578"/>
                    </a:cubicBezTo>
                    <a:lnTo>
                      <a:pt x="368682" y="1056578"/>
                    </a:lnTo>
                    <a:lnTo>
                      <a:pt x="402651" y="1020766"/>
                    </a:lnTo>
                    <a:lnTo>
                      <a:pt x="402651" y="1020766"/>
                    </a:lnTo>
                    <a:cubicBezTo>
                      <a:pt x="392102" y="1007442"/>
                      <a:pt x="331448" y="933245"/>
                      <a:pt x="340671" y="919891"/>
                    </a:cubicBezTo>
                    <a:cubicBezTo>
                      <a:pt x="361445" y="889801"/>
                      <a:pt x="391968" y="865174"/>
                      <a:pt x="416955" y="838715"/>
                    </a:cubicBezTo>
                    <a:cubicBezTo>
                      <a:pt x="436309" y="818220"/>
                      <a:pt x="441492" y="811678"/>
                      <a:pt x="467015" y="830956"/>
                    </a:cubicBezTo>
                    <a:cubicBezTo>
                      <a:pt x="509784" y="863254"/>
                      <a:pt x="541313" y="839440"/>
                      <a:pt x="577271" y="815434"/>
                    </a:cubicBezTo>
                    <a:cubicBezTo>
                      <a:pt x="622017" y="785566"/>
                      <a:pt x="675567" y="777062"/>
                      <a:pt x="722090" y="752762"/>
                    </a:cubicBezTo>
                    <a:cubicBezTo>
                      <a:pt x="741842" y="748526"/>
                      <a:pt x="763184" y="742461"/>
                      <a:pt x="781689" y="734258"/>
                    </a:cubicBezTo>
                    <a:cubicBezTo>
                      <a:pt x="804619" y="724095"/>
                      <a:pt x="813472" y="707339"/>
                      <a:pt x="820425" y="682928"/>
                    </a:cubicBezTo>
                    <a:cubicBezTo>
                      <a:pt x="825732" y="664303"/>
                      <a:pt x="826366" y="640757"/>
                      <a:pt x="828769" y="621447"/>
                    </a:cubicBezTo>
                    <a:lnTo>
                      <a:pt x="828769" y="621447"/>
                    </a:lnTo>
                    <a:cubicBezTo>
                      <a:pt x="802208" y="589956"/>
                      <a:pt x="744500" y="615246"/>
                      <a:pt x="712253" y="582948"/>
                    </a:cubicBezTo>
                    <a:cubicBezTo>
                      <a:pt x="683689" y="554340"/>
                      <a:pt x="672798" y="497896"/>
                      <a:pt x="674408" y="459096"/>
                    </a:cubicBezTo>
                    <a:cubicBezTo>
                      <a:pt x="690179" y="389882"/>
                      <a:pt x="626507" y="343989"/>
                      <a:pt x="599616" y="287192"/>
                    </a:cubicBezTo>
                    <a:cubicBezTo>
                      <a:pt x="589658" y="266154"/>
                      <a:pt x="606334" y="258868"/>
                      <a:pt x="613620" y="242722"/>
                    </a:cubicBezTo>
                    <a:cubicBezTo>
                      <a:pt x="626997" y="228196"/>
                      <a:pt x="649146" y="213315"/>
                      <a:pt x="645802" y="190494"/>
                    </a:cubicBezTo>
                    <a:cubicBezTo>
                      <a:pt x="643271" y="173199"/>
                      <a:pt x="619201" y="159110"/>
                      <a:pt x="609449" y="145430"/>
                    </a:cubicBezTo>
                    <a:cubicBezTo>
                      <a:pt x="583450" y="108949"/>
                      <a:pt x="534866" y="83078"/>
                      <a:pt x="505451" y="49330"/>
                    </a:cubicBezTo>
                    <a:cubicBezTo>
                      <a:pt x="487857" y="47406"/>
                      <a:pt x="430058" y="64633"/>
                      <a:pt x="430058" y="88724"/>
                    </a:cubicBezTo>
                    <a:lnTo>
                      <a:pt x="430655" y="89025"/>
                    </a:lnTo>
                    <a:cubicBezTo>
                      <a:pt x="430910" y="89920"/>
                      <a:pt x="431332" y="89907"/>
                      <a:pt x="431848" y="90814"/>
                    </a:cubicBezTo>
                    <a:cubicBezTo>
                      <a:pt x="448157" y="92875"/>
                      <a:pt x="474758" y="110255"/>
                      <a:pt x="474758" y="128122"/>
                    </a:cubicBezTo>
                    <a:cubicBezTo>
                      <a:pt x="474758" y="149476"/>
                      <a:pt x="464630" y="196304"/>
                      <a:pt x="448533" y="211087"/>
                    </a:cubicBezTo>
                    <a:cubicBezTo>
                      <a:pt x="442246" y="216865"/>
                      <a:pt x="419480" y="237442"/>
                      <a:pt x="411583" y="235858"/>
                    </a:cubicBezTo>
                    <a:cubicBezTo>
                      <a:pt x="394822" y="214859"/>
                      <a:pt x="396912" y="170762"/>
                      <a:pt x="361821" y="171990"/>
                    </a:cubicBezTo>
                    <a:cubicBezTo>
                      <a:pt x="327503" y="161896"/>
                      <a:pt x="331275" y="133050"/>
                      <a:pt x="321889" y="104841"/>
                    </a:cubicBezTo>
                    <a:cubicBezTo>
                      <a:pt x="313593" y="79920"/>
                      <a:pt x="282522" y="61028"/>
                      <a:pt x="260503" y="49630"/>
                    </a:cubicBezTo>
                    <a:lnTo>
                      <a:pt x="260503" y="49630"/>
                    </a:lnTo>
                    <a:lnTo>
                      <a:pt x="185708" y="41871"/>
                    </a:lnTo>
                    <a:cubicBezTo>
                      <a:pt x="168944" y="37672"/>
                      <a:pt x="160394" y="18652"/>
                      <a:pt x="140714" y="15308"/>
                    </a:cubicBezTo>
                    <a:cubicBezTo>
                      <a:pt x="131932" y="13815"/>
                      <a:pt x="92532" y="-3630"/>
                      <a:pt x="89162" y="684"/>
                    </a:cubicBezTo>
                    <a:cubicBezTo>
                      <a:pt x="80674" y="11556"/>
                      <a:pt x="79273" y="21320"/>
                      <a:pt x="77539" y="34409"/>
                    </a:cubicBezTo>
                    <a:cubicBezTo>
                      <a:pt x="76062" y="45529"/>
                      <a:pt x="69900" y="69963"/>
                      <a:pt x="59661" y="75593"/>
                    </a:cubicBezTo>
                    <a:cubicBezTo>
                      <a:pt x="40046" y="86386"/>
                      <a:pt x="26166" y="101323"/>
                      <a:pt x="6022" y="111408"/>
                    </a:cubicBezTo>
                    <a:lnTo>
                      <a:pt x="6022" y="111408"/>
                    </a:lnTo>
                    <a:cubicBezTo>
                      <a:pt x="1989" y="140221"/>
                      <a:pt x="1901" y="169103"/>
                      <a:pt x="6617" y="197659"/>
                    </a:cubicBezTo>
                    <a:cubicBezTo>
                      <a:pt x="13792" y="220395"/>
                      <a:pt x="18720" y="219209"/>
                      <a:pt x="4236" y="241230"/>
                    </a:cubicBezTo>
                    <a:cubicBezTo>
                      <a:pt x="-9928" y="262764"/>
                      <a:pt x="15144" y="298393"/>
                      <a:pt x="25095" y="316737"/>
                    </a:cubicBezTo>
                    <a:lnTo>
                      <a:pt x="71879" y="402987"/>
                    </a:lnTo>
                    <a:cubicBezTo>
                      <a:pt x="89064" y="436758"/>
                      <a:pt x="90929" y="475244"/>
                      <a:pt x="103463" y="510426"/>
                    </a:cubicBezTo>
                    <a:lnTo>
                      <a:pt x="121641" y="561459"/>
                    </a:lnTo>
                    <a:cubicBezTo>
                      <a:pt x="128356" y="580306"/>
                      <a:pt x="139809" y="597585"/>
                      <a:pt x="144290" y="617270"/>
                    </a:cubicBezTo>
                    <a:cubicBezTo>
                      <a:pt x="140920" y="629635"/>
                      <a:pt x="162298" y="666651"/>
                      <a:pt x="169914" y="677853"/>
                    </a:cubicBezTo>
                    <a:cubicBezTo>
                      <a:pt x="193340" y="712309"/>
                      <a:pt x="139940" y="712750"/>
                      <a:pt x="125815" y="730679"/>
                    </a:cubicBezTo>
                    <a:cubicBezTo>
                      <a:pt x="110139" y="750570"/>
                      <a:pt x="122435" y="791944"/>
                      <a:pt x="116576" y="816926"/>
                    </a:cubicBezTo>
                    <a:lnTo>
                      <a:pt x="90070" y="887639"/>
                    </a:lnTo>
                    <a:lnTo>
                      <a:pt x="90070" y="887639"/>
                    </a:lnTo>
                    <a:close/>
                  </a:path>
                </a:pathLst>
              </a:custGeom>
              <a:solidFill>
                <a:srgbClr val="FEFEFE"/>
              </a:solidFill>
              <a:ln w="3265" cap="flat">
                <a:solidFill>
                  <a:srgbClr val="000000"/>
                </a:solidFill>
                <a:prstDash val="solid"/>
                <a:miter/>
              </a:ln>
            </p:spPr>
            <p:txBody>
              <a:bodyPr/>
              <a:lstStyle/>
              <a:p>
                <a:endParaRPr lang="en-GB"/>
              </a:p>
            </p:txBody>
          </p:sp>
          <p:sp>
            <p:nvSpPr>
              <p:cNvPr id="25" name="Free-form: Shape 24">
                <a:extLst>
                  <a:ext uri="{FF2B5EF4-FFF2-40B4-BE49-F238E27FC236}">
                    <a16:creationId xmlns:a16="http://schemas.microsoft.com/office/drawing/2014/main" id="{29A7D5DD-9904-F1AB-79D9-6F757C09EED1}"/>
                  </a:ext>
                </a:extLst>
              </p:cNvPr>
              <p:cNvSpPr/>
              <p:nvPr/>
            </p:nvSpPr>
            <p:spPr>
              <a:xfrm>
                <a:off x="4810212" y="3183081"/>
                <a:ext cx="784315" cy="1120956"/>
              </a:xfrm>
              <a:custGeom>
                <a:avLst/>
                <a:gdLst>
                  <a:gd name="csX0" fmla="*/ 376642 w 784315"/>
                  <a:gd name="csY0" fmla="*/ 19082 h 1120956"/>
                  <a:gd name="csX1" fmla="*/ 472887 w 784315"/>
                  <a:gd name="csY1" fmla="*/ 41782 h 1120956"/>
                  <a:gd name="csX2" fmla="*/ 570030 w 784315"/>
                  <a:gd name="csY2" fmla="*/ 137882 h 1120956"/>
                  <a:gd name="csX3" fmla="*/ 566490 w 784315"/>
                  <a:gd name="csY3" fmla="*/ 134858 h 1120956"/>
                  <a:gd name="csX4" fmla="*/ 591484 w 784315"/>
                  <a:gd name="csY4" fmla="*/ 162355 h 1120956"/>
                  <a:gd name="csX5" fmla="*/ 603405 w 784315"/>
                  <a:gd name="csY5" fmla="*/ 174889 h 1120956"/>
                  <a:gd name="csX6" fmla="*/ 626648 w 784315"/>
                  <a:gd name="csY6" fmla="*/ 186825 h 1120956"/>
                  <a:gd name="csX7" fmla="*/ 655254 w 784315"/>
                  <a:gd name="csY7" fmla="*/ 188020 h 1120956"/>
                  <a:gd name="csX8" fmla="*/ 655254 w 784315"/>
                  <a:gd name="csY8" fmla="*/ 188020 h 1120956"/>
                  <a:gd name="csX9" fmla="*/ 680881 w 784315"/>
                  <a:gd name="csY9" fmla="*/ 251888 h 1120956"/>
                  <a:gd name="csX10" fmla="*/ 707103 w 784315"/>
                  <a:gd name="csY10" fmla="*/ 366488 h 1120956"/>
                  <a:gd name="csX11" fmla="*/ 715447 w 784315"/>
                  <a:gd name="csY11" fmla="*/ 541377 h 1120956"/>
                  <a:gd name="csX12" fmla="*/ 692204 w 784315"/>
                  <a:gd name="csY12" fmla="*/ 685225 h 1120956"/>
                  <a:gd name="csX13" fmla="*/ 748661 w 784315"/>
                  <a:gd name="csY13" fmla="*/ 711665 h 1120956"/>
                  <a:gd name="csX14" fmla="*/ 746437 w 784315"/>
                  <a:gd name="csY14" fmla="*/ 709699 h 1120956"/>
                  <a:gd name="csX15" fmla="*/ 783387 w 784315"/>
                  <a:gd name="csY15" fmla="*/ 815348 h 1120956"/>
                  <a:gd name="csX16" fmla="*/ 727364 w 784315"/>
                  <a:gd name="csY16" fmla="*/ 896524 h 1120956"/>
                  <a:gd name="csX17" fmla="*/ 695182 w 784315"/>
                  <a:gd name="csY17" fmla="*/ 918610 h 1120956"/>
                  <a:gd name="csX18" fmla="*/ 662406 w 784315"/>
                  <a:gd name="csY18" fmla="*/ 953827 h 1120956"/>
                  <a:gd name="csX19" fmla="*/ 651677 w 784315"/>
                  <a:gd name="csY19" fmla="*/ 1049924 h 1120956"/>
                  <a:gd name="csX20" fmla="*/ 646315 w 784315"/>
                  <a:gd name="csY20" fmla="*/ 1085141 h 1120956"/>
                  <a:gd name="csX21" fmla="*/ 651677 w 784315"/>
                  <a:gd name="csY21" fmla="*/ 1110807 h 1120956"/>
                  <a:gd name="csX22" fmla="*/ 648696 w 784315"/>
                  <a:gd name="csY22" fmla="*/ 1120956 h 1120956"/>
                  <a:gd name="csX23" fmla="*/ 648696 w 784315"/>
                  <a:gd name="csY23" fmla="*/ 1120956 h 1120956"/>
                  <a:gd name="csX24" fmla="*/ 570625 w 784315"/>
                  <a:gd name="csY24" fmla="*/ 1104837 h 1120956"/>
                  <a:gd name="csX25" fmla="*/ 542019 w 784315"/>
                  <a:gd name="csY25" fmla="*/ 1082754 h 1120956"/>
                  <a:gd name="csX26" fmla="*/ 531291 w 784315"/>
                  <a:gd name="csY26" fmla="*/ 1043360 h 1120956"/>
                  <a:gd name="csX27" fmla="*/ 440705 w 784315"/>
                  <a:gd name="csY27" fmla="*/ 901896 h 1120956"/>
                  <a:gd name="csX28" fmla="*/ 373359 w 784315"/>
                  <a:gd name="csY28" fmla="*/ 891749 h 1120956"/>
                  <a:gd name="csX29" fmla="*/ 328065 w 784315"/>
                  <a:gd name="csY29" fmla="*/ 830269 h 1120956"/>
                  <a:gd name="csX30" fmla="*/ 323300 w 784315"/>
                  <a:gd name="csY30" fmla="*/ 790280 h 1120956"/>
                  <a:gd name="csX31" fmla="*/ 235693 w 784315"/>
                  <a:gd name="csY31" fmla="*/ 785502 h 1120956"/>
                  <a:gd name="csX32" fmla="*/ 158810 w 784315"/>
                  <a:gd name="csY32" fmla="*/ 819525 h 1120956"/>
                  <a:gd name="csX33" fmla="*/ 60475 w 784315"/>
                  <a:gd name="csY33" fmla="*/ 816543 h 1120956"/>
                  <a:gd name="csX34" fmla="*/ 60475 w 784315"/>
                  <a:gd name="csY34" fmla="*/ 816543 h 1120956"/>
                  <a:gd name="csX35" fmla="*/ 44981 w 784315"/>
                  <a:gd name="csY35" fmla="*/ 786698 h 1120956"/>
                  <a:gd name="csX36" fmla="*/ 34851 w 784315"/>
                  <a:gd name="csY36" fmla="*/ 759837 h 1120956"/>
                  <a:gd name="csX37" fmla="*/ 56304 w 784315"/>
                  <a:gd name="csY37" fmla="*/ 729397 h 1120956"/>
                  <a:gd name="csX38" fmla="*/ 44384 w 784315"/>
                  <a:gd name="csY38" fmla="*/ 656575 h 1120956"/>
                  <a:gd name="csX39" fmla="*/ 78950 w 784315"/>
                  <a:gd name="csY39" fmla="*/ 580174 h 1120956"/>
                  <a:gd name="csX40" fmla="*/ 29485 w 784315"/>
                  <a:gd name="csY40" fmla="*/ 549137 h 1120956"/>
                  <a:gd name="csX41" fmla="*/ 64051 w 784315"/>
                  <a:gd name="csY41" fmla="*/ 506160 h 1120956"/>
                  <a:gd name="csX42" fmla="*/ 46173 w 784315"/>
                  <a:gd name="csY42" fmla="*/ 397529 h 1120956"/>
                  <a:gd name="csX43" fmla="*/ 51536 w 784315"/>
                  <a:gd name="csY43" fmla="*/ 364101 h 1120956"/>
                  <a:gd name="csX44" fmla="*/ 33061 w 784315"/>
                  <a:gd name="csY44" fmla="*/ 318143 h 1120956"/>
                  <a:gd name="csX45" fmla="*/ 6839 w 784315"/>
                  <a:gd name="csY45" fmla="*/ 278151 h 1120956"/>
                  <a:gd name="csX46" fmla="*/ 284 w 784315"/>
                  <a:gd name="csY46" fmla="*/ 154596 h 1120956"/>
                  <a:gd name="csX47" fmla="*/ 42597 w 784315"/>
                  <a:gd name="csY47" fmla="*/ 106844 h 1120956"/>
                  <a:gd name="csX48" fmla="*/ 69665 w 784315"/>
                  <a:gd name="csY48" fmla="*/ 68799 h 1120956"/>
                  <a:gd name="csX49" fmla="*/ 97418 w 784315"/>
                  <a:gd name="csY49" fmla="*/ 0 h 1120956"/>
                  <a:gd name="csX50" fmla="*/ 97418 w 784315"/>
                  <a:gd name="csY50" fmla="*/ 0 h 1120956"/>
                  <a:gd name="csX51" fmla="*/ 149274 w 784315"/>
                  <a:gd name="csY51" fmla="*/ 8357 h 1120956"/>
                  <a:gd name="csX52" fmla="*/ 256548 w 784315"/>
                  <a:gd name="csY52" fmla="*/ 44766 h 1120956"/>
                  <a:gd name="csX53" fmla="*/ 342369 w 784315"/>
                  <a:gd name="csY53" fmla="*/ 19101 h 1120956"/>
                  <a:gd name="csX54" fmla="*/ 376642 w 784315"/>
                  <a:gd name="csY54" fmla="*/ 19082 h 1120956"/>
                  <a:gd name="csX55" fmla="*/ 376642 w 784315"/>
                  <a:gd name="csY55" fmla="*/ 19082 h 11209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Lst>
                <a:rect l="l" t="t" r="r" b="b"/>
                <a:pathLst>
                  <a:path w="784315" h="1120956">
                    <a:moveTo>
                      <a:pt x="376642" y="19082"/>
                    </a:moveTo>
                    <a:cubicBezTo>
                      <a:pt x="410731" y="19532"/>
                      <a:pt x="444934" y="22827"/>
                      <a:pt x="472887" y="41782"/>
                    </a:cubicBezTo>
                    <a:cubicBezTo>
                      <a:pt x="507731" y="65409"/>
                      <a:pt x="535775" y="109320"/>
                      <a:pt x="570030" y="137882"/>
                    </a:cubicBezTo>
                    <a:lnTo>
                      <a:pt x="566490" y="134858"/>
                    </a:lnTo>
                    <a:cubicBezTo>
                      <a:pt x="578800" y="144022"/>
                      <a:pt x="583591" y="149782"/>
                      <a:pt x="591484" y="162355"/>
                    </a:cubicBezTo>
                    <a:cubicBezTo>
                      <a:pt x="594479" y="167130"/>
                      <a:pt x="598267" y="172322"/>
                      <a:pt x="603405" y="174889"/>
                    </a:cubicBezTo>
                    <a:cubicBezTo>
                      <a:pt x="611759" y="179069"/>
                      <a:pt x="617023" y="184431"/>
                      <a:pt x="626648" y="186825"/>
                    </a:cubicBezTo>
                    <a:cubicBezTo>
                      <a:pt x="635400" y="189000"/>
                      <a:pt x="645998" y="188020"/>
                      <a:pt x="655254" y="188020"/>
                    </a:cubicBezTo>
                    <a:lnTo>
                      <a:pt x="655254" y="188020"/>
                    </a:lnTo>
                    <a:lnTo>
                      <a:pt x="680881" y="251888"/>
                    </a:lnTo>
                    <a:cubicBezTo>
                      <a:pt x="699480" y="279356"/>
                      <a:pt x="701887" y="333900"/>
                      <a:pt x="707103" y="366488"/>
                    </a:cubicBezTo>
                    <a:cubicBezTo>
                      <a:pt x="716058" y="422414"/>
                      <a:pt x="744827" y="485791"/>
                      <a:pt x="715447" y="541377"/>
                    </a:cubicBezTo>
                    <a:cubicBezTo>
                      <a:pt x="682991" y="602776"/>
                      <a:pt x="620557" y="619535"/>
                      <a:pt x="692204" y="685225"/>
                    </a:cubicBezTo>
                    <a:lnTo>
                      <a:pt x="748661" y="711665"/>
                    </a:lnTo>
                    <a:lnTo>
                      <a:pt x="746437" y="709699"/>
                    </a:lnTo>
                    <a:cubicBezTo>
                      <a:pt x="779308" y="737787"/>
                      <a:pt x="775696" y="776221"/>
                      <a:pt x="783387" y="815348"/>
                    </a:cubicBezTo>
                    <a:cubicBezTo>
                      <a:pt x="790461" y="851339"/>
                      <a:pt x="755666" y="879529"/>
                      <a:pt x="727364" y="896524"/>
                    </a:cubicBezTo>
                    <a:cubicBezTo>
                      <a:pt x="715405" y="903865"/>
                      <a:pt x="708243" y="912575"/>
                      <a:pt x="695182" y="918610"/>
                    </a:cubicBezTo>
                    <a:cubicBezTo>
                      <a:pt x="675482" y="927718"/>
                      <a:pt x="661312" y="928616"/>
                      <a:pt x="662406" y="953827"/>
                    </a:cubicBezTo>
                    <a:cubicBezTo>
                      <a:pt x="663898" y="988238"/>
                      <a:pt x="658199" y="1016865"/>
                      <a:pt x="651677" y="1049924"/>
                    </a:cubicBezTo>
                    <a:cubicBezTo>
                      <a:pt x="649290" y="1062040"/>
                      <a:pt x="646315" y="1072565"/>
                      <a:pt x="646315" y="1085141"/>
                    </a:cubicBezTo>
                    <a:cubicBezTo>
                      <a:pt x="646315" y="1094677"/>
                      <a:pt x="650688" y="1101846"/>
                      <a:pt x="651677" y="1110807"/>
                    </a:cubicBezTo>
                    <a:lnTo>
                      <a:pt x="648696" y="1120956"/>
                    </a:lnTo>
                    <a:lnTo>
                      <a:pt x="648696" y="1120956"/>
                    </a:lnTo>
                    <a:cubicBezTo>
                      <a:pt x="630812" y="1120956"/>
                      <a:pt x="587460" y="1108978"/>
                      <a:pt x="570625" y="1104837"/>
                    </a:cubicBezTo>
                    <a:cubicBezTo>
                      <a:pt x="559224" y="1102035"/>
                      <a:pt x="545840" y="1094250"/>
                      <a:pt x="542019" y="1082754"/>
                    </a:cubicBezTo>
                    <a:cubicBezTo>
                      <a:pt x="537695" y="1069753"/>
                      <a:pt x="535102" y="1056547"/>
                      <a:pt x="531291" y="1043360"/>
                    </a:cubicBezTo>
                    <a:cubicBezTo>
                      <a:pt x="497407" y="998087"/>
                      <a:pt x="440705" y="968092"/>
                      <a:pt x="440705" y="901896"/>
                    </a:cubicBezTo>
                    <a:cubicBezTo>
                      <a:pt x="422814" y="887608"/>
                      <a:pt x="394326" y="912738"/>
                      <a:pt x="373359" y="891749"/>
                    </a:cubicBezTo>
                    <a:cubicBezTo>
                      <a:pt x="357118" y="875486"/>
                      <a:pt x="343026" y="848825"/>
                      <a:pt x="328065" y="830269"/>
                    </a:cubicBezTo>
                    <a:cubicBezTo>
                      <a:pt x="315566" y="814773"/>
                      <a:pt x="325397" y="807108"/>
                      <a:pt x="323300" y="790280"/>
                    </a:cubicBezTo>
                    <a:cubicBezTo>
                      <a:pt x="300981" y="782870"/>
                      <a:pt x="261091" y="785502"/>
                      <a:pt x="235693" y="785502"/>
                    </a:cubicBezTo>
                    <a:cubicBezTo>
                      <a:pt x="194017" y="785502"/>
                      <a:pt x="199219" y="820746"/>
                      <a:pt x="158810" y="819525"/>
                    </a:cubicBezTo>
                    <a:lnTo>
                      <a:pt x="60475" y="816543"/>
                    </a:lnTo>
                    <a:lnTo>
                      <a:pt x="60475" y="816543"/>
                    </a:lnTo>
                    <a:cubicBezTo>
                      <a:pt x="55184" y="807683"/>
                      <a:pt x="51908" y="794800"/>
                      <a:pt x="44981" y="786698"/>
                    </a:cubicBezTo>
                    <a:cubicBezTo>
                      <a:pt x="37437" y="777880"/>
                      <a:pt x="30415" y="772410"/>
                      <a:pt x="34851" y="759837"/>
                    </a:cubicBezTo>
                    <a:cubicBezTo>
                      <a:pt x="38453" y="749628"/>
                      <a:pt x="48636" y="737075"/>
                      <a:pt x="56304" y="729397"/>
                    </a:cubicBezTo>
                    <a:cubicBezTo>
                      <a:pt x="73417" y="700855"/>
                      <a:pt x="10259" y="696469"/>
                      <a:pt x="44384" y="656575"/>
                    </a:cubicBezTo>
                    <a:cubicBezTo>
                      <a:pt x="56271" y="642673"/>
                      <a:pt x="75397" y="598028"/>
                      <a:pt x="78950" y="580174"/>
                    </a:cubicBezTo>
                    <a:cubicBezTo>
                      <a:pt x="72291" y="577957"/>
                      <a:pt x="29485" y="559864"/>
                      <a:pt x="29485" y="549137"/>
                    </a:cubicBezTo>
                    <a:cubicBezTo>
                      <a:pt x="29485" y="525303"/>
                      <a:pt x="46931" y="517074"/>
                      <a:pt x="64051" y="506160"/>
                    </a:cubicBezTo>
                    <a:cubicBezTo>
                      <a:pt x="75961" y="498564"/>
                      <a:pt x="22055" y="415445"/>
                      <a:pt x="46173" y="397529"/>
                    </a:cubicBezTo>
                    <a:cubicBezTo>
                      <a:pt x="56121" y="390139"/>
                      <a:pt x="52633" y="375472"/>
                      <a:pt x="51536" y="364101"/>
                    </a:cubicBezTo>
                    <a:cubicBezTo>
                      <a:pt x="51536" y="339138"/>
                      <a:pt x="50690" y="333433"/>
                      <a:pt x="33061" y="318143"/>
                    </a:cubicBezTo>
                    <a:cubicBezTo>
                      <a:pt x="17777" y="304890"/>
                      <a:pt x="7891" y="300286"/>
                      <a:pt x="6839" y="278151"/>
                    </a:cubicBezTo>
                    <a:cubicBezTo>
                      <a:pt x="4824" y="235857"/>
                      <a:pt x="8257" y="195976"/>
                      <a:pt x="284" y="154596"/>
                    </a:cubicBezTo>
                    <a:cubicBezTo>
                      <a:pt x="-3318" y="135880"/>
                      <a:pt x="28214" y="116873"/>
                      <a:pt x="42597" y="106844"/>
                    </a:cubicBezTo>
                    <a:cubicBezTo>
                      <a:pt x="55145" y="98099"/>
                      <a:pt x="61918" y="81908"/>
                      <a:pt x="69665" y="68799"/>
                    </a:cubicBezTo>
                    <a:lnTo>
                      <a:pt x="97418" y="0"/>
                    </a:lnTo>
                    <a:lnTo>
                      <a:pt x="97418" y="0"/>
                    </a:lnTo>
                    <a:lnTo>
                      <a:pt x="149274" y="8357"/>
                    </a:lnTo>
                    <a:cubicBezTo>
                      <a:pt x="185600" y="11472"/>
                      <a:pt x="216587" y="56565"/>
                      <a:pt x="256548" y="44766"/>
                    </a:cubicBezTo>
                    <a:cubicBezTo>
                      <a:pt x="286141" y="36031"/>
                      <a:pt x="310119" y="19101"/>
                      <a:pt x="342369" y="19101"/>
                    </a:cubicBezTo>
                    <a:cubicBezTo>
                      <a:pt x="353617" y="19101"/>
                      <a:pt x="365126" y="18932"/>
                      <a:pt x="376642" y="19082"/>
                    </a:cubicBezTo>
                    <a:lnTo>
                      <a:pt x="376642" y="19082"/>
                    </a:lnTo>
                    <a:close/>
                  </a:path>
                </a:pathLst>
              </a:custGeom>
              <a:solidFill>
                <a:srgbClr val="D8CC34"/>
              </a:solidFill>
              <a:ln w="3265" cap="flat">
                <a:solidFill>
                  <a:srgbClr val="000000"/>
                </a:solidFill>
                <a:prstDash val="solid"/>
                <a:miter/>
              </a:ln>
            </p:spPr>
            <p:txBody>
              <a:bodyPr/>
              <a:lstStyle/>
              <a:p>
                <a:endParaRPr lang="en-GB"/>
              </a:p>
            </p:txBody>
          </p:sp>
          <p:sp>
            <p:nvSpPr>
              <p:cNvPr id="27" name="Free-form: Shape 26">
                <a:extLst>
                  <a:ext uri="{FF2B5EF4-FFF2-40B4-BE49-F238E27FC236}">
                    <a16:creationId xmlns:a16="http://schemas.microsoft.com/office/drawing/2014/main" id="{5F1E43FA-6F4D-261E-FED0-8B6E30825999}"/>
                  </a:ext>
                </a:extLst>
              </p:cNvPr>
              <p:cNvSpPr/>
              <p:nvPr/>
            </p:nvSpPr>
            <p:spPr>
              <a:xfrm>
                <a:off x="5465465" y="3335290"/>
                <a:ext cx="312593" cy="559456"/>
              </a:xfrm>
              <a:custGeom>
                <a:avLst/>
                <a:gdLst>
                  <a:gd name="csX0" fmla="*/ 0 w 312593"/>
                  <a:gd name="csY0" fmla="*/ 35812 h 559456"/>
                  <a:gd name="csX1" fmla="*/ 33968 w 312593"/>
                  <a:gd name="csY1" fmla="*/ 0 h 559456"/>
                  <a:gd name="csX2" fmla="*/ 33968 w 312593"/>
                  <a:gd name="csY2" fmla="*/ 0 h 559456"/>
                  <a:gd name="csX3" fmla="*/ 70919 w 312593"/>
                  <a:gd name="csY3" fmla="*/ 27755 h 559456"/>
                  <a:gd name="csX4" fmla="*/ 110253 w 312593"/>
                  <a:gd name="csY4" fmla="*/ 57898 h 559456"/>
                  <a:gd name="csX5" fmla="*/ 149587 w 312593"/>
                  <a:gd name="csY5" fmla="*/ 107439 h 559456"/>
                  <a:gd name="csX6" fmla="*/ 216632 w 312593"/>
                  <a:gd name="csY6" fmla="*/ 135792 h 559456"/>
                  <a:gd name="csX7" fmla="*/ 251499 w 312593"/>
                  <a:gd name="csY7" fmla="*/ 127435 h 559456"/>
                  <a:gd name="csX8" fmla="*/ 281891 w 312593"/>
                  <a:gd name="csY8" fmla="*/ 125942 h 559456"/>
                  <a:gd name="csX9" fmla="*/ 286659 w 312593"/>
                  <a:gd name="csY9" fmla="*/ 183243 h 559456"/>
                  <a:gd name="csX10" fmla="*/ 286659 w 312593"/>
                  <a:gd name="csY10" fmla="*/ 183243 h 559456"/>
                  <a:gd name="csX11" fmla="*/ 258054 w 312593"/>
                  <a:gd name="csY11" fmla="*/ 195479 h 559456"/>
                  <a:gd name="csX12" fmla="*/ 226169 w 312593"/>
                  <a:gd name="csY12" fmla="*/ 225324 h 559456"/>
                  <a:gd name="csX13" fmla="*/ 194284 w 312593"/>
                  <a:gd name="csY13" fmla="*/ 275463 h 559456"/>
                  <a:gd name="csX14" fmla="*/ 196668 w 312593"/>
                  <a:gd name="csY14" fmla="*/ 320229 h 559456"/>
                  <a:gd name="csX15" fmla="*/ 291725 w 312593"/>
                  <a:gd name="csY15" fmla="*/ 375740 h 559456"/>
                  <a:gd name="csX16" fmla="*/ 312594 w 312593"/>
                  <a:gd name="csY16" fmla="*/ 509272 h 559456"/>
                  <a:gd name="csX17" fmla="*/ 312594 w 312593"/>
                  <a:gd name="csY17" fmla="*/ 509272 h 559456"/>
                  <a:gd name="csX18" fmla="*/ 302750 w 312593"/>
                  <a:gd name="csY18" fmla="*/ 514513 h 559456"/>
                  <a:gd name="csX19" fmla="*/ 259840 w 312593"/>
                  <a:gd name="csY19" fmla="*/ 539584 h 559456"/>
                  <a:gd name="csX20" fmla="*/ 219317 w 312593"/>
                  <a:gd name="csY20" fmla="*/ 517498 h 559456"/>
                  <a:gd name="csX21" fmla="*/ 91183 w 312593"/>
                  <a:gd name="csY21" fmla="*/ 557490 h 559456"/>
                  <a:gd name="csX22" fmla="*/ 93407 w 312593"/>
                  <a:gd name="csY22" fmla="*/ 559456 h 559456"/>
                  <a:gd name="csX23" fmla="*/ 36950 w 312593"/>
                  <a:gd name="csY23" fmla="*/ 533017 h 559456"/>
                  <a:gd name="csX24" fmla="*/ 60193 w 312593"/>
                  <a:gd name="csY24" fmla="*/ 389169 h 559456"/>
                  <a:gd name="csX25" fmla="*/ 51849 w 312593"/>
                  <a:gd name="csY25" fmla="*/ 214280 h 559456"/>
                  <a:gd name="csX26" fmla="*/ 25627 w 312593"/>
                  <a:gd name="csY26" fmla="*/ 99680 h 559456"/>
                  <a:gd name="csX27" fmla="*/ 0 w 312593"/>
                  <a:gd name="csY27" fmla="*/ 35812 h 559456"/>
                  <a:gd name="csX28" fmla="*/ 0 w 312593"/>
                  <a:gd name="csY28" fmla="*/ 35812 h 5594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Lst>
                <a:rect l="l" t="t" r="r" b="b"/>
                <a:pathLst>
                  <a:path w="312593" h="559456">
                    <a:moveTo>
                      <a:pt x="0" y="35812"/>
                    </a:moveTo>
                    <a:lnTo>
                      <a:pt x="33968" y="0"/>
                    </a:lnTo>
                    <a:lnTo>
                      <a:pt x="33968" y="0"/>
                    </a:lnTo>
                    <a:lnTo>
                      <a:pt x="70919" y="27755"/>
                    </a:lnTo>
                    <a:cubicBezTo>
                      <a:pt x="78528" y="39362"/>
                      <a:pt x="98835" y="50116"/>
                      <a:pt x="110253" y="57898"/>
                    </a:cubicBezTo>
                    <a:cubicBezTo>
                      <a:pt x="129437" y="70980"/>
                      <a:pt x="134917" y="91740"/>
                      <a:pt x="149587" y="107439"/>
                    </a:cubicBezTo>
                    <a:cubicBezTo>
                      <a:pt x="167690" y="126804"/>
                      <a:pt x="189565" y="135792"/>
                      <a:pt x="216632" y="135792"/>
                    </a:cubicBezTo>
                    <a:cubicBezTo>
                      <a:pt x="228223" y="132572"/>
                      <a:pt x="239905" y="130910"/>
                      <a:pt x="251499" y="127435"/>
                    </a:cubicBezTo>
                    <a:cubicBezTo>
                      <a:pt x="262129" y="124251"/>
                      <a:pt x="271516" y="122467"/>
                      <a:pt x="281891" y="125942"/>
                    </a:cubicBezTo>
                    <a:cubicBezTo>
                      <a:pt x="291059" y="144224"/>
                      <a:pt x="286659" y="163367"/>
                      <a:pt x="286659" y="183243"/>
                    </a:cubicBezTo>
                    <a:lnTo>
                      <a:pt x="286659" y="183243"/>
                    </a:lnTo>
                    <a:lnTo>
                      <a:pt x="258054" y="195479"/>
                    </a:lnTo>
                    <a:cubicBezTo>
                      <a:pt x="246535" y="205929"/>
                      <a:pt x="236688" y="213911"/>
                      <a:pt x="226169" y="225324"/>
                    </a:cubicBezTo>
                    <a:cubicBezTo>
                      <a:pt x="212782" y="239857"/>
                      <a:pt x="205130" y="259304"/>
                      <a:pt x="194284" y="275463"/>
                    </a:cubicBezTo>
                    <a:cubicBezTo>
                      <a:pt x="184385" y="290218"/>
                      <a:pt x="187043" y="306213"/>
                      <a:pt x="196668" y="320229"/>
                    </a:cubicBezTo>
                    <a:cubicBezTo>
                      <a:pt x="231293" y="333087"/>
                      <a:pt x="273233" y="340010"/>
                      <a:pt x="291725" y="375740"/>
                    </a:cubicBezTo>
                    <a:cubicBezTo>
                      <a:pt x="306813" y="404893"/>
                      <a:pt x="306438" y="476654"/>
                      <a:pt x="312594" y="509272"/>
                    </a:cubicBezTo>
                    <a:lnTo>
                      <a:pt x="312594" y="509272"/>
                    </a:lnTo>
                    <a:cubicBezTo>
                      <a:pt x="309024" y="510588"/>
                      <a:pt x="305690" y="512293"/>
                      <a:pt x="302750" y="514513"/>
                    </a:cubicBezTo>
                    <a:cubicBezTo>
                      <a:pt x="290157" y="524023"/>
                      <a:pt x="277639" y="542546"/>
                      <a:pt x="259840" y="539584"/>
                    </a:cubicBezTo>
                    <a:cubicBezTo>
                      <a:pt x="243903" y="536936"/>
                      <a:pt x="233706" y="523883"/>
                      <a:pt x="219317" y="517498"/>
                    </a:cubicBezTo>
                    <a:cubicBezTo>
                      <a:pt x="169117" y="495233"/>
                      <a:pt x="130119" y="531511"/>
                      <a:pt x="91183" y="557490"/>
                    </a:cubicBezTo>
                    <a:lnTo>
                      <a:pt x="93407" y="559456"/>
                    </a:lnTo>
                    <a:lnTo>
                      <a:pt x="36950" y="533017"/>
                    </a:lnTo>
                    <a:cubicBezTo>
                      <a:pt x="-34697" y="467327"/>
                      <a:pt x="27737" y="450567"/>
                      <a:pt x="60193" y="389169"/>
                    </a:cubicBezTo>
                    <a:cubicBezTo>
                      <a:pt x="89573" y="333583"/>
                      <a:pt x="60804" y="270205"/>
                      <a:pt x="51849" y="214280"/>
                    </a:cubicBezTo>
                    <a:cubicBezTo>
                      <a:pt x="46634" y="181691"/>
                      <a:pt x="44227" y="127147"/>
                      <a:pt x="25627" y="99680"/>
                    </a:cubicBezTo>
                    <a:lnTo>
                      <a:pt x="0" y="35812"/>
                    </a:lnTo>
                    <a:lnTo>
                      <a:pt x="0" y="35812"/>
                    </a:lnTo>
                    <a:close/>
                  </a:path>
                </a:pathLst>
              </a:custGeom>
              <a:solidFill>
                <a:srgbClr val="D8CC34"/>
              </a:solidFill>
              <a:ln w="3265" cap="flat">
                <a:solidFill>
                  <a:srgbClr val="000000"/>
                </a:solidFill>
                <a:prstDash val="solid"/>
                <a:miter/>
              </a:ln>
            </p:spPr>
            <p:txBody>
              <a:bodyPr/>
              <a:lstStyle/>
              <a:p>
                <a:endParaRPr lang="en-GB"/>
              </a:p>
            </p:txBody>
          </p:sp>
          <p:sp>
            <p:nvSpPr>
              <p:cNvPr id="29" name="Free-form: Shape 28">
                <a:extLst>
                  <a:ext uri="{FF2B5EF4-FFF2-40B4-BE49-F238E27FC236}">
                    <a16:creationId xmlns:a16="http://schemas.microsoft.com/office/drawing/2014/main" id="{95014786-6E93-3E49-D995-EFAF5ED98FCE}"/>
                  </a:ext>
                </a:extLst>
              </p:cNvPr>
              <p:cNvSpPr/>
              <p:nvPr/>
            </p:nvSpPr>
            <p:spPr>
              <a:xfrm>
                <a:off x="3706135" y="1628716"/>
                <a:ext cx="1042661" cy="722367"/>
              </a:xfrm>
              <a:custGeom>
                <a:avLst/>
                <a:gdLst>
                  <a:gd name="csX0" fmla="*/ 607310 w 1042661"/>
                  <a:gd name="csY0" fmla="*/ 715740 h 722367"/>
                  <a:gd name="csX1" fmla="*/ 678826 w 1042661"/>
                  <a:gd name="csY1" fmla="*/ 712755 h 722367"/>
                  <a:gd name="csX2" fmla="*/ 737521 w 1042661"/>
                  <a:gd name="csY2" fmla="*/ 690372 h 722367"/>
                  <a:gd name="csX3" fmla="*/ 810529 w 1042661"/>
                  <a:gd name="csY3" fmla="*/ 605617 h 722367"/>
                  <a:gd name="csX4" fmla="*/ 915420 w 1042661"/>
                  <a:gd name="csY4" fmla="*/ 666797 h 722367"/>
                  <a:gd name="csX5" fmla="*/ 971740 w 1042661"/>
                  <a:gd name="csY5" fmla="*/ 702909 h 722367"/>
                  <a:gd name="csX6" fmla="*/ 1001835 w 1042661"/>
                  <a:gd name="csY6" fmla="*/ 719025 h 722367"/>
                  <a:gd name="csX7" fmla="*/ 1002135 w 1042661"/>
                  <a:gd name="csY7" fmla="*/ 691270 h 722367"/>
                  <a:gd name="csX8" fmla="*/ 1003328 w 1042661"/>
                  <a:gd name="csY8" fmla="*/ 639639 h 722367"/>
                  <a:gd name="csX9" fmla="*/ 1006603 w 1042661"/>
                  <a:gd name="csY9" fmla="*/ 589501 h 722367"/>
                  <a:gd name="csX10" fmla="*/ 1041169 w 1042661"/>
                  <a:gd name="csY10" fmla="*/ 544434 h 722367"/>
                  <a:gd name="csX11" fmla="*/ 1041169 w 1042661"/>
                  <a:gd name="csY11" fmla="*/ 544434 h 722367"/>
                  <a:gd name="csX12" fmla="*/ 1042662 w 1042661"/>
                  <a:gd name="csY12" fmla="*/ 522351 h 722367"/>
                  <a:gd name="csX13" fmla="*/ 1031636 w 1042661"/>
                  <a:gd name="csY13" fmla="*/ 451021 h 722367"/>
                  <a:gd name="csX14" fmla="*/ 994088 w 1042661"/>
                  <a:gd name="csY14" fmla="*/ 382082 h 722367"/>
                  <a:gd name="csX15" fmla="*/ 960417 w 1042661"/>
                  <a:gd name="csY15" fmla="*/ 357011 h 722367"/>
                  <a:gd name="csX16" fmla="*/ 908565 w 1042661"/>
                  <a:gd name="csY16" fmla="*/ 361191 h 722367"/>
                  <a:gd name="csX17" fmla="*/ 778344 w 1042661"/>
                  <a:gd name="csY17" fmla="*/ 255242 h 722367"/>
                  <a:gd name="csX18" fmla="*/ 702357 w 1042661"/>
                  <a:gd name="csY18" fmla="*/ 191675 h 722367"/>
                  <a:gd name="csX19" fmla="*/ 694313 w 1042661"/>
                  <a:gd name="csY19" fmla="*/ 151983 h 722367"/>
                  <a:gd name="csX20" fmla="*/ 691034 w 1042661"/>
                  <a:gd name="csY20" fmla="*/ 118856 h 722367"/>
                  <a:gd name="csX21" fmla="*/ 699973 w 1042661"/>
                  <a:gd name="csY21" fmla="*/ 57375 h 722367"/>
                  <a:gd name="csX22" fmla="*/ 702164 w 1042661"/>
                  <a:gd name="csY22" fmla="*/ 0 h 722367"/>
                  <a:gd name="csX23" fmla="*/ 702164 w 1042661"/>
                  <a:gd name="csY23" fmla="*/ 0 h 722367"/>
                  <a:gd name="csX24" fmla="*/ 615942 w 1042661"/>
                  <a:gd name="csY24" fmla="*/ 8132 h 722367"/>
                  <a:gd name="csX25" fmla="*/ 525950 w 1042661"/>
                  <a:gd name="csY25" fmla="*/ 17383 h 722367"/>
                  <a:gd name="csX26" fmla="*/ 472622 w 1042661"/>
                  <a:gd name="csY26" fmla="*/ 8429 h 722367"/>
                  <a:gd name="csX27" fmla="*/ 472622 w 1042661"/>
                  <a:gd name="csY27" fmla="*/ 8429 h 722367"/>
                  <a:gd name="csX28" fmla="*/ 464264 w 1042661"/>
                  <a:gd name="csY28" fmla="*/ 33797 h 722367"/>
                  <a:gd name="csX29" fmla="*/ 426122 w 1042661"/>
                  <a:gd name="csY29" fmla="*/ 10819 h 722367"/>
                  <a:gd name="csX30" fmla="*/ 392451 w 1042661"/>
                  <a:gd name="csY30" fmla="*/ 10819 h 722367"/>
                  <a:gd name="csX31" fmla="*/ 376657 w 1042661"/>
                  <a:gd name="csY31" fmla="*/ 19173 h 722367"/>
                  <a:gd name="csX32" fmla="*/ 354606 w 1042661"/>
                  <a:gd name="csY32" fmla="*/ 28128 h 722367"/>
                  <a:gd name="csX33" fmla="*/ 341493 w 1042661"/>
                  <a:gd name="csY33" fmla="*/ 35590 h 722367"/>
                  <a:gd name="csX34" fmla="*/ 330768 w 1042661"/>
                  <a:gd name="csY34" fmla="*/ 55586 h 722367"/>
                  <a:gd name="csX35" fmla="*/ 278024 w 1042661"/>
                  <a:gd name="csY35" fmla="*/ 79759 h 722367"/>
                  <a:gd name="csX36" fmla="*/ 253886 w 1042661"/>
                  <a:gd name="csY36" fmla="*/ 119153 h 722367"/>
                  <a:gd name="csX37" fmla="*/ 230940 w 1042661"/>
                  <a:gd name="csY37" fmla="*/ 148998 h 722367"/>
                  <a:gd name="csX38" fmla="*/ 201439 w 1042661"/>
                  <a:gd name="csY38" fmla="*/ 150788 h 722367"/>
                  <a:gd name="csX39" fmla="*/ 176113 w 1042661"/>
                  <a:gd name="csY39" fmla="*/ 187795 h 722367"/>
                  <a:gd name="csX40" fmla="*/ 154656 w 1042661"/>
                  <a:gd name="csY40" fmla="*/ 208088 h 722367"/>
                  <a:gd name="csX41" fmla="*/ 131713 w 1042661"/>
                  <a:gd name="csY41" fmla="*/ 235246 h 722367"/>
                  <a:gd name="csX42" fmla="*/ 0 w 1042661"/>
                  <a:gd name="csY42" fmla="*/ 398793 h 722367"/>
                  <a:gd name="csX43" fmla="*/ 0 w 1042661"/>
                  <a:gd name="csY43" fmla="*/ 398793 h 722367"/>
                  <a:gd name="csX44" fmla="*/ 33390 w 1042661"/>
                  <a:gd name="csY44" fmla="*/ 468033 h 722367"/>
                  <a:gd name="csX45" fmla="*/ 212779 w 1042661"/>
                  <a:gd name="csY45" fmla="*/ 631579 h 722367"/>
                  <a:gd name="csX46" fmla="*/ 337930 w 1042661"/>
                  <a:gd name="csY46" fmla="*/ 658440 h 722367"/>
                  <a:gd name="csX47" fmla="*/ 401106 w 1042661"/>
                  <a:gd name="csY47" fmla="*/ 660230 h 722367"/>
                  <a:gd name="csX48" fmla="*/ 439842 w 1042661"/>
                  <a:gd name="csY48" fmla="*/ 690075 h 722367"/>
                  <a:gd name="csX49" fmla="*/ 524471 w 1042661"/>
                  <a:gd name="csY49" fmla="*/ 721710 h 722367"/>
                  <a:gd name="csX50" fmla="*/ 607310 w 1042661"/>
                  <a:gd name="csY50" fmla="*/ 715740 h 722367"/>
                  <a:gd name="csX51" fmla="*/ 607310 w 1042661"/>
                  <a:gd name="csY51" fmla="*/ 715740 h 72236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Lst>
                <a:rect l="l" t="t" r="r" b="b"/>
                <a:pathLst>
                  <a:path w="1042661" h="722367">
                    <a:moveTo>
                      <a:pt x="607310" y="715740"/>
                    </a:moveTo>
                    <a:lnTo>
                      <a:pt x="678826" y="712755"/>
                    </a:lnTo>
                    <a:cubicBezTo>
                      <a:pt x="706230" y="718523"/>
                      <a:pt x="727909" y="721697"/>
                      <a:pt x="737521" y="690372"/>
                    </a:cubicBezTo>
                    <a:cubicBezTo>
                      <a:pt x="747478" y="657908"/>
                      <a:pt x="764125" y="596486"/>
                      <a:pt x="810529" y="605617"/>
                    </a:cubicBezTo>
                    <a:cubicBezTo>
                      <a:pt x="857418" y="614839"/>
                      <a:pt x="884698" y="631259"/>
                      <a:pt x="915420" y="666797"/>
                    </a:cubicBezTo>
                    <a:lnTo>
                      <a:pt x="971740" y="702909"/>
                    </a:lnTo>
                    <a:cubicBezTo>
                      <a:pt x="979392" y="707811"/>
                      <a:pt x="992641" y="719025"/>
                      <a:pt x="1001835" y="719025"/>
                    </a:cubicBezTo>
                    <a:cubicBezTo>
                      <a:pt x="1003896" y="710822"/>
                      <a:pt x="1001303" y="699885"/>
                      <a:pt x="1002135" y="691270"/>
                    </a:cubicBezTo>
                    <a:cubicBezTo>
                      <a:pt x="1003765" y="674390"/>
                      <a:pt x="1004307" y="656448"/>
                      <a:pt x="1003328" y="639639"/>
                    </a:cubicBezTo>
                    <a:cubicBezTo>
                      <a:pt x="1002384" y="623477"/>
                      <a:pt x="998455" y="604350"/>
                      <a:pt x="1006603" y="589501"/>
                    </a:cubicBezTo>
                    <a:lnTo>
                      <a:pt x="1041169" y="544434"/>
                    </a:lnTo>
                    <a:lnTo>
                      <a:pt x="1041169" y="544434"/>
                    </a:lnTo>
                    <a:lnTo>
                      <a:pt x="1042662" y="522351"/>
                    </a:lnTo>
                    <a:cubicBezTo>
                      <a:pt x="1042662" y="498361"/>
                      <a:pt x="1031636" y="475965"/>
                      <a:pt x="1031636" y="451021"/>
                    </a:cubicBezTo>
                    <a:cubicBezTo>
                      <a:pt x="1031636" y="425882"/>
                      <a:pt x="1006753" y="402571"/>
                      <a:pt x="994088" y="382082"/>
                    </a:cubicBezTo>
                    <a:cubicBezTo>
                      <a:pt x="982710" y="363817"/>
                      <a:pt x="987877" y="344435"/>
                      <a:pt x="960417" y="357011"/>
                    </a:cubicBezTo>
                    <a:cubicBezTo>
                      <a:pt x="935244" y="368536"/>
                      <a:pt x="928160" y="386866"/>
                      <a:pt x="908565" y="361191"/>
                    </a:cubicBezTo>
                    <a:cubicBezTo>
                      <a:pt x="870298" y="311063"/>
                      <a:pt x="844909" y="271260"/>
                      <a:pt x="778344" y="255242"/>
                    </a:cubicBezTo>
                    <a:cubicBezTo>
                      <a:pt x="754121" y="249412"/>
                      <a:pt x="687223" y="230086"/>
                      <a:pt x="702357" y="191675"/>
                    </a:cubicBezTo>
                    <a:cubicBezTo>
                      <a:pt x="702357" y="179291"/>
                      <a:pt x="696700" y="164184"/>
                      <a:pt x="694313" y="151983"/>
                    </a:cubicBezTo>
                    <a:cubicBezTo>
                      <a:pt x="692246" y="141399"/>
                      <a:pt x="691034" y="129731"/>
                      <a:pt x="691034" y="118856"/>
                    </a:cubicBezTo>
                    <a:cubicBezTo>
                      <a:pt x="691034" y="100842"/>
                      <a:pt x="686433" y="71412"/>
                      <a:pt x="699973" y="57375"/>
                    </a:cubicBezTo>
                    <a:lnTo>
                      <a:pt x="702164" y="0"/>
                    </a:lnTo>
                    <a:lnTo>
                      <a:pt x="702164" y="0"/>
                    </a:lnTo>
                    <a:cubicBezTo>
                      <a:pt x="673830" y="4853"/>
                      <a:pt x="644123" y="5235"/>
                      <a:pt x="615942" y="8132"/>
                    </a:cubicBezTo>
                    <a:lnTo>
                      <a:pt x="525950" y="17383"/>
                    </a:lnTo>
                    <a:cubicBezTo>
                      <a:pt x="507325" y="19297"/>
                      <a:pt x="490160" y="13334"/>
                      <a:pt x="472622" y="8429"/>
                    </a:cubicBezTo>
                    <a:lnTo>
                      <a:pt x="472622" y="8429"/>
                    </a:lnTo>
                    <a:cubicBezTo>
                      <a:pt x="470418" y="14859"/>
                      <a:pt x="470345" y="29738"/>
                      <a:pt x="464264" y="33797"/>
                    </a:cubicBezTo>
                    <a:cubicBezTo>
                      <a:pt x="458428" y="37690"/>
                      <a:pt x="433768" y="14183"/>
                      <a:pt x="426122" y="10819"/>
                    </a:cubicBezTo>
                    <a:cubicBezTo>
                      <a:pt x="418082" y="7286"/>
                      <a:pt x="399871" y="4229"/>
                      <a:pt x="392451" y="10819"/>
                    </a:cubicBezTo>
                    <a:cubicBezTo>
                      <a:pt x="388052" y="14722"/>
                      <a:pt x="385449" y="24862"/>
                      <a:pt x="376657" y="19173"/>
                    </a:cubicBezTo>
                    <a:cubicBezTo>
                      <a:pt x="364577" y="11361"/>
                      <a:pt x="359717" y="15868"/>
                      <a:pt x="354606" y="28128"/>
                    </a:cubicBezTo>
                    <a:cubicBezTo>
                      <a:pt x="352496" y="33193"/>
                      <a:pt x="345720" y="32925"/>
                      <a:pt x="341493" y="35590"/>
                    </a:cubicBezTo>
                    <a:cubicBezTo>
                      <a:pt x="336477" y="38748"/>
                      <a:pt x="333391" y="50308"/>
                      <a:pt x="330768" y="55586"/>
                    </a:cubicBezTo>
                    <a:cubicBezTo>
                      <a:pt x="323126" y="68035"/>
                      <a:pt x="292058" y="80288"/>
                      <a:pt x="278024" y="79759"/>
                    </a:cubicBezTo>
                    <a:cubicBezTo>
                      <a:pt x="246378" y="78563"/>
                      <a:pt x="263517" y="104683"/>
                      <a:pt x="253886" y="119153"/>
                    </a:cubicBezTo>
                    <a:cubicBezTo>
                      <a:pt x="245905" y="131141"/>
                      <a:pt x="233487" y="130452"/>
                      <a:pt x="230940" y="148998"/>
                    </a:cubicBezTo>
                    <a:cubicBezTo>
                      <a:pt x="227668" y="172841"/>
                      <a:pt x="209389" y="151186"/>
                      <a:pt x="201439" y="150788"/>
                    </a:cubicBezTo>
                    <a:cubicBezTo>
                      <a:pt x="177089" y="149570"/>
                      <a:pt x="197478" y="184516"/>
                      <a:pt x="176113" y="187795"/>
                    </a:cubicBezTo>
                    <a:cubicBezTo>
                      <a:pt x="164205" y="189624"/>
                      <a:pt x="158056" y="196547"/>
                      <a:pt x="154656" y="208088"/>
                    </a:cubicBezTo>
                    <a:cubicBezTo>
                      <a:pt x="150384" y="222585"/>
                      <a:pt x="148457" y="233090"/>
                      <a:pt x="131713" y="235246"/>
                    </a:cubicBezTo>
                    <a:lnTo>
                      <a:pt x="0" y="398793"/>
                    </a:lnTo>
                    <a:lnTo>
                      <a:pt x="0" y="398793"/>
                    </a:lnTo>
                    <a:lnTo>
                      <a:pt x="33390" y="468033"/>
                    </a:lnTo>
                    <a:cubicBezTo>
                      <a:pt x="78515" y="528275"/>
                      <a:pt x="150067" y="590193"/>
                      <a:pt x="212779" y="631579"/>
                    </a:cubicBezTo>
                    <a:cubicBezTo>
                      <a:pt x="255503" y="659779"/>
                      <a:pt x="287969" y="662290"/>
                      <a:pt x="337930" y="658440"/>
                    </a:cubicBezTo>
                    <a:cubicBezTo>
                      <a:pt x="357830" y="656905"/>
                      <a:pt x="381883" y="655217"/>
                      <a:pt x="401106" y="660230"/>
                    </a:cubicBezTo>
                    <a:cubicBezTo>
                      <a:pt x="423049" y="665951"/>
                      <a:pt x="424937" y="679399"/>
                      <a:pt x="439842" y="690075"/>
                    </a:cubicBezTo>
                    <a:cubicBezTo>
                      <a:pt x="463657" y="709813"/>
                      <a:pt x="492184" y="725857"/>
                      <a:pt x="524471" y="721710"/>
                    </a:cubicBezTo>
                    <a:cubicBezTo>
                      <a:pt x="548492" y="718624"/>
                      <a:pt x="583890" y="707929"/>
                      <a:pt x="607310" y="715740"/>
                    </a:cubicBezTo>
                    <a:lnTo>
                      <a:pt x="607310" y="715740"/>
                    </a:lnTo>
                    <a:close/>
                  </a:path>
                </a:pathLst>
              </a:custGeom>
              <a:solidFill>
                <a:srgbClr val="FEFEFE"/>
              </a:solidFill>
              <a:ln w="3265" cap="flat">
                <a:solidFill>
                  <a:srgbClr val="000000"/>
                </a:solidFill>
                <a:prstDash val="solid"/>
                <a:miter/>
              </a:ln>
            </p:spPr>
            <p:txBody>
              <a:bodyPr/>
              <a:lstStyle/>
              <a:p>
                <a:endParaRPr lang="en-GB"/>
              </a:p>
            </p:txBody>
          </p:sp>
          <p:sp>
            <p:nvSpPr>
              <p:cNvPr id="30" name="Free-form: Shape 29">
                <a:extLst>
                  <a:ext uri="{FF2B5EF4-FFF2-40B4-BE49-F238E27FC236}">
                    <a16:creationId xmlns:a16="http://schemas.microsoft.com/office/drawing/2014/main" id="{CD1D58BA-96C5-A45F-AA35-9D84EDCDF60D}"/>
                  </a:ext>
                </a:extLst>
              </p:cNvPr>
              <p:cNvSpPr/>
              <p:nvPr/>
            </p:nvSpPr>
            <p:spPr>
              <a:xfrm>
                <a:off x="4313445" y="2173149"/>
                <a:ext cx="959114" cy="1056662"/>
              </a:xfrm>
              <a:custGeom>
                <a:avLst/>
                <a:gdLst>
                  <a:gd name="csX0" fmla="*/ 594185 w 959114"/>
                  <a:gd name="csY0" fmla="*/ 1009932 h 1056662"/>
                  <a:gd name="csX1" fmla="*/ 646040 w 959114"/>
                  <a:gd name="csY1" fmla="*/ 1018289 h 1056662"/>
                  <a:gd name="csX2" fmla="*/ 753315 w 959114"/>
                  <a:gd name="csY2" fmla="*/ 1054698 h 1056662"/>
                  <a:gd name="csX3" fmla="*/ 839135 w 959114"/>
                  <a:gd name="csY3" fmla="*/ 1029033 h 1056662"/>
                  <a:gd name="csX4" fmla="*/ 873408 w 959114"/>
                  <a:gd name="csY4" fmla="*/ 1029014 h 1056662"/>
                  <a:gd name="csX5" fmla="*/ 873408 w 959114"/>
                  <a:gd name="csY5" fmla="*/ 1029014 h 1056662"/>
                  <a:gd name="csX6" fmla="*/ 899913 w 959114"/>
                  <a:gd name="csY6" fmla="*/ 958301 h 1056662"/>
                  <a:gd name="csX7" fmla="*/ 909153 w 959114"/>
                  <a:gd name="csY7" fmla="*/ 872053 h 1056662"/>
                  <a:gd name="csX8" fmla="*/ 953252 w 959114"/>
                  <a:gd name="csY8" fmla="*/ 819227 h 1056662"/>
                  <a:gd name="csX9" fmla="*/ 927628 w 959114"/>
                  <a:gd name="csY9" fmla="*/ 758645 h 1056662"/>
                  <a:gd name="csX10" fmla="*/ 904979 w 959114"/>
                  <a:gd name="csY10" fmla="*/ 702834 h 1056662"/>
                  <a:gd name="csX11" fmla="*/ 886801 w 959114"/>
                  <a:gd name="csY11" fmla="*/ 651801 h 1056662"/>
                  <a:gd name="csX12" fmla="*/ 855217 w 959114"/>
                  <a:gd name="csY12" fmla="*/ 544362 h 1056662"/>
                  <a:gd name="csX13" fmla="*/ 808433 w 959114"/>
                  <a:gd name="csY13" fmla="*/ 458111 h 1056662"/>
                  <a:gd name="csX14" fmla="*/ 787574 w 959114"/>
                  <a:gd name="csY14" fmla="*/ 382605 h 1056662"/>
                  <a:gd name="csX15" fmla="*/ 789955 w 959114"/>
                  <a:gd name="csY15" fmla="*/ 339033 h 1056662"/>
                  <a:gd name="csX16" fmla="*/ 789360 w 959114"/>
                  <a:gd name="csY16" fmla="*/ 252783 h 1056662"/>
                  <a:gd name="csX17" fmla="*/ 789360 w 959114"/>
                  <a:gd name="csY17" fmla="*/ 252783 h 1056662"/>
                  <a:gd name="csX18" fmla="*/ 768798 w 959114"/>
                  <a:gd name="csY18" fmla="*/ 237264 h 1056662"/>
                  <a:gd name="csX19" fmla="*/ 753004 w 959114"/>
                  <a:gd name="csY19" fmla="*/ 216073 h 1056662"/>
                  <a:gd name="csX20" fmla="*/ 729167 w 959114"/>
                  <a:gd name="csY20" fmla="*/ 155788 h 1056662"/>
                  <a:gd name="csX21" fmla="*/ 676720 w 959114"/>
                  <a:gd name="csY21" fmla="*/ 105052 h 1056662"/>
                  <a:gd name="csX22" fmla="*/ 632023 w 959114"/>
                  <a:gd name="csY22" fmla="*/ 68942 h 1056662"/>
                  <a:gd name="csX23" fmla="*/ 580471 w 959114"/>
                  <a:gd name="csY23" fmla="*/ 80281 h 1056662"/>
                  <a:gd name="csX24" fmla="*/ 506270 w 959114"/>
                  <a:gd name="csY24" fmla="*/ 70135 h 1056662"/>
                  <a:gd name="csX25" fmla="*/ 433859 w 959114"/>
                  <a:gd name="csY25" fmla="*/ 0 h 1056662"/>
                  <a:gd name="csX26" fmla="*/ 433859 w 959114"/>
                  <a:gd name="csY26" fmla="*/ 0 h 1056662"/>
                  <a:gd name="csX27" fmla="*/ 399293 w 959114"/>
                  <a:gd name="csY27" fmla="*/ 45067 h 1056662"/>
                  <a:gd name="csX28" fmla="*/ 396018 w 959114"/>
                  <a:gd name="csY28" fmla="*/ 95205 h 1056662"/>
                  <a:gd name="csX29" fmla="*/ 394826 w 959114"/>
                  <a:gd name="csY29" fmla="*/ 146836 h 1056662"/>
                  <a:gd name="csX30" fmla="*/ 394525 w 959114"/>
                  <a:gd name="csY30" fmla="*/ 174592 h 1056662"/>
                  <a:gd name="csX31" fmla="*/ 364430 w 959114"/>
                  <a:gd name="csY31" fmla="*/ 158475 h 1056662"/>
                  <a:gd name="csX32" fmla="*/ 308110 w 959114"/>
                  <a:gd name="csY32" fmla="*/ 122363 h 1056662"/>
                  <a:gd name="csX33" fmla="*/ 203219 w 959114"/>
                  <a:gd name="csY33" fmla="*/ 61183 h 1056662"/>
                  <a:gd name="csX34" fmla="*/ 130211 w 959114"/>
                  <a:gd name="csY34" fmla="*/ 145938 h 1056662"/>
                  <a:gd name="csX35" fmla="*/ 71516 w 959114"/>
                  <a:gd name="csY35" fmla="*/ 168321 h 1056662"/>
                  <a:gd name="csX36" fmla="*/ 0 w 959114"/>
                  <a:gd name="csY36" fmla="*/ 171306 h 1056662"/>
                  <a:gd name="csX37" fmla="*/ 0 w 959114"/>
                  <a:gd name="csY37" fmla="*/ 171306 h 1056662"/>
                  <a:gd name="csX38" fmla="*/ 18475 w 959114"/>
                  <a:gd name="csY38" fmla="*/ 281136 h 1056662"/>
                  <a:gd name="csX39" fmla="*/ 28012 w 959114"/>
                  <a:gd name="csY39" fmla="*/ 592708 h 1056662"/>
                  <a:gd name="csX40" fmla="*/ 28012 w 959114"/>
                  <a:gd name="csY40" fmla="*/ 592708 h 1056662"/>
                  <a:gd name="csX41" fmla="*/ 119195 w 959114"/>
                  <a:gd name="csY41" fmla="*/ 639865 h 1056662"/>
                  <a:gd name="csX42" fmla="*/ 119195 w 959114"/>
                  <a:gd name="csY42" fmla="*/ 639865 h 1056662"/>
                  <a:gd name="csX43" fmla="*/ 253886 w 959114"/>
                  <a:gd name="csY43" fmla="*/ 651801 h 1056662"/>
                  <a:gd name="csX44" fmla="*/ 351624 w 959114"/>
                  <a:gd name="csY44" fmla="*/ 676871 h 1056662"/>
                  <a:gd name="csX45" fmla="*/ 446982 w 959114"/>
                  <a:gd name="csY45" fmla="*/ 797442 h 1056662"/>
                  <a:gd name="csX46" fmla="*/ 480950 w 959114"/>
                  <a:gd name="csY46" fmla="*/ 861309 h 1056662"/>
                  <a:gd name="csX47" fmla="*/ 532205 w 959114"/>
                  <a:gd name="csY47" fmla="*/ 919802 h 1056662"/>
                  <a:gd name="csX48" fmla="*/ 542933 w 959114"/>
                  <a:gd name="csY48" fmla="*/ 952034 h 1056662"/>
                  <a:gd name="csX49" fmla="*/ 594185 w 959114"/>
                  <a:gd name="csY49" fmla="*/ 1009932 h 1056662"/>
                  <a:gd name="csX50" fmla="*/ 594185 w 959114"/>
                  <a:gd name="csY50" fmla="*/ 1009932 h 10566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Lst>
                <a:rect l="l" t="t" r="r" b="b"/>
                <a:pathLst>
                  <a:path w="959114" h="1056662">
                    <a:moveTo>
                      <a:pt x="594185" y="1009932"/>
                    </a:moveTo>
                    <a:lnTo>
                      <a:pt x="646040" y="1018289"/>
                    </a:lnTo>
                    <a:cubicBezTo>
                      <a:pt x="682367" y="1021404"/>
                      <a:pt x="713353" y="1066497"/>
                      <a:pt x="753315" y="1054698"/>
                    </a:cubicBezTo>
                    <a:cubicBezTo>
                      <a:pt x="782907" y="1045963"/>
                      <a:pt x="806885" y="1029033"/>
                      <a:pt x="839135" y="1029033"/>
                    </a:cubicBezTo>
                    <a:cubicBezTo>
                      <a:pt x="850383" y="1029033"/>
                      <a:pt x="861892" y="1028863"/>
                      <a:pt x="873408" y="1029014"/>
                    </a:cubicBezTo>
                    <a:lnTo>
                      <a:pt x="873408" y="1029014"/>
                    </a:lnTo>
                    <a:lnTo>
                      <a:pt x="899913" y="958301"/>
                    </a:lnTo>
                    <a:cubicBezTo>
                      <a:pt x="905773" y="933318"/>
                      <a:pt x="893476" y="891945"/>
                      <a:pt x="909153" y="872053"/>
                    </a:cubicBezTo>
                    <a:cubicBezTo>
                      <a:pt x="923278" y="854125"/>
                      <a:pt x="976678" y="853684"/>
                      <a:pt x="953252" y="819227"/>
                    </a:cubicBezTo>
                    <a:cubicBezTo>
                      <a:pt x="945636" y="808026"/>
                      <a:pt x="924257" y="771009"/>
                      <a:pt x="927628" y="758645"/>
                    </a:cubicBezTo>
                    <a:cubicBezTo>
                      <a:pt x="923147" y="738959"/>
                      <a:pt x="911694" y="721680"/>
                      <a:pt x="904979" y="702834"/>
                    </a:cubicBezTo>
                    <a:lnTo>
                      <a:pt x="886801" y="651801"/>
                    </a:lnTo>
                    <a:cubicBezTo>
                      <a:pt x="874267" y="616619"/>
                      <a:pt x="872402" y="578133"/>
                      <a:pt x="855217" y="544362"/>
                    </a:cubicBezTo>
                    <a:lnTo>
                      <a:pt x="808433" y="458111"/>
                    </a:lnTo>
                    <a:cubicBezTo>
                      <a:pt x="798482" y="439768"/>
                      <a:pt x="773410" y="404139"/>
                      <a:pt x="787574" y="382605"/>
                    </a:cubicBezTo>
                    <a:cubicBezTo>
                      <a:pt x="802058" y="360584"/>
                      <a:pt x="797130" y="361769"/>
                      <a:pt x="789955" y="339033"/>
                    </a:cubicBezTo>
                    <a:cubicBezTo>
                      <a:pt x="785239" y="310478"/>
                      <a:pt x="785327" y="281596"/>
                      <a:pt x="789360" y="252783"/>
                    </a:cubicBezTo>
                    <a:lnTo>
                      <a:pt x="789360" y="252783"/>
                    </a:lnTo>
                    <a:cubicBezTo>
                      <a:pt x="782672" y="248870"/>
                      <a:pt x="773191" y="243632"/>
                      <a:pt x="768798" y="237264"/>
                    </a:cubicBezTo>
                    <a:cubicBezTo>
                      <a:pt x="763599" y="229733"/>
                      <a:pt x="758749" y="223048"/>
                      <a:pt x="753004" y="216073"/>
                    </a:cubicBezTo>
                    <a:cubicBezTo>
                      <a:pt x="739980" y="200250"/>
                      <a:pt x="729578" y="176280"/>
                      <a:pt x="729167" y="155788"/>
                    </a:cubicBezTo>
                    <a:cubicBezTo>
                      <a:pt x="720646" y="123709"/>
                      <a:pt x="701949" y="121318"/>
                      <a:pt x="676720" y="105052"/>
                    </a:cubicBezTo>
                    <a:cubicBezTo>
                      <a:pt x="647268" y="86058"/>
                      <a:pt x="673232" y="68942"/>
                      <a:pt x="632023" y="68942"/>
                    </a:cubicBezTo>
                    <a:cubicBezTo>
                      <a:pt x="609433" y="68942"/>
                      <a:pt x="602297" y="71875"/>
                      <a:pt x="580471" y="80281"/>
                    </a:cubicBezTo>
                    <a:cubicBezTo>
                      <a:pt x="558436" y="88765"/>
                      <a:pt x="527156" y="82097"/>
                      <a:pt x="506270" y="70135"/>
                    </a:cubicBezTo>
                    <a:cubicBezTo>
                      <a:pt x="476894" y="53303"/>
                      <a:pt x="468357" y="9255"/>
                      <a:pt x="433859" y="0"/>
                    </a:cubicBezTo>
                    <a:lnTo>
                      <a:pt x="433859" y="0"/>
                    </a:lnTo>
                    <a:lnTo>
                      <a:pt x="399293" y="45067"/>
                    </a:lnTo>
                    <a:cubicBezTo>
                      <a:pt x="391145" y="59916"/>
                      <a:pt x="395074" y="79043"/>
                      <a:pt x="396018" y="95205"/>
                    </a:cubicBezTo>
                    <a:cubicBezTo>
                      <a:pt x="396997" y="112014"/>
                      <a:pt x="396455" y="129956"/>
                      <a:pt x="394826" y="146836"/>
                    </a:cubicBezTo>
                    <a:cubicBezTo>
                      <a:pt x="393993" y="155451"/>
                      <a:pt x="396586" y="166388"/>
                      <a:pt x="394525" y="174592"/>
                    </a:cubicBezTo>
                    <a:cubicBezTo>
                      <a:pt x="385331" y="174592"/>
                      <a:pt x="372082" y="163377"/>
                      <a:pt x="364430" y="158475"/>
                    </a:cubicBezTo>
                    <a:lnTo>
                      <a:pt x="308110" y="122363"/>
                    </a:lnTo>
                    <a:cubicBezTo>
                      <a:pt x="277388" y="86826"/>
                      <a:pt x="250108" y="70405"/>
                      <a:pt x="203219" y="61183"/>
                    </a:cubicBezTo>
                    <a:cubicBezTo>
                      <a:pt x="156815" y="52052"/>
                      <a:pt x="140168" y="113474"/>
                      <a:pt x="130211" y="145938"/>
                    </a:cubicBezTo>
                    <a:cubicBezTo>
                      <a:pt x="120599" y="177263"/>
                      <a:pt x="98920" y="174089"/>
                      <a:pt x="71516" y="168321"/>
                    </a:cubicBezTo>
                    <a:lnTo>
                      <a:pt x="0" y="171306"/>
                    </a:lnTo>
                    <a:lnTo>
                      <a:pt x="0" y="171306"/>
                    </a:lnTo>
                    <a:cubicBezTo>
                      <a:pt x="1042" y="204800"/>
                      <a:pt x="15144" y="245520"/>
                      <a:pt x="18475" y="281136"/>
                    </a:cubicBezTo>
                    <a:cubicBezTo>
                      <a:pt x="28194" y="384998"/>
                      <a:pt x="15108" y="489188"/>
                      <a:pt x="28012" y="592708"/>
                    </a:cubicBezTo>
                    <a:lnTo>
                      <a:pt x="28012" y="592708"/>
                    </a:lnTo>
                    <a:lnTo>
                      <a:pt x="119195" y="639865"/>
                    </a:lnTo>
                    <a:lnTo>
                      <a:pt x="119195" y="639865"/>
                    </a:lnTo>
                    <a:cubicBezTo>
                      <a:pt x="163111" y="632526"/>
                      <a:pt x="214186" y="632651"/>
                      <a:pt x="253886" y="651801"/>
                    </a:cubicBezTo>
                    <a:cubicBezTo>
                      <a:pt x="285866" y="667225"/>
                      <a:pt x="322408" y="662698"/>
                      <a:pt x="351624" y="676871"/>
                    </a:cubicBezTo>
                    <a:cubicBezTo>
                      <a:pt x="387523" y="694281"/>
                      <a:pt x="420597" y="764775"/>
                      <a:pt x="446982" y="797442"/>
                    </a:cubicBezTo>
                    <a:cubicBezTo>
                      <a:pt x="463210" y="817539"/>
                      <a:pt x="467658" y="840125"/>
                      <a:pt x="480950" y="861309"/>
                    </a:cubicBezTo>
                    <a:cubicBezTo>
                      <a:pt x="495173" y="883983"/>
                      <a:pt x="523475" y="893588"/>
                      <a:pt x="532205" y="919802"/>
                    </a:cubicBezTo>
                    <a:cubicBezTo>
                      <a:pt x="531888" y="931460"/>
                      <a:pt x="538949" y="941300"/>
                      <a:pt x="542933" y="952034"/>
                    </a:cubicBezTo>
                    <a:cubicBezTo>
                      <a:pt x="550428" y="972233"/>
                      <a:pt x="572761" y="1004566"/>
                      <a:pt x="594185" y="1009932"/>
                    </a:cubicBezTo>
                    <a:lnTo>
                      <a:pt x="594185" y="1009932"/>
                    </a:lnTo>
                    <a:close/>
                  </a:path>
                </a:pathLst>
              </a:custGeom>
              <a:solidFill>
                <a:srgbClr val="FEFEFE"/>
              </a:solidFill>
              <a:ln w="3265" cap="flat">
                <a:solidFill>
                  <a:srgbClr val="000000"/>
                </a:solidFill>
                <a:prstDash val="solid"/>
                <a:miter/>
              </a:ln>
            </p:spPr>
            <p:txBody>
              <a:bodyPr/>
              <a:lstStyle/>
              <a:p>
                <a:endParaRPr lang="en-GB"/>
              </a:p>
            </p:txBody>
          </p:sp>
          <p:sp>
            <p:nvSpPr>
              <p:cNvPr id="31" name="Free-form: Shape 30">
                <a:extLst>
                  <a:ext uri="{FF2B5EF4-FFF2-40B4-BE49-F238E27FC236}">
                    <a16:creationId xmlns:a16="http://schemas.microsoft.com/office/drawing/2014/main" id="{E41F462D-36BE-F451-5110-06BEF7EF7C92}"/>
                  </a:ext>
                </a:extLst>
              </p:cNvPr>
              <p:cNvSpPr/>
              <p:nvPr/>
            </p:nvSpPr>
            <p:spPr>
              <a:xfrm>
                <a:off x="4396416" y="1424952"/>
                <a:ext cx="1098253" cy="1000980"/>
              </a:xfrm>
              <a:custGeom>
                <a:avLst/>
                <a:gdLst>
                  <a:gd name="csX0" fmla="*/ 11884 w 1098253"/>
                  <a:gd name="csY0" fmla="*/ 203764 h 1000980"/>
                  <a:gd name="csX1" fmla="*/ 9692 w 1098253"/>
                  <a:gd name="csY1" fmla="*/ 261139 h 1000980"/>
                  <a:gd name="csX2" fmla="*/ 753 w 1098253"/>
                  <a:gd name="csY2" fmla="*/ 322620 h 1000980"/>
                  <a:gd name="csX3" fmla="*/ 4032 w 1098253"/>
                  <a:gd name="csY3" fmla="*/ 355747 h 1000980"/>
                  <a:gd name="csX4" fmla="*/ 12076 w 1098253"/>
                  <a:gd name="csY4" fmla="*/ 395439 h 1000980"/>
                  <a:gd name="csX5" fmla="*/ 88063 w 1098253"/>
                  <a:gd name="csY5" fmla="*/ 459006 h 1000980"/>
                  <a:gd name="csX6" fmla="*/ 218284 w 1098253"/>
                  <a:gd name="csY6" fmla="*/ 564956 h 1000980"/>
                  <a:gd name="csX7" fmla="*/ 270136 w 1098253"/>
                  <a:gd name="csY7" fmla="*/ 560775 h 1000980"/>
                  <a:gd name="csX8" fmla="*/ 303808 w 1098253"/>
                  <a:gd name="csY8" fmla="*/ 585846 h 1000980"/>
                  <a:gd name="csX9" fmla="*/ 341355 w 1098253"/>
                  <a:gd name="csY9" fmla="*/ 654785 h 1000980"/>
                  <a:gd name="csX10" fmla="*/ 352381 w 1098253"/>
                  <a:gd name="csY10" fmla="*/ 726115 h 1000980"/>
                  <a:gd name="csX11" fmla="*/ 350888 w 1098253"/>
                  <a:gd name="csY11" fmla="*/ 748198 h 1000980"/>
                  <a:gd name="csX12" fmla="*/ 350888 w 1098253"/>
                  <a:gd name="csY12" fmla="*/ 748198 h 1000980"/>
                  <a:gd name="csX13" fmla="*/ 423300 w 1098253"/>
                  <a:gd name="csY13" fmla="*/ 818333 h 1000980"/>
                  <a:gd name="csX14" fmla="*/ 497500 w 1098253"/>
                  <a:gd name="csY14" fmla="*/ 828479 h 1000980"/>
                  <a:gd name="csX15" fmla="*/ 549052 w 1098253"/>
                  <a:gd name="csY15" fmla="*/ 817140 h 1000980"/>
                  <a:gd name="csX16" fmla="*/ 593749 w 1098253"/>
                  <a:gd name="csY16" fmla="*/ 853250 h 1000980"/>
                  <a:gd name="csX17" fmla="*/ 646196 w 1098253"/>
                  <a:gd name="csY17" fmla="*/ 903986 h 1000980"/>
                  <a:gd name="csX18" fmla="*/ 670034 w 1098253"/>
                  <a:gd name="csY18" fmla="*/ 964271 h 1000980"/>
                  <a:gd name="csX19" fmla="*/ 685827 w 1098253"/>
                  <a:gd name="csY19" fmla="*/ 985462 h 1000980"/>
                  <a:gd name="csX20" fmla="*/ 706389 w 1098253"/>
                  <a:gd name="csY20" fmla="*/ 1000981 h 1000980"/>
                  <a:gd name="csX21" fmla="*/ 706389 w 1098253"/>
                  <a:gd name="csY21" fmla="*/ 1000981 h 1000980"/>
                  <a:gd name="csX22" fmla="*/ 760028 w 1098253"/>
                  <a:gd name="csY22" fmla="*/ 965165 h 1000980"/>
                  <a:gd name="csX23" fmla="*/ 777906 w 1098253"/>
                  <a:gd name="csY23" fmla="*/ 923982 h 1000980"/>
                  <a:gd name="csX24" fmla="*/ 789529 w 1098253"/>
                  <a:gd name="csY24" fmla="*/ 890257 h 1000980"/>
                  <a:gd name="csX25" fmla="*/ 841081 w 1098253"/>
                  <a:gd name="csY25" fmla="*/ 904881 h 1000980"/>
                  <a:gd name="csX26" fmla="*/ 886075 w 1098253"/>
                  <a:gd name="csY26" fmla="*/ 931444 h 1000980"/>
                  <a:gd name="csX27" fmla="*/ 960870 w 1098253"/>
                  <a:gd name="csY27" fmla="*/ 939203 h 1000980"/>
                  <a:gd name="csX28" fmla="*/ 960870 w 1098253"/>
                  <a:gd name="csY28" fmla="*/ 939203 h 1000980"/>
                  <a:gd name="csX29" fmla="*/ 952526 w 1098253"/>
                  <a:gd name="csY29" fmla="*/ 892050 h 1000980"/>
                  <a:gd name="csX30" fmla="*/ 954910 w 1098253"/>
                  <a:gd name="csY30" fmla="*/ 856234 h 1000980"/>
                  <a:gd name="csX31" fmla="*/ 964149 w 1098253"/>
                  <a:gd name="csY31" fmla="*/ 837731 h 1000980"/>
                  <a:gd name="csX32" fmla="*/ 995139 w 1098253"/>
                  <a:gd name="csY32" fmla="*/ 837434 h 1000980"/>
                  <a:gd name="csX33" fmla="*/ 1061890 w 1098253"/>
                  <a:gd name="csY33" fmla="*/ 885482 h 1000980"/>
                  <a:gd name="csX34" fmla="*/ 1066956 w 1098253"/>
                  <a:gd name="csY34" fmla="*/ 861606 h 1000980"/>
                  <a:gd name="csX35" fmla="*/ 1072318 w 1098253"/>
                  <a:gd name="csY35" fmla="*/ 796844 h 1000980"/>
                  <a:gd name="csX36" fmla="*/ 995436 w 1098253"/>
                  <a:gd name="csY36" fmla="*/ 695375 h 1000980"/>
                  <a:gd name="csX37" fmla="*/ 1062782 w 1098253"/>
                  <a:gd name="csY37" fmla="*/ 668217 h 1000980"/>
                  <a:gd name="csX38" fmla="*/ 1091688 w 1098253"/>
                  <a:gd name="csY38" fmla="*/ 615391 h 1000980"/>
                  <a:gd name="csX39" fmla="*/ 1042520 w 1098253"/>
                  <a:gd name="csY39" fmla="*/ 582264 h 1000980"/>
                  <a:gd name="csX40" fmla="*/ 1061890 w 1098253"/>
                  <a:gd name="csY40" fmla="*/ 518994 h 1000980"/>
                  <a:gd name="csX41" fmla="*/ 1061890 w 1098253"/>
                  <a:gd name="csY41" fmla="*/ 492434 h 1000980"/>
                  <a:gd name="csX42" fmla="*/ 1048794 w 1098253"/>
                  <a:gd name="csY42" fmla="*/ 449166 h 1000980"/>
                  <a:gd name="csX43" fmla="*/ 1048794 w 1098253"/>
                  <a:gd name="csY43" fmla="*/ 449166 h 1000980"/>
                  <a:gd name="csX44" fmla="*/ 1021958 w 1098253"/>
                  <a:gd name="csY44" fmla="*/ 463784 h 1000980"/>
                  <a:gd name="csX45" fmla="*/ 935840 w 1098253"/>
                  <a:gd name="csY45" fmla="*/ 470945 h 1000980"/>
                  <a:gd name="csX46" fmla="*/ 881307 w 1098253"/>
                  <a:gd name="csY46" fmla="*/ 505265 h 1000980"/>
                  <a:gd name="csX47" fmla="*/ 811877 w 1098253"/>
                  <a:gd name="csY47" fmla="*/ 463483 h 1000980"/>
                  <a:gd name="csX48" fmla="*/ 749894 w 1098253"/>
                  <a:gd name="csY48" fmla="*/ 362909 h 1000980"/>
                  <a:gd name="csX49" fmla="*/ 732912 w 1098253"/>
                  <a:gd name="csY49" fmla="*/ 308891 h 1000980"/>
                  <a:gd name="csX50" fmla="*/ 733803 w 1098253"/>
                  <a:gd name="csY50" fmla="*/ 255767 h 1000980"/>
                  <a:gd name="csX51" fmla="*/ 723078 w 1098253"/>
                  <a:gd name="csY51" fmla="*/ 155490 h 1000980"/>
                  <a:gd name="csX52" fmla="*/ 670928 w 1098253"/>
                  <a:gd name="csY52" fmla="*/ 113709 h 1000980"/>
                  <a:gd name="csX53" fmla="*/ 638746 w 1098253"/>
                  <a:gd name="csY53" fmla="*/ 31041 h 1000980"/>
                  <a:gd name="csX54" fmla="*/ 573488 w 1098253"/>
                  <a:gd name="csY54" fmla="*/ 0 h 1000980"/>
                  <a:gd name="csX55" fmla="*/ 470978 w 1098253"/>
                  <a:gd name="csY55" fmla="*/ 88044 h 1000980"/>
                  <a:gd name="csX56" fmla="*/ 470384 w 1098253"/>
                  <a:gd name="csY56" fmla="*/ 141464 h 1000980"/>
                  <a:gd name="csX57" fmla="*/ 379498 w 1098253"/>
                  <a:gd name="csY57" fmla="*/ 86848 h 1000980"/>
                  <a:gd name="csX58" fmla="*/ 342547 w 1098253"/>
                  <a:gd name="csY58" fmla="*/ 74912 h 1000980"/>
                  <a:gd name="csX59" fmla="*/ 190276 w 1098253"/>
                  <a:gd name="csY59" fmla="*/ 85059 h 1000980"/>
                  <a:gd name="csX60" fmla="*/ 102665 w 1098253"/>
                  <a:gd name="csY60" fmla="*/ 180558 h 1000980"/>
                  <a:gd name="csX61" fmla="*/ 33236 w 1098253"/>
                  <a:gd name="csY61" fmla="*/ 199062 h 1000980"/>
                  <a:gd name="csX62" fmla="*/ 11884 w 1098253"/>
                  <a:gd name="csY62" fmla="*/ 203764 h 1000980"/>
                  <a:gd name="csX63" fmla="*/ 11884 w 1098253"/>
                  <a:gd name="csY63" fmla="*/ 203764 h 10009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Lst>
                <a:rect l="l" t="t" r="r" b="b"/>
                <a:pathLst>
                  <a:path w="1098253" h="1000980">
                    <a:moveTo>
                      <a:pt x="11884" y="203764"/>
                    </a:moveTo>
                    <a:lnTo>
                      <a:pt x="9692" y="261139"/>
                    </a:lnTo>
                    <a:cubicBezTo>
                      <a:pt x="-3848" y="275176"/>
                      <a:pt x="753" y="304606"/>
                      <a:pt x="753" y="322620"/>
                    </a:cubicBezTo>
                    <a:cubicBezTo>
                      <a:pt x="753" y="333495"/>
                      <a:pt x="1965" y="345163"/>
                      <a:pt x="4032" y="355747"/>
                    </a:cubicBezTo>
                    <a:cubicBezTo>
                      <a:pt x="6420" y="367948"/>
                      <a:pt x="12076" y="383055"/>
                      <a:pt x="12076" y="395439"/>
                    </a:cubicBezTo>
                    <a:cubicBezTo>
                      <a:pt x="-3058" y="433850"/>
                      <a:pt x="63840" y="453177"/>
                      <a:pt x="88063" y="459006"/>
                    </a:cubicBezTo>
                    <a:cubicBezTo>
                      <a:pt x="154629" y="475024"/>
                      <a:pt x="180018" y="514827"/>
                      <a:pt x="218284" y="564956"/>
                    </a:cubicBezTo>
                    <a:cubicBezTo>
                      <a:pt x="237879" y="590631"/>
                      <a:pt x="244963" y="572300"/>
                      <a:pt x="270136" y="560775"/>
                    </a:cubicBezTo>
                    <a:cubicBezTo>
                      <a:pt x="297596" y="548199"/>
                      <a:pt x="292429" y="567581"/>
                      <a:pt x="303808" y="585846"/>
                    </a:cubicBezTo>
                    <a:cubicBezTo>
                      <a:pt x="316473" y="606335"/>
                      <a:pt x="341355" y="629646"/>
                      <a:pt x="341355" y="654785"/>
                    </a:cubicBezTo>
                    <a:cubicBezTo>
                      <a:pt x="341355" y="679729"/>
                      <a:pt x="352381" y="702125"/>
                      <a:pt x="352381" y="726115"/>
                    </a:cubicBezTo>
                    <a:lnTo>
                      <a:pt x="350888" y="748198"/>
                    </a:lnTo>
                    <a:lnTo>
                      <a:pt x="350888" y="748198"/>
                    </a:lnTo>
                    <a:cubicBezTo>
                      <a:pt x="385386" y="757453"/>
                      <a:pt x="393923" y="801501"/>
                      <a:pt x="423300" y="818333"/>
                    </a:cubicBezTo>
                    <a:cubicBezTo>
                      <a:pt x="444185" y="830295"/>
                      <a:pt x="475465" y="836963"/>
                      <a:pt x="497500" y="828479"/>
                    </a:cubicBezTo>
                    <a:cubicBezTo>
                      <a:pt x="519326" y="820073"/>
                      <a:pt x="526462" y="817140"/>
                      <a:pt x="549052" y="817140"/>
                    </a:cubicBezTo>
                    <a:cubicBezTo>
                      <a:pt x="590261" y="817140"/>
                      <a:pt x="564297" y="834256"/>
                      <a:pt x="593749" y="853250"/>
                    </a:cubicBezTo>
                    <a:cubicBezTo>
                      <a:pt x="618978" y="869516"/>
                      <a:pt x="637675" y="871907"/>
                      <a:pt x="646196" y="903986"/>
                    </a:cubicBezTo>
                    <a:cubicBezTo>
                      <a:pt x="646608" y="924478"/>
                      <a:pt x="657009" y="948448"/>
                      <a:pt x="670034" y="964271"/>
                    </a:cubicBezTo>
                    <a:cubicBezTo>
                      <a:pt x="675778" y="971246"/>
                      <a:pt x="680628" y="977931"/>
                      <a:pt x="685827" y="985462"/>
                    </a:cubicBezTo>
                    <a:cubicBezTo>
                      <a:pt x="690220" y="991830"/>
                      <a:pt x="699701" y="997068"/>
                      <a:pt x="706389" y="1000981"/>
                    </a:cubicBezTo>
                    <a:lnTo>
                      <a:pt x="706389" y="1000981"/>
                    </a:lnTo>
                    <a:cubicBezTo>
                      <a:pt x="726533" y="990896"/>
                      <a:pt x="740413" y="975959"/>
                      <a:pt x="760028" y="965165"/>
                    </a:cubicBezTo>
                    <a:cubicBezTo>
                      <a:pt x="770267" y="959535"/>
                      <a:pt x="776429" y="935101"/>
                      <a:pt x="777906" y="923982"/>
                    </a:cubicBezTo>
                    <a:cubicBezTo>
                      <a:pt x="779640" y="910893"/>
                      <a:pt x="781041" y="901128"/>
                      <a:pt x="789529" y="890257"/>
                    </a:cubicBezTo>
                    <a:cubicBezTo>
                      <a:pt x="792899" y="885943"/>
                      <a:pt x="832299" y="903388"/>
                      <a:pt x="841081" y="904881"/>
                    </a:cubicBezTo>
                    <a:cubicBezTo>
                      <a:pt x="860761" y="908225"/>
                      <a:pt x="869311" y="927244"/>
                      <a:pt x="886075" y="931444"/>
                    </a:cubicBezTo>
                    <a:lnTo>
                      <a:pt x="960870" y="939203"/>
                    </a:lnTo>
                    <a:lnTo>
                      <a:pt x="960870" y="939203"/>
                    </a:lnTo>
                    <a:cubicBezTo>
                      <a:pt x="963447" y="922159"/>
                      <a:pt x="957745" y="907725"/>
                      <a:pt x="952526" y="892050"/>
                    </a:cubicBezTo>
                    <a:cubicBezTo>
                      <a:pt x="947193" y="876018"/>
                      <a:pt x="954910" y="871067"/>
                      <a:pt x="954910" y="856234"/>
                    </a:cubicBezTo>
                    <a:cubicBezTo>
                      <a:pt x="954910" y="848139"/>
                      <a:pt x="949828" y="833779"/>
                      <a:pt x="964149" y="837731"/>
                    </a:cubicBezTo>
                    <a:cubicBezTo>
                      <a:pt x="975315" y="840814"/>
                      <a:pt x="984025" y="839142"/>
                      <a:pt x="995139" y="837434"/>
                    </a:cubicBezTo>
                    <a:cubicBezTo>
                      <a:pt x="1014875" y="834403"/>
                      <a:pt x="1049908" y="898992"/>
                      <a:pt x="1061890" y="885482"/>
                    </a:cubicBezTo>
                    <a:cubicBezTo>
                      <a:pt x="1065316" y="881615"/>
                      <a:pt x="1065173" y="867282"/>
                      <a:pt x="1066956" y="861606"/>
                    </a:cubicBezTo>
                    <a:cubicBezTo>
                      <a:pt x="1074951" y="836147"/>
                      <a:pt x="1095052" y="819577"/>
                      <a:pt x="1072318" y="796844"/>
                    </a:cubicBezTo>
                    <a:cubicBezTo>
                      <a:pt x="1059131" y="778468"/>
                      <a:pt x="984662" y="719744"/>
                      <a:pt x="995436" y="695375"/>
                    </a:cubicBezTo>
                    <a:cubicBezTo>
                      <a:pt x="1004342" y="675226"/>
                      <a:pt x="1042628" y="673403"/>
                      <a:pt x="1062782" y="668217"/>
                    </a:cubicBezTo>
                    <a:cubicBezTo>
                      <a:pt x="1085218" y="662447"/>
                      <a:pt x="1110474" y="638973"/>
                      <a:pt x="1091688" y="615391"/>
                    </a:cubicBezTo>
                    <a:cubicBezTo>
                      <a:pt x="1081028" y="606923"/>
                      <a:pt x="1042520" y="596378"/>
                      <a:pt x="1042520" y="582264"/>
                    </a:cubicBezTo>
                    <a:cubicBezTo>
                      <a:pt x="1059963" y="564822"/>
                      <a:pt x="1061890" y="542817"/>
                      <a:pt x="1061890" y="518994"/>
                    </a:cubicBezTo>
                    <a:cubicBezTo>
                      <a:pt x="1061890" y="510193"/>
                      <a:pt x="1063017" y="500951"/>
                      <a:pt x="1061890" y="492434"/>
                    </a:cubicBezTo>
                    <a:cubicBezTo>
                      <a:pt x="1060676" y="483257"/>
                      <a:pt x="1049336" y="457461"/>
                      <a:pt x="1048794" y="449166"/>
                    </a:cubicBezTo>
                    <a:lnTo>
                      <a:pt x="1048794" y="449166"/>
                    </a:lnTo>
                    <a:cubicBezTo>
                      <a:pt x="1040728" y="455254"/>
                      <a:pt x="1031929" y="460338"/>
                      <a:pt x="1021958" y="463784"/>
                    </a:cubicBezTo>
                    <a:cubicBezTo>
                      <a:pt x="991315" y="474371"/>
                      <a:pt x="964668" y="448657"/>
                      <a:pt x="935840" y="470945"/>
                    </a:cubicBezTo>
                    <a:cubicBezTo>
                      <a:pt x="922104" y="481562"/>
                      <a:pt x="900755" y="507574"/>
                      <a:pt x="881307" y="505265"/>
                    </a:cubicBezTo>
                    <a:cubicBezTo>
                      <a:pt x="856839" y="502362"/>
                      <a:pt x="831280" y="477369"/>
                      <a:pt x="811877" y="463483"/>
                    </a:cubicBezTo>
                    <a:cubicBezTo>
                      <a:pt x="798670" y="454036"/>
                      <a:pt x="748807" y="376824"/>
                      <a:pt x="749894" y="362909"/>
                    </a:cubicBezTo>
                    <a:cubicBezTo>
                      <a:pt x="743859" y="345914"/>
                      <a:pt x="732614" y="326702"/>
                      <a:pt x="732912" y="308891"/>
                    </a:cubicBezTo>
                    <a:lnTo>
                      <a:pt x="733803" y="255767"/>
                    </a:lnTo>
                    <a:cubicBezTo>
                      <a:pt x="734202" y="231859"/>
                      <a:pt x="735877" y="175117"/>
                      <a:pt x="723078" y="155490"/>
                    </a:cubicBezTo>
                    <a:cubicBezTo>
                      <a:pt x="712049" y="138571"/>
                      <a:pt x="676569" y="130655"/>
                      <a:pt x="670928" y="113709"/>
                    </a:cubicBezTo>
                    <a:cubicBezTo>
                      <a:pt x="635229" y="80722"/>
                      <a:pt x="646389" y="73443"/>
                      <a:pt x="638746" y="31041"/>
                    </a:cubicBezTo>
                    <a:cubicBezTo>
                      <a:pt x="635209" y="11427"/>
                      <a:pt x="591839" y="0"/>
                      <a:pt x="573488" y="0"/>
                    </a:cubicBezTo>
                    <a:cubicBezTo>
                      <a:pt x="524127" y="0"/>
                      <a:pt x="471546" y="37040"/>
                      <a:pt x="470978" y="88044"/>
                    </a:cubicBezTo>
                    <a:lnTo>
                      <a:pt x="470384" y="141464"/>
                    </a:lnTo>
                    <a:cubicBezTo>
                      <a:pt x="470008" y="175228"/>
                      <a:pt x="390161" y="95659"/>
                      <a:pt x="379498" y="86848"/>
                    </a:cubicBezTo>
                    <a:cubicBezTo>
                      <a:pt x="368230" y="77541"/>
                      <a:pt x="354847" y="79958"/>
                      <a:pt x="342547" y="74912"/>
                    </a:cubicBezTo>
                    <a:cubicBezTo>
                      <a:pt x="286094" y="76898"/>
                      <a:pt x="243301" y="59312"/>
                      <a:pt x="190276" y="85059"/>
                    </a:cubicBezTo>
                    <a:cubicBezTo>
                      <a:pt x="150288" y="104477"/>
                      <a:pt x="126549" y="144867"/>
                      <a:pt x="102665" y="180558"/>
                    </a:cubicBezTo>
                    <a:cubicBezTo>
                      <a:pt x="91832" y="196749"/>
                      <a:pt x="52498" y="202275"/>
                      <a:pt x="33236" y="199062"/>
                    </a:cubicBezTo>
                    <a:cubicBezTo>
                      <a:pt x="26240" y="200998"/>
                      <a:pt x="19105" y="202530"/>
                      <a:pt x="11884" y="203764"/>
                    </a:cubicBezTo>
                    <a:lnTo>
                      <a:pt x="11884" y="203764"/>
                    </a:lnTo>
                    <a:close/>
                  </a:path>
                </a:pathLst>
              </a:custGeom>
              <a:solidFill>
                <a:srgbClr val="FEFEFE"/>
              </a:solidFill>
              <a:ln w="3265" cap="flat">
                <a:solidFill>
                  <a:srgbClr val="000000"/>
                </a:solidFill>
                <a:prstDash val="solid"/>
                <a:miter/>
              </a:ln>
            </p:spPr>
            <p:txBody>
              <a:bodyPr/>
              <a:lstStyle/>
              <a:p>
                <a:endParaRPr lang="en-GB"/>
              </a:p>
            </p:txBody>
          </p:sp>
          <p:sp>
            <p:nvSpPr>
              <p:cNvPr id="33" name="Free-form: Shape 32">
                <a:extLst>
                  <a:ext uri="{FF2B5EF4-FFF2-40B4-BE49-F238E27FC236}">
                    <a16:creationId xmlns:a16="http://schemas.microsoft.com/office/drawing/2014/main" id="{AD183E76-249D-93A0-208B-D4179E89986E}"/>
                  </a:ext>
                </a:extLst>
              </p:cNvPr>
              <p:cNvSpPr/>
              <p:nvPr/>
            </p:nvSpPr>
            <p:spPr>
              <a:xfrm>
                <a:off x="2860919" y="2030186"/>
                <a:ext cx="838675" cy="887321"/>
              </a:xfrm>
              <a:custGeom>
                <a:avLst/>
                <a:gdLst>
                  <a:gd name="csX0" fmla="*/ 0 w 838675"/>
                  <a:gd name="csY0" fmla="*/ 881936 h 887321"/>
                  <a:gd name="csX1" fmla="*/ 93205 w 838675"/>
                  <a:gd name="csY1" fmla="*/ 883229 h 887321"/>
                  <a:gd name="csX2" fmla="*/ 209013 w 838675"/>
                  <a:gd name="csY2" fmla="*/ 887282 h 887321"/>
                  <a:gd name="csX3" fmla="*/ 315396 w 838675"/>
                  <a:gd name="csY3" fmla="*/ 875643 h 887321"/>
                  <a:gd name="csX4" fmla="*/ 386912 w 838675"/>
                  <a:gd name="csY4" fmla="*/ 836248 h 887321"/>
                  <a:gd name="csX5" fmla="*/ 486440 w 838675"/>
                  <a:gd name="csY5" fmla="*/ 781930 h 887321"/>
                  <a:gd name="csX6" fmla="*/ 547825 w 838675"/>
                  <a:gd name="csY6" fmla="*/ 802820 h 887321"/>
                  <a:gd name="csX7" fmla="*/ 628581 w 838675"/>
                  <a:gd name="csY7" fmla="*/ 780437 h 887321"/>
                  <a:gd name="csX8" fmla="*/ 685495 w 838675"/>
                  <a:gd name="csY8" fmla="*/ 714186 h 887321"/>
                  <a:gd name="csX9" fmla="*/ 718869 w 838675"/>
                  <a:gd name="csY9" fmla="*/ 734182 h 887321"/>
                  <a:gd name="csX10" fmla="*/ 755522 w 838675"/>
                  <a:gd name="csY10" fmla="*/ 747313 h 887321"/>
                  <a:gd name="csX11" fmla="*/ 788302 w 838675"/>
                  <a:gd name="csY11" fmla="*/ 756565 h 887321"/>
                  <a:gd name="csX12" fmla="*/ 788302 w 838675"/>
                  <a:gd name="csY12" fmla="*/ 756565 h 887321"/>
                  <a:gd name="csX13" fmla="*/ 801712 w 838675"/>
                  <a:gd name="csY13" fmla="*/ 676581 h 887321"/>
                  <a:gd name="csX14" fmla="*/ 836575 w 838675"/>
                  <a:gd name="csY14" fmla="*/ 578093 h 887321"/>
                  <a:gd name="csX15" fmla="*/ 792773 w 838675"/>
                  <a:gd name="csY15" fmla="*/ 587048 h 887321"/>
                  <a:gd name="csX16" fmla="*/ 741518 w 838675"/>
                  <a:gd name="csY16" fmla="*/ 576601 h 887321"/>
                  <a:gd name="csX17" fmla="*/ 743305 w 838675"/>
                  <a:gd name="csY17" fmla="*/ 524673 h 887321"/>
                  <a:gd name="csX18" fmla="*/ 743605 w 838675"/>
                  <a:gd name="csY18" fmla="*/ 515124 h 887321"/>
                  <a:gd name="csX19" fmla="*/ 723340 w 838675"/>
                  <a:gd name="csY19" fmla="*/ 458715 h 887321"/>
                  <a:gd name="csX20" fmla="*/ 756120 w 838675"/>
                  <a:gd name="csY20" fmla="*/ 433351 h 887321"/>
                  <a:gd name="csX21" fmla="*/ 769229 w 838675"/>
                  <a:gd name="csY21" fmla="*/ 338446 h 887321"/>
                  <a:gd name="csX22" fmla="*/ 748670 w 838675"/>
                  <a:gd name="csY22" fmla="*/ 325014 h 887321"/>
                  <a:gd name="csX23" fmla="*/ 733471 w 838675"/>
                  <a:gd name="csY23" fmla="*/ 296066 h 887321"/>
                  <a:gd name="csX24" fmla="*/ 719467 w 838675"/>
                  <a:gd name="csY24" fmla="*/ 229511 h 887321"/>
                  <a:gd name="csX25" fmla="*/ 657187 w 838675"/>
                  <a:gd name="csY25" fmla="*/ 191910 h 887321"/>
                  <a:gd name="csX26" fmla="*/ 670596 w 838675"/>
                  <a:gd name="csY26" fmla="*/ 154602 h 887321"/>
                  <a:gd name="csX27" fmla="*/ 721554 w 838675"/>
                  <a:gd name="csY27" fmla="*/ 141174 h 887321"/>
                  <a:gd name="csX28" fmla="*/ 736453 w 838675"/>
                  <a:gd name="csY28" fmla="*/ 53430 h 887321"/>
                  <a:gd name="csX29" fmla="*/ 742720 w 838675"/>
                  <a:gd name="csY29" fmla="*/ 0 h 887321"/>
                  <a:gd name="csX30" fmla="*/ 742720 w 838675"/>
                  <a:gd name="csY30" fmla="*/ 0 h 887321"/>
                  <a:gd name="csX31" fmla="*/ 582391 w 838675"/>
                  <a:gd name="csY31" fmla="*/ 4187 h 887321"/>
                  <a:gd name="csX32" fmla="*/ 553786 w 838675"/>
                  <a:gd name="csY32" fmla="*/ 68054 h 887321"/>
                  <a:gd name="csX33" fmla="*/ 507002 w 838675"/>
                  <a:gd name="csY33" fmla="*/ 118490 h 887321"/>
                  <a:gd name="csX34" fmla="*/ 472436 w 838675"/>
                  <a:gd name="csY34" fmla="*/ 163557 h 887321"/>
                  <a:gd name="csX35" fmla="*/ 461410 w 838675"/>
                  <a:gd name="csY35" fmla="*/ 195489 h 887321"/>
                  <a:gd name="csX36" fmla="*/ 420884 w 838675"/>
                  <a:gd name="csY36" fmla="*/ 267713 h 887321"/>
                  <a:gd name="csX37" fmla="*/ 367542 w 838675"/>
                  <a:gd name="csY37" fmla="*/ 331281 h 887321"/>
                  <a:gd name="csX38" fmla="*/ 343705 w 838675"/>
                  <a:gd name="csY38" fmla="*/ 348889 h 887321"/>
                  <a:gd name="csX39" fmla="*/ 269804 w 838675"/>
                  <a:gd name="csY39" fmla="*/ 395148 h 887321"/>
                  <a:gd name="csX40" fmla="*/ 245369 w 838675"/>
                  <a:gd name="csY40" fmla="*/ 431858 h 887321"/>
                  <a:gd name="csX41" fmla="*/ 227488 w 838675"/>
                  <a:gd name="csY41" fmla="*/ 484681 h 887321"/>
                  <a:gd name="csX42" fmla="*/ 191433 w 838675"/>
                  <a:gd name="csY42" fmla="*/ 519301 h 887321"/>
                  <a:gd name="csX43" fmla="*/ 192027 w 838675"/>
                  <a:gd name="csY43" fmla="*/ 607044 h 887321"/>
                  <a:gd name="csX44" fmla="*/ 160740 w 838675"/>
                  <a:gd name="csY44" fmla="*/ 664344 h 887321"/>
                  <a:gd name="csX45" fmla="*/ 0 w 838675"/>
                  <a:gd name="csY45" fmla="*/ 881936 h 887321"/>
                  <a:gd name="csX46" fmla="*/ 0 w 838675"/>
                  <a:gd name="csY46" fmla="*/ 881936 h 8873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Lst>
                <a:rect l="l" t="t" r="r" b="b"/>
                <a:pathLst>
                  <a:path w="838675" h="887321">
                    <a:moveTo>
                      <a:pt x="0" y="881936"/>
                    </a:moveTo>
                    <a:lnTo>
                      <a:pt x="93205" y="883229"/>
                    </a:lnTo>
                    <a:cubicBezTo>
                      <a:pt x="129495" y="880531"/>
                      <a:pt x="171805" y="886589"/>
                      <a:pt x="209013" y="887282"/>
                    </a:cubicBezTo>
                    <a:cubicBezTo>
                      <a:pt x="243057" y="887912"/>
                      <a:pt x="281601" y="881031"/>
                      <a:pt x="315396" y="875643"/>
                    </a:cubicBezTo>
                    <a:cubicBezTo>
                      <a:pt x="350778" y="861812"/>
                      <a:pt x="363594" y="873673"/>
                      <a:pt x="386912" y="836248"/>
                    </a:cubicBezTo>
                    <a:cubicBezTo>
                      <a:pt x="410028" y="799156"/>
                      <a:pt x="438869" y="772198"/>
                      <a:pt x="486440" y="781930"/>
                    </a:cubicBezTo>
                    <a:cubicBezTo>
                      <a:pt x="507844" y="786309"/>
                      <a:pt x="526097" y="799754"/>
                      <a:pt x="547825" y="802820"/>
                    </a:cubicBezTo>
                    <a:cubicBezTo>
                      <a:pt x="578936" y="807210"/>
                      <a:pt x="603479" y="796811"/>
                      <a:pt x="628581" y="780437"/>
                    </a:cubicBezTo>
                    <a:cubicBezTo>
                      <a:pt x="643454" y="760791"/>
                      <a:pt x="650501" y="706217"/>
                      <a:pt x="685495" y="714186"/>
                    </a:cubicBezTo>
                    <a:cubicBezTo>
                      <a:pt x="695590" y="716485"/>
                      <a:pt x="709594" y="728568"/>
                      <a:pt x="718869" y="734182"/>
                    </a:cubicBezTo>
                    <a:cubicBezTo>
                      <a:pt x="730068" y="740964"/>
                      <a:pt x="742609" y="745014"/>
                      <a:pt x="755522" y="747313"/>
                    </a:cubicBezTo>
                    <a:lnTo>
                      <a:pt x="788302" y="756565"/>
                    </a:lnTo>
                    <a:lnTo>
                      <a:pt x="788302" y="756565"/>
                    </a:lnTo>
                    <a:cubicBezTo>
                      <a:pt x="798207" y="726628"/>
                      <a:pt x="758938" y="691397"/>
                      <a:pt x="801712" y="676581"/>
                    </a:cubicBezTo>
                    <a:cubicBezTo>
                      <a:pt x="836340" y="664583"/>
                      <a:pt x="842796" y="609075"/>
                      <a:pt x="836575" y="578093"/>
                    </a:cubicBezTo>
                    <a:cubicBezTo>
                      <a:pt x="830866" y="574828"/>
                      <a:pt x="800810" y="585265"/>
                      <a:pt x="792773" y="587048"/>
                    </a:cubicBezTo>
                    <a:cubicBezTo>
                      <a:pt x="781199" y="589612"/>
                      <a:pt x="753818" y="579926"/>
                      <a:pt x="741518" y="576601"/>
                    </a:cubicBezTo>
                    <a:cubicBezTo>
                      <a:pt x="710025" y="568091"/>
                      <a:pt x="728406" y="539653"/>
                      <a:pt x="743305" y="524673"/>
                    </a:cubicBezTo>
                    <a:cubicBezTo>
                      <a:pt x="743801" y="520228"/>
                      <a:pt x="744836" y="520212"/>
                      <a:pt x="743605" y="515124"/>
                    </a:cubicBezTo>
                    <a:cubicBezTo>
                      <a:pt x="737772" y="497649"/>
                      <a:pt x="723340" y="477503"/>
                      <a:pt x="723340" y="458715"/>
                    </a:cubicBezTo>
                    <a:cubicBezTo>
                      <a:pt x="723340" y="435947"/>
                      <a:pt x="737517" y="438056"/>
                      <a:pt x="756120" y="433351"/>
                    </a:cubicBezTo>
                    <a:cubicBezTo>
                      <a:pt x="772152" y="429291"/>
                      <a:pt x="769954" y="353745"/>
                      <a:pt x="769229" y="338446"/>
                    </a:cubicBezTo>
                    <a:cubicBezTo>
                      <a:pt x="768801" y="329442"/>
                      <a:pt x="754830" y="330180"/>
                      <a:pt x="748670" y="325014"/>
                    </a:cubicBezTo>
                    <a:cubicBezTo>
                      <a:pt x="735594" y="314051"/>
                      <a:pt x="738001" y="311677"/>
                      <a:pt x="733471" y="296066"/>
                    </a:cubicBezTo>
                    <a:cubicBezTo>
                      <a:pt x="737096" y="268432"/>
                      <a:pt x="739555" y="249958"/>
                      <a:pt x="719467" y="229511"/>
                    </a:cubicBezTo>
                    <a:cubicBezTo>
                      <a:pt x="706707" y="216520"/>
                      <a:pt x="648979" y="216608"/>
                      <a:pt x="657187" y="191910"/>
                    </a:cubicBezTo>
                    <a:cubicBezTo>
                      <a:pt x="661191" y="179863"/>
                      <a:pt x="657990" y="160392"/>
                      <a:pt x="670596" y="154602"/>
                    </a:cubicBezTo>
                    <a:cubicBezTo>
                      <a:pt x="687847" y="146683"/>
                      <a:pt x="713569" y="172283"/>
                      <a:pt x="721554" y="141174"/>
                    </a:cubicBezTo>
                    <a:cubicBezTo>
                      <a:pt x="727753" y="117027"/>
                      <a:pt x="736453" y="78067"/>
                      <a:pt x="736453" y="53430"/>
                    </a:cubicBezTo>
                    <a:lnTo>
                      <a:pt x="742720" y="0"/>
                    </a:lnTo>
                    <a:lnTo>
                      <a:pt x="742720" y="0"/>
                    </a:lnTo>
                    <a:lnTo>
                      <a:pt x="582391" y="4187"/>
                    </a:lnTo>
                    <a:cubicBezTo>
                      <a:pt x="561705" y="23301"/>
                      <a:pt x="557443" y="41083"/>
                      <a:pt x="553786" y="68054"/>
                    </a:cubicBezTo>
                    <a:cubicBezTo>
                      <a:pt x="549429" y="100199"/>
                      <a:pt x="531708" y="105156"/>
                      <a:pt x="507002" y="118490"/>
                    </a:cubicBezTo>
                    <a:cubicBezTo>
                      <a:pt x="489007" y="128199"/>
                      <a:pt x="479755" y="144867"/>
                      <a:pt x="472436" y="163557"/>
                    </a:cubicBezTo>
                    <a:cubicBezTo>
                      <a:pt x="468817" y="172792"/>
                      <a:pt x="467661" y="188134"/>
                      <a:pt x="461410" y="195489"/>
                    </a:cubicBezTo>
                    <a:cubicBezTo>
                      <a:pt x="459160" y="233522"/>
                      <a:pt x="431364" y="234981"/>
                      <a:pt x="420884" y="267713"/>
                    </a:cubicBezTo>
                    <a:cubicBezTo>
                      <a:pt x="408715" y="305707"/>
                      <a:pt x="379828" y="299417"/>
                      <a:pt x="367542" y="331281"/>
                    </a:cubicBezTo>
                    <a:cubicBezTo>
                      <a:pt x="364002" y="340461"/>
                      <a:pt x="352065" y="344899"/>
                      <a:pt x="343705" y="348889"/>
                    </a:cubicBezTo>
                    <a:cubicBezTo>
                      <a:pt x="319455" y="360473"/>
                      <a:pt x="287371" y="373849"/>
                      <a:pt x="269804" y="395148"/>
                    </a:cubicBezTo>
                    <a:cubicBezTo>
                      <a:pt x="261401" y="405334"/>
                      <a:pt x="255042" y="424664"/>
                      <a:pt x="245369" y="431858"/>
                    </a:cubicBezTo>
                    <a:cubicBezTo>
                      <a:pt x="240594" y="450914"/>
                      <a:pt x="234578" y="466831"/>
                      <a:pt x="227488" y="484681"/>
                    </a:cubicBezTo>
                    <a:cubicBezTo>
                      <a:pt x="221002" y="501003"/>
                      <a:pt x="201564" y="507286"/>
                      <a:pt x="191433" y="519301"/>
                    </a:cubicBezTo>
                    <a:cubicBezTo>
                      <a:pt x="181028" y="531636"/>
                      <a:pt x="192027" y="589024"/>
                      <a:pt x="192027" y="607044"/>
                    </a:cubicBezTo>
                    <a:cubicBezTo>
                      <a:pt x="192027" y="625120"/>
                      <a:pt x="176400" y="655687"/>
                      <a:pt x="160740" y="664344"/>
                    </a:cubicBezTo>
                    <a:lnTo>
                      <a:pt x="0" y="881936"/>
                    </a:lnTo>
                    <a:lnTo>
                      <a:pt x="0" y="881936"/>
                    </a:lnTo>
                    <a:close/>
                  </a:path>
                </a:pathLst>
              </a:custGeom>
              <a:solidFill>
                <a:srgbClr val="FEFEFE"/>
              </a:solidFill>
              <a:ln w="3265" cap="flat">
                <a:solidFill>
                  <a:srgbClr val="000000"/>
                </a:solidFill>
                <a:prstDash val="solid"/>
                <a:miter/>
              </a:ln>
            </p:spPr>
            <p:txBody>
              <a:bodyPr/>
              <a:lstStyle/>
              <a:p>
                <a:endParaRPr lang="en-GB"/>
              </a:p>
            </p:txBody>
          </p:sp>
          <p:sp>
            <p:nvSpPr>
              <p:cNvPr id="34" name="Free-form: Shape 33">
                <a:extLst>
                  <a:ext uri="{FF2B5EF4-FFF2-40B4-BE49-F238E27FC236}">
                    <a16:creationId xmlns:a16="http://schemas.microsoft.com/office/drawing/2014/main" id="{8CD1E3BA-3A38-BAE2-8576-934770C71684}"/>
                  </a:ext>
                </a:extLst>
              </p:cNvPr>
              <p:cNvSpPr/>
              <p:nvPr/>
            </p:nvSpPr>
            <p:spPr>
              <a:xfrm>
                <a:off x="3517310" y="2027508"/>
                <a:ext cx="824146" cy="866195"/>
              </a:xfrm>
              <a:custGeom>
                <a:avLst/>
                <a:gdLst>
                  <a:gd name="csX0" fmla="*/ 86329 w 824146"/>
                  <a:gd name="csY0" fmla="*/ 2678 h 866195"/>
                  <a:gd name="csX1" fmla="*/ 188825 w 824146"/>
                  <a:gd name="csY1" fmla="*/ 0 h 866195"/>
                  <a:gd name="csX2" fmla="*/ 188825 w 824146"/>
                  <a:gd name="csY2" fmla="*/ 0 h 866195"/>
                  <a:gd name="csX3" fmla="*/ 222215 w 824146"/>
                  <a:gd name="csY3" fmla="*/ 69240 h 866195"/>
                  <a:gd name="csX4" fmla="*/ 401604 w 824146"/>
                  <a:gd name="csY4" fmla="*/ 232787 h 866195"/>
                  <a:gd name="csX5" fmla="*/ 526755 w 824146"/>
                  <a:gd name="csY5" fmla="*/ 259647 h 866195"/>
                  <a:gd name="csX6" fmla="*/ 589931 w 824146"/>
                  <a:gd name="csY6" fmla="*/ 261437 h 866195"/>
                  <a:gd name="csX7" fmla="*/ 628668 w 824146"/>
                  <a:gd name="csY7" fmla="*/ 291282 h 866195"/>
                  <a:gd name="csX8" fmla="*/ 713296 w 824146"/>
                  <a:gd name="csY8" fmla="*/ 322917 h 866195"/>
                  <a:gd name="csX9" fmla="*/ 796135 w 824146"/>
                  <a:gd name="csY9" fmla="*/ 316947 h 866195"/>
                  <a:gd name="csX10" fmla="*/ 796135 w 824146"/>
                  <a:gd name="csY10" fmla="*/ 316947 h 866195"/>
                  <a:gd name="csX11" fmla="*/ 814610 w 824146"/>
                  <a:gd name="csY11" fmla="*/ 426777 h 866195"/>
                  <a:gd name="csX12" fmla="*/ 824147 w 824146"/>
                  <a:gd name="csY12" fmla="*/ 738349 h 866195"/>
                  <a:gd name="csX13" fmla="*/ 824147 w 824146"/>
                  <a:gd name="csY13" fmla="*/ 738349 h 866195"/>
                  <a:gd name="csX14" fmla="*/ 765433 w 824146"/>
                  <a:gd name="csY14" fmla="*/ 774164 h 866195"/>
                  <a:gd name="csX15" fmla="*/ 712986 w 824146"/>
                  <a:gd name="csY15" fmla="*/ 794457 h 866195"/>
                  <a:gd name="csX16" fmla="*/ 594389 w 824146"/>
                  <a:gd name="csY16" fmla="*/ 781028 h 866195"/>
                  <a:gd name="csX17" fmla="*/ 492477 w 824146"/>
                  <a:gd name="csY17" fmla="*/ 788190 h 866195"/>
                  <a:gd name="csX18" fmla="*/ 435860 w 824146"/>
                  <a:gd name="csY18" fmla="*/ 846385 h 866195"/>
                  <a:gd name="csX19" fmla="*/ 371790 w 824146"/>
                  <a:gd name="csY19" fmla="*/ 865189 h 866195"/>
                  <a:gd name="csX20" fmla="*/ 240975 w 824146"/>
                  <a:gd name="csY20" fmla="*/ 779235 h 866195"/>
                  <a:gd name="csX21" fmla="*/ 165882 w 824146"/>
                  <a:gd name="csY21" fmla="*/ 766104 h 866195"/>
                  <a:gd name="csX22" fmla="*/ 165882 w 824146"/>
                  <a:gd name="csY22" fmla="*/ 766104 h 866195"/>
                  <a:gd name="csX23" fmla="*/ 131911 w 824146"/>
                  <a:gd name="csY23" fmla="*/ 759243 h 866195"/>
                  <a:gd name="csX24" fmla="*/ 131911 w 824146"/>
                  <a:gd name="csY24" fmla="*/ 759243 h 866195"/>
                  <a:gd name="csX25" fmla="*/ 145320 w 824146"/>
                  <a:gd name="csY25" fmla="*/ 679259 h 866195"/>
                  <a:gd name="csX26" fmla="*/ 180184 w 824146"/>
                  <a:gd name="csY26" fmla="*/ 580771 h 866195"/>
                  <a:gd name="csX27" fmla="*/ 136382 w 824146"/>
                  <a:gd name="csY27" fmla="*/ 589726 h 866195"/>
                  <a:gd name="csX28" fmla="*/ 85127 w 824146"/>
                  <a:gd name="csY28" fmla="*/ 579279 h 866195"/>
                  <a:gd name="csX29" fmla="*/ 86913 w 824146"/>
                  <a:gd name="csY29" fmla="*/ 527351 h 866195"/>
                  <a:gd name="csX30" fmla="*/ 87214 w 824146"/>
                  <a:gd name="csY30" fmla="*/ 517802 h 866195"/>
                  <a:gd name="csX31" fmla="*/ 66949 w 824146"/>
                  <a:gd name="csY31" fmla="*/ 461393 h 866195"/>
                  <a:gd name="csX32" fmla="*/ 99729 w 824146"/>
                  <a:gd name="csY32" fmla="*/ 436028 h 866195"/>
                  <a:gd name="csX33" fmla="*/ 112838 w 824146"/>
                  <a:gd name="csY33" fmla="*/ 341123 h 866195"/>
                  <a:gd name="csX34" fmla="*/ 92279 w 824146"/>
                  <a:gd name="csY34" fmla="*/ 327691 h 866195"/>
                  <a:gd name="csX35" fmla="*/ 77080 w 824146"/>
                  <a:gd name="csY35" fmla="*/ 298744 h 866195"/>
                  <a:gd name="csX36" fmla="*/ 63076 w 824146"/>
                  <a:gd name="csY36" fmla="*/ 232189 h 866195"/>
                  <a:gd name="csX37" fmla="*/ 795 w 824146"/>
                  <a:gd name="csY37" fmla="*/ 194587 h 866195"/>
                  <a:gd name="csX38" fmla="*/ 14205 w 824146"/>
                  <a:gd name="csY38" fmla="*/ 157280 h 866195"/>
                  <a:gd name="csX39" fmla="*/ 65163 w 824146"/>
                  <a:gd name="csY39" fmla="*/ 143851 h 866195"/>
                  <a:gd name="csX40" fmla="*/ 80061 w 824146"/>
                  <a:gd name="csY40" fmla="*/ 56108 h 866195"/>
                  <a:gd name="csX41" fmla="*/ 86329 w 824146"/>
                  <a:gd name="csY41" fmla="*/ 2678 h 866195"/>
                  <a:gd name="csX42" fmla="*/ 86329 w 824146"/>
                  <a:gd name="csY42" fmla="*/ 2678 h 8661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Lst>
                <a:rect l="l" t="t" r="r" b="b"/>
                <a:pathLst>
                  <a:path w="824146" h="866195">
                    <a:moveTo>
                      <a:pt x="86329" y="2678"/>
                    </a:moveTo>
                    <a:lnTo>
                      <a:pt x="188825" y="0"/>
                    </a:lnTo>
                    <a:lnTo>
                      <a:pt x="188825" y="0"/>
                    </a:lnTo>
                    <a:lnTo>
                      <a:pt x="222215" y="69240"/>
                    </a:lnTo>
                    <a:cubicBezTo>
                      <a:pt x="267340" y="129482"/>
                      <a:pt x="338892" y="191400"/>
                      <a:pt x="401604" y="232787"/>
                    </a:cubicBezTo>
                    <a:cubicBezTo>
                      <a:pt x="444328" y="260986"/>
                      <a:pt x="476794" y="263497"/>
                      <a:pt x="526755" y="259647"/>
                    </a:cubicBezTo>
                    <a:cubicBezTo>
                      <a:pt x="546655" y="258112"/>
                      <a:pt x="570708" y="256424"/>
                      <a:pt x="589931" y="261437"/>
                    </a:cubicBezTo>
                    <a:cubicBezTo>
                      <a:pt x="611874" y="267158"/>
                      <a:pt x="613762" y="280607"/>
                      <a:pt x="628668" y="291282"/>
                    </a:cubicBezTo>
                    <a:cubicBezTo>
                      <a:pt x="652482" y="311020"/>
                      <a:pt x="681010" y="327064"/>
                      <a:pt x="713296" y="322917"/>
                    </a:cubicBezTo>
                    <a:cubicBezTo>
                      <a:pt x="737317" y="319831"/>
                      <a:pt x="772715" y="309136"/>
                      <a:pt x="796135" y="316947"/>
                    </a:cubicBezTo>
                    <a:lnTo>
                      <a:pt x="796135" y="316947"/>
                    </a:lnTo>
                    <a:cubicBezTo>
                      <a:pt x="797177" y="350440"/>
                      <a:pt x="811279" y="391161"/>
                      <a:pt x="814610" y="426777"/>
                    </a:cubicBezTo>
                    <a:cubicBezTo>
                      <a:pt x="824329" y="530639"/>
                      <a:pt x="811243" y="634829"/>
                      <a:pt x="824147" y="738349"/>
                    </a:cubicBezTo>
                    <a:lnTo>
                      <a:pt x="824147" y="738349"/>
                    </a:lnTo>
                    <a:cubicBezTo>
                      <a:pt x="811455" y="750301"/>
                      <a:pt x="781014" y="766153"/>
                      <a:pt x="765433" y="774164"/>
                    </a:cubicBezTo>
                    <a:cubicBezTo>
                      <a:pt x="747892" y="783184"/>
                      <a:pt x="732581" y="790731"/>
                      <a:pt x="712986" y="794457"/>
                    </a:cubicBezTo>
                    <a:cubicBezTo>
                      <a:pt x="672678" y="802121"/>
                      <a:pt x="634693" y="774428"/>
                      <a:pt x="594389" y="781028"/>
                    </a:cubicBezTo>
                    <a:cubicBezTo>
                      <a:pt x="561501" y="784294"/>
                      <a:pt x="524463" y="780907"/>
                      <a:pt x="492477" y="788190"/>
                    </a:cubicBezTo>
                    <a:cubicBezTo>
                      <a:pt x="466314" y="794150"/>
                      <a:pt x="457545" y="831650"/>
                      <a:pt x="435860" y="846385"/>
                    </a:cubicBezTo>
                    <a:cubicBezTo>
                      <a:pt x="413407" y="861636"/>
                      <a:pt x="396643" y="860728"/>
                      <a:pt x="371790" y="865189"/>
                    </a:cubicBezTo>
                    <a:cubicBezTo>
                      <a:pt x="305678" y="872945"/>
                      <a:pt x="265727" y="835063"/>
                      <a:pt x="240975" y="779235"/>
                    </a:cubicBezTo>
                    <a:lnTo>
                      <a:pt x="165882" y="766104"/>
                    </a:lnTo>
                    <a:lnTo>
                      <a:pt x="165882" y="766104"/>
                    </a:lnTo>
                    <a:lnTo>
                      <a:pt x="131911" y="759243"/>
                    </a:lnTo>
                    <a:lnTo>
                      <a:pt x="131911" y="759243"/>
                    </a:lnTo>
                    <a:cubicBezTo>
                      <a:pt x="141816" y="729306"/>
                      <a:pt x="102547" y="694075"/>
                      <a:pt x="145320" y="679259"/>
                    </a:cubicBezTo>
                    <a:cubicBezTo>
                      <a:pt x="179948" y="667261"/>
                      <a:pt x="186405" y="611753"/>
                      <a:pt x="180184" y="580771"/>
                    </a:cubicBezTo>
                    <a:cubicBezTo>
                      <a:pt x="174475" y="577506"/>
                      <a:pt x="144419" y="587943"/>
                      <a:pt x="136382" y="589726"/>
                    </a:cubicBezTo>
                    <a:cubicBezTo>
                      <a:pt x="124807" y="592289"/>
                      <a:pt x="97426" y="582603"/>
                      <a:pt x="85127" y="579279"/>
                    </a:cubicBezTo>
                    <a:cubicBezTo>
                      <a:pt x="53634" y="570768"/>
                      <a:pt x="72014" y="542331"/>
                      <a:pt x="86913" y="527351"/>
                    </a:cubicBezTo>
                    <a:cubicBezTo>
                      <a:pt x="87410" y="522906"/>
                      <a:pt x="88445" y="522890"/>
                      <a:pt x="87214" y="517802"/>
                    </a:cubicBezTo>
                    <a:cubicBezTo>
                      <a:pt x="81381" y="500327"/>
                      <a:pt x="66949" y="480181"/>
                      <a:pt x="66949" y="461393"/>
                    </a:cubicBezTo>
                    <a:cubicBezTo>
                      <a:pt x="66949" y="438625"/>
                      <a:pt x="81126" y="440734"/>
                      <a:pt x="99729" y="436028"/>
                    </a:cubicBezTo>
                    <a:cubicBezTo>
                      <a:pt x="115761" y="431969"/>
                      <a:pt x="113563" y="356423"/>
                      <a:pt x="112838" y="341123"/>
                    </a:cubicBezTo>
                    <a:cubicBezTo>
                      <a:pt x="112410" y="332120"/>
                      <a:pt x="98439" y="332858"/>
                      <a:pt x="92279" y="327691"/>
                    </a:cubicBezTo>
                    <a:cubicBezTo>
                      <a:pt x="79203" y="316729"/>
                      <a:pt x="81610" y="314354"/>
                      <a:pt x="77080" y="298744"/>
                    </a:cubicBezTo>
                    <a:cubicBezTo>
                      <a:pt x="80705" y="271110"/>
                      <a:pt x="83164" y="252636"/>
                      <a:pt x="63076" y="232189"/>
                    </a:cubicBezTo>
                    <a:cubicBezTo>
                      <a:pt x="50316" y="219198"/>
                      <a:pt x="-7412" y="219286"/>
                      <a:pt x="795" y="194587"/>
                    </a:cubicBezTo>
                    <a:cubicBezTo>
                      <a:pt x="4799" y="182540"/>
                      <a:pt x="1599" y="163070"/>
                      <a:pt x="14205" y="157280"/>
                    </a:cubicBezTo>
                    <a:cubicBezTo>
                      <a:pt x="31455" y="149361"/>
                      <a:pt x="57177" y="174961"/>
                      <a:pt x="65163" y="143851"/>
                    </a:cubicBezTo>
                    <a:cubicBezTo>
                      <a:pt x="71361" y="119705"/>
                      <a:pt x="80061" y="80745"/>
                      <a:pt x="80061" y="56108"/>
                    </a:cubicBezTo>
                    <a:lnTo>
                      <a:pt x="86329" y="2678"/>
                    </a:lnTo>
                    <a:lnTo>
                      <a:pt x="86329" y="2678"/>
                    </a:lnTo>
                    <a:close/>
                  </a:path>
                </a:pathLst>
              </a:custGeom>
              <a:solidFill>
                <a:srgbClr val="2EBFF3"/>
              </a:solidFill>
              <a:ln w="3265" cap="flat">
                <a:solidFill>
                  <a:srgbClr val="000000"/>
                </a:solidFill>
                <a:prstDash val="solid"/>
                <a:miter/>
              </a:ln>
            </p:spPr>
            <p:txBody>
              <a:bodyPr/>
              <a:lstStyle/>
              <a:p>
                <a:endParaRPr lang="en-GB"/>
              </a:p>
            </p:txBody>
          </p:sp>
          <p:sp>
            <p:nvSpPr>
              <p:cNvPr id="35" name="Free-form: Shape 34">
                <a:extLst>
                  <a:ext uri="{FF2B5EF4-FFF2-40B4-BE49-F238E27FC236}">
                    <a16:creationId xmlns:a16="http://schemas.microsoft.com/office/drawing/2014/main" id="{33ED1919-094B-0ECC-39FA-465BF54251E5}"/>
                  </a:ext>
                </a:extLst>
              </p:cNvPr>
              <p:cNvSpPr/>
              <p:nvPr/>
            </p:nvSpPr>
            <p:spPr>
              <a:xfrm>
                <a:off x="2784641" y="3723615"/>
                <a:ext cx="1503784" cy="971380"/>
              </a:xfrm>
              <a:custGeom>
                <a:avLst/>
                <a:gdLst>
                  <a:gd name="csX0" fmla="*/ 0 w 1503784"/>
                  <a:gd name="csY0" fmla="*/ 415919 h 971380"/>
                  <a:gd name="csX1" fmla="*/ 338629 w 1503784"/>
                  <a:gd name="csY1" fmla="*/ 415082 h 971380"/>
                  <a:gd name="csX2" fmla="*/ 384538 w 1503784"/>
                  <a:gd name="csY2" fmla="*/ 515957 h 971380"/>
                  <a:gd name="csX3" fmla="*/ 473935 w 1503784"/>
                  <a:gd name="csY3" fmla="*/ 607280 h 971380"/>
                  <a:gd name="csX4" fmla="*/ 501349 w 1503784"/>
                  <a:gd name="csY4" fmla="*/ 629366 h 971380"/>
                  <a:gd name="csX5" fmla="*/ 483471 w 1503784"/>
                  <a:gd name="csY5" fmla="*/ 692038 h 971380"/>
                  <a:gd name="csX6" fmla="*/ 500437 w 1503784"/>
                  <a:gd name="csY6" fmla="*/ 823950 h 971380"/>
                  <a:gd name="csX7" fmla="*/ 544275 w 1503784"/>
                  <a:gd name="csY7" fmla="*/ 971381 h 971380"/>
                  <a:gd name="csX8" fmla="*/ 544275 w 1503784"/>
                  <a:gd name="csY8" fmla="*/ 971381 h 971380"/>
                  <a:gd name="csX9" fmla="*/ 589570 w 1503784"/>
                  <a:gd name="csY9" fmla="*/ 908111 h 971380"/>
                  <a:gd name="csX10" fmla="*/ 726642 w 1503784"/>
                  <a:gd name="csY10" fmla="*/ 881848 h 971380"/>
                  <a:gd name="csX11" fmla="*/ 801734 w 1503784"/>
                  <a:gd name="csY11" fmla="*/ 853795 h 971380"/>
                  <a:gd name="csX12" fmla="*/ 903049 w 1503784"/>
                  <a:gd name="csY12" fmla="*/ 815593 h 971380"/>
                  <a:gd name="csX13" fmla="*/ 1039527 w 1503784"/>
                  <a:gd name="csY13" fmla="*/ 793507 h 971380"/>
                  <a:gd name="csX14" fmla="*/ 1106275 w 1503784"/>
                  <a:gd name="csY14" fmla="*/ 736804 h 971380"/>
                  <a:gd name="csX15" fmla="*/ 1195671 w 1503784"/>
                  <a:gd name="csY15" fmla="*/ 661595 h 971380"/>
                  <a:gd name="csX16" fmla="*/ 1301754 w 1503784"/>
                  <a:gd name="csY16" fmla="*/ 605490 h 971380"/>
                  <a:gd name="csX17" fmla="*/ 1301754 w 1503784"/>
                  <a:gd name="csY17" fmla="*/ 605490 h 971380"/>
                  <a:gd name="csX18" fmla="*/ 1459088 w 1503784"/>
                  <a:gd name="csY18" fmla="*/ 526104 h 971380"/>
                  <a:gd name="csX19" fmla="*/ 1426311 w 1503784"/>
                  <a:gd name="csY19" fmla="*/ 386433 h 971380"/>
                  <a:gd name="csX20" fmla="*/ 1495444 w 1503784"/>
                  <a:gd name="csY20" fmla="*/ 315997 h 971380"/>
                  <a:gd name="csX21" fmla="*/ 1495444 w 1503784"/>
                  <a:gd name="csY21" fmla="*/ 315997 h 971380"/>
                  <a:gd name="csX22" fmla="*/ 1503785 w 1503784"/>
                  <a:gd name="csY22" fmla="*/ 230047 h 971380"/>
                  <a:gd name="csX23" fmla="*/ 1503785 w 1503784"/>
                  <a:gd name="csY23" fmla="*/ 230047 h 971380"/>
                  <a:gd name="csX24" fmla="*/ 1448637 w 1503784"/>
                  <a:gd name="csY24" fmla="*/ 136037 h 971380"/>
                  <a:gd name="csX25" fmla="*/ 1410792 w 1503784"/>
                  <a:gd name="csY25" fmla="*/ 127981 h 971380"/>
                  <a:gd name="csX26" fmla="*/ 1317819 w 1503784"/>
                  <a:gd name="csY26" fmla="*/ 126488 h 971380"/>
                  <a:gd name="csX27" fmla="*/ 1241237 w 1503784"/>
                  <a:gd name="csY27" fmla="*/ 115744 h 971380"/>
                  <a:gd name="csX28" fmla="*/ 1224548 w 1503784"/>
                  <a:gd name="csY28" fmla="*/ 75154 h 971380"/>
                  <a:gd name="csX29" fmla="*/ 1224548 w 1503784"/>
                  <a:gd name="csY29" fmla="*/ 75154 h 971380"/>
                  <a:gd name="csX30" fmla="*/ 1203689 w 1503784"/>
                  <a:gd name="csY30" fmla="*/ 82914 h 971380"/>
                  <a:gd name="csX31" fmla="*/ 1121742 w 1503784"/>
                  <a:gd name="csY31" fmla="*/ 118428 h 971380"/>
                  <a:gd name="csX32" fmla="*/ 1030558 w 1503784"/>
                  <a:gd name="csY32" fmla="*/ 76947 h 971380"/>
                  <a:gd name="csX33" fmla="*/ 986456 w 1503784"/>
                  <a:gd name="csY33" fmla="*/ 37850 h 971380"/>
                  <a:gd name="csX34" fmla="*/ 947122 w 1503784"/>
                  <a:gd name="csY34" fmla="*/ 47700 h 971380"/>
                  <a:gd name="csX35" fmla="*/ 719460 w 1503784"/>
                  <a:gd name="csY35" fmla="*/ 13080 h 971380"/>
                  <a:gd name="csX36" fmla="*/ 647346 w 1503784"/>
                  <a:gd name="csY36" fmla="*/ 246 h 971380"/>
                  <a:gd name="csX37" fmla="*/ 550500 w 1503784"/>
                  <a:gd name="csY37" fmla="*/ 17854 h 971380"/>
                  <a:gd name="csX38" fmla="*/ 458125 w 1503784"/>
                  <a:gd name="csY38" fmla="*/ 19050 h 971380"/>
                  <a:gd name="csX39" fmla="*/ 400613 w 1503784"/>
                  <a:gd name="csY39" fmla="*/ 16659 h 971380"/>
                  <a:gd name="csX40" fmla="*/ 111265 w 1503784"/>
                  <a:gd name="csY40" fmla="*/ 13677 h 971380"/>
                  <a:gd name="csX41" fmla="*/ 3122 w 1503784"/>
                  <a:gd name="csY41" fmla="*/ 26505 h 971380"/>
                  <a:gd name="csX42" fmla="*/ 3122 w 1503784"/>
                  <a:gd name="csY42" fmla="*/ 26505 h 971380"/>
                  <a:gd name="csX43" fmla="*/ 18593 w 1503784"/>
                  <a:gd name="csY43" fmla="*/ 87691 h 971380"/>
                  <a:gd name="csX44" fmla="*/ 32597 w 1503784"/>
                  <a:gd name="csY44" fmla="*/ 142902 h 971380"/>
                  <a:gd name="csX45" fmla="*/ 16209 w 1503784"/>
                  <a:gd name="csY45" fmla="*/ 383147 h 971380"/>
                  <a:gd name="csX46" fmla="*/ 0 w 1503784"/>
                  <a:gd name="csY46" fmla="*/ 415919 h 971380"/>
                  <a:gd name="csX47" fmla="*/ 0 w 1503784"/>
                  <a:gd name="csY47" fmla="*/ 415919 h 9713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Lst>
                <a:rect l="l" t="t" r="r" b="b"/>
                <a:pathLst>
                  <a:path w="1503784" h="971380">
                    <a:moveTo>
                      <a:pt x="0" y="415919"/>
                    </a:moveTo>
                    <a:lnTo>
                      <a:pt x="338629" y="415082"/>
                    </a:lnTo>
                    <a:cubicBezTo>
                      <a:pt x="357895" y="446496"/>
                      <a:pt x="366461" y="483999"/>
                      <a:pt x="384538" y="515957"/>
                    </a:cubicBezTo>
                    <a:cubicBezTo>
                      <a:pt x="407210" y="556031"/>
                      <a:pt x="433882" y="586951"/>
                      <a:pt x="473935" y="607280"/>
                    </a:cubicBezTo>
                    <a:cubicBezTo>
                      <a:pt x="484039" y="612410"/>
                      <a:pt x="509817" y="615650"/>
                      <a:pt x="501349" y="629366"/>
                    </a:cubicBezTo>
                    <a:cubicBezTo>
                      <a:pt x="486711" y="653062"/>
                      <a:pt x="483471" y="663345"/>
                      <a:pt x="483471" y="692038"/>
                    </a:cubicBezTo>
                    <a:cubicBezTo>
                      <a:pt x="502688" y="730077"/>
                      <a:pt x="500437" y="781875"/>
                      <a:pt x="500437" y="823950"/>
                    </a:cubicBezTo>
                    <a:cubicBezTo>
                      <a:pt x="503886" y="869601"/>
                      <a:pt x="523423" y="929616"/>
                      <a:pt x="544275" y="971381"/>
                    </a:cubicBezTo>
                    <a:lnTo>
                      <a:pt x="544275" y="971381"/>
                    </a:lnTo>
                    <a:cubicBezTo>
                      <a:pt x="550007" y="956087"/>
                      <a:pt x="575641" y="916484"/>
                      <a:pt x="589570" y="908111"/>
                    </a:cubicBezTo>
                    <a:cubicBezTo>
                      <a:pt x="622790" y="888144"/>
                      <a:pt x="688990" y="869425"/>
                      <a:pt x="726642" y="881848"/>
                    </a:cubicBezTo>
                    <a:cubicBezTo>
                      <a:pt x="754111" y="890914"/>
                      <a:pt x="793916" y="885133"/>
                      <a:pt x="801734" y="853795"/>
                    </a:cubicBezTo>
                    <a:cubicBezTo>
                      <a:pt x="833792" y="831121"/>
                      <a:pt x="860742" y="810773"/>
                      <a:pt x="903049" y="815593"/>
                    </a:cubicBezTo>
                    <a:cubicBezTo>
                      <a:pt x="948823" y="820812"/>
                      <a:pt x="999043" y="813774"/>
                      <a:pt x="1039527" y="793507"/>
                    </a:cubicBezTo>
                    <a:cubicBezTo>
                      <a:pt x="1065637" y="780434"/>
                      <a:pt x="1082192" y="752878"/>
                      <a:pt x="1106275" y="736804"/>
                    </a:cubicBezTo>
                    <a:cubicBezTo>
                      <a:pt x="1134525" y="717945"/>
                      <a:pt x="1172546" y="686342"/>
                      <a:pt x="1195671" y="661595"/>
                    </a:cubicBezTo>
                    <a:lnTo>
                      <a:pt x="1301754" y="605490"/>
                    </a:lnTo>
                    <a:lnTo>
                      <a:pt x="1301754" y="605490"/>
                    </a:lnTo>
                    <a:cubicBezTo>
                      <a:pt x="1340654" y="588773"/>
                      <a:pt x="1437161" y="563921"/>
                      <a:pt x="1459088" y="526104"/>
                    </a:cubicBezTo>
                    <a:cubicBezTo>
                      <a:pt x="1485701" y="480214"/>
                      <a:pt x="1411337" y="440718"/>
                      <a:pt x="1426311" y="386433"/>
                    </a:cubicBezTo>
                    <a:cubicBezTo>
                      <a:pt x="1435178" y="354295"/>
                      <a:pt x="1474062" y="339792"/>
                      <a:pt x="1495444" y="315997"/>
                    </a:cubicBezTo>
                    <a:lnTo>
                      <a:pt x="1495444" y="315997"/>
                    </a:lnTo>
                    <a:lnTo>
                      <a:pt x="1503785" y="230047"/>
                    </a:lnTo>
                    <a:lnTo>
                      <a:pt x="1503785" y="230047"/>
                    </a:lnTo>
                    <a:cubicBezTo>
                      <a:pt x="1495594" y="197214"/>
                      <a:pt x="1484222" y="145795"/>
                      <a:pt x="1448637" y="136037"/>
                    </a:cubicBezTo>
                    <a:cubicBezTo>
                      <a:pt x="1435962" y="132562"/>
                      <a:pt x="1422912" y="133036"/>
                      <a:pt x="1410792" y="127981"/>
                    </a:cubicBezTo>
                    <a:cubicBezTo>
                      <a:pt x="1379756" y="127981"/>
                      <a:pt x="1349168" y="124372"/>
                      <a:pt x="1317819" y="126488"/>
                    </a:cubicBezTo>
                    <a:cubicBezTo>
                      <a:pt x="1295301" y="128010"/>
                      <a:pt x="1261130" y="126309"/>
                      <a:pt x="1241237" y="115744"/>
                    </a:cubicBezTo>
                    <a:cubicBezTo>
                      <a:pt x="1232090" y="110885"/>
                      <a:pt x="1226508" y="84792"/>
                      <a:pt x="1224548" y="75154"/>
                    </a:cubicBezTo>
                    <a:lnTo>
                      <a:pt x="1224548" y="75154"/>
                    </a:lnTo>
                    <a:lnTo>
                      <a:pt x="1203689" y="82914"/>
                    </a:lnTo>
                    <a:cubicBezTo>
                      <a:pt x="1179884" y="99775"/>
                      <a:pt x="1151445" y="119039"/>
                      <a:pt x="1121742" y="118428"/>
                    </a:cubicBezTo>
                    <a:cubicBezTo>
                      <a:pt x="1093283" y="117841"/>
                      <a:pt x="1051241" y="95882"/>
                      <a:pt x="1030558" y="76947"/>
                    </a:cubicBezTo>
                    <a:cubicBezTo>
                      <a:pt x="1016789" y="64338"/>
                      <a:pt x="1005738" y="37850"/>
                      <a:pt x="986456" y="37850"/>
                    </a:cubicBezTo>
                    <a:cubicBezTo>
                      <a:pt x="975022" y="37850"/>
                      <a:pt x="957057" y="41968"/>
                      <a:pt x="947122" y="47700"/>
                    </a:cubicBezTo>
                    <a:cubicBezTo>
                      <a:pt x="874707" y="91147"/>
                      <a:pt x="786911" y="47353"/>
                      <a:pt x="719460" y="13080"/>
                    </a:cubicBezTo>
                    <a:cubicBezTo>
                      <a:pt x="691452" y="-1152"/>
                      <a:pt x="678892" y="-310"/>
                      <a:pt x="647346" y="246"/>
                    </a:cubicBezTo>
                    <a:lnTo>
                      <a:pt x="550500" y="17854"/>
                    </a:lnTo>
                    <a:cubicBezTo>
                      <a:pt x="520725" y="23269"/>
                      <a:pt x="488321" y="19480"/>
                      <a:pt x="458125" y="19050"/>
                    </a:cubicBezTo>
                    <a:cubicBezTo>
                      <a:pt x="440404" y="18795"/>
                      <a:pt x="417353" y="14677"/>
                      <a:pt x="400613" y="16659"/>
                    </a:cubicBezTo>
                    <a:lnTo>
                      <a:pt x="111265" y="13677"/>
                    </a:lnTo>
                    <a:lnTo>
                      <a:pt x="3122" y="26505"/>
                    </a:lnTo>
                    <a:lnTo>
                      <a:pt x="3122" y="26505"/>
                    </a:lnTo>
                    <a:lnTo>
                      <a:pt x="18593" y="87691"/>
                    </a:lnTo>
                    <a:cubicBezTo>
                      <a:pt x="22959" y="104970"/>
                      <a:pt x="32218" y="125084"/>
                      <a:pt x="32597" y="142902"/>
                    </a:cubicBezTo>
                    <a:cubicBezTo>
                      <a:pt x="46793" y="214209"/>
                      <a:pt x="55997" y="318000"/>
                      <a:pt x="16209" y="383147"/>
                    </a:cubicBezTo>
                    <a:lnTo>
                      <a:pt x="0" y="415919"/>
                    </a:lnTo>
                    <a:lnTo>
                      <a:pt x="0" y="415919"/>
                    </a:lnTo>
                    <a:close/>
                  </a:path>
                </a:pathLst>
              </a:custGeom>
              <a:solidFill>
                <a:srgbClr val="FEFEFE"/>
              </a:solidFill>
              <a:ln w="3265" cap="flat">
                <a:solidFill>
                  <a:srgbClr val="000000"/>
                </a:solidFill>
                <a:prstDash val="solid"/>
                <a:miter/>
              </a:ln>
            </p:spPr>
            <p:txBody>
              <a:bodyPr/>
              <a:lstStyle/>
              <a:p>
                <a:endParaRPr lang="en-GB"/>
              </a:p>
            </p:txBody>
          </p:sp>
          <p:sp>
            <p:nvSpPr>
              <p:cNvPr id="37" name="Free-form: Shape 36">
                <a:extLst>
                  <a:ext uri="{FF2B5EF4-FFF2-40B4-BE49-F238E27FC236}">
                    <a16:creationId xmlns:a16="http://schemas.microsoft.com/office/drawing/2014/main" id="{CCF564C5-66AF-9DFD-CD40-DBC956F9A149}"/>
                  </a:ext>
                </a:extLst>
              </p:cNvPr>
              <p:cNvSpPr/>
              <p:nvPr/>
            </p:nvSpPr>
            <p:spPr>
              <a:xfrm>
                <a:off x="4086395" y="3968129"/>
                <a:ext cx="1392282" cy="600717"/>
              </a:xfrm>
              <a:custGeom>
                <a:avLst/>
                <a:gdLst>
                  <a:gd name="csX0" fmla="*/ 193690 w 1392282"/>
                  <a:gd name="csY0" fmla="*/ 71483 h 600717"/>
                  <a:gd name="csX1" fmla="*/ 124557 w 1392282"/>
                  <a:gd name="csY1" fmla="*/ 141918 h 600717"/>
                  <a:gd name="csX2" fmla="*/ 157334 w 1392282"/>
                  <a:gd name="csY2" fmla="*/ 281590 h 600717"/>
                  <a:gd name="csX3" fmla="*/ 0 w 1392282"/>
                  <a:gd name="csY3" fmla="*/ 360976 h 600717"/>
                  <a:gd name="csX4" fmla="*/ 0 w 1392282"/>
                  <a:gd name="csY4" fmla="*/ 360976 h 600717"/>
                  <a:gd name="csX5" fmla="*/ 44671 w 1392282"/>
                  <a:gd name="csY5" fmla="*/ 419471 h 600717"/>
                  <a:gd name="csX6" fmla="*/ 79240 w 1392282"/>
                  <a:gd name="csY6" fmla="*/ 473490 h 600717"/>
                  <a:gd name="csX7" fmla="*/ 103375 w 1392282"/>
                  <a:gd name="csY7" fmla="*/ 490200 h 600717"/>
                  <a:gd name="csX8" fmla="*/ 114998 w 1392282"/>
                  <a:gd name="csY8" fmla="*/ 495873 h 600717"/>
                  <a:gd name="csX9" fmla="*/ 125723 w 1392282"/>
                  <a:gd name="csY9" fmla="*/ 503929 h 600717"/>
                  <a:gd name="csX10" fmla="*/ 125723 w 1392282"/>
                  <a:gd name="csY10" fmla="*/ 503929 h 600717"/>
                  <a:gd name="csX11" fmla="*/ 194562 w 1392282"/>
                  <a:gd name="csY11" fmla="*/ 502140 h 600717"/>
                  <a:gd name="csX12" fmla="*/ 209160 w 1392282"/>
                  <a:gd name="csY12" fmla="*/ 526313 h 600717"/>
                  <a:gd name="csX13" fmla="*/ 241940 w 1392282"/>
                  <a:gd name="csY13" fmla="*/ 512583 h 600717"/>
                  <a:gd name="csX14" fmla="*/ 255349 w 1392282"/>
                  <a:gd name="csY14" fmla="*/ 489903 h 600717"/>
                  <a:gd name="csX15" fmla="*/ 269354 w 1392282"/>
                  <a:gd name="csY15" fmla="*/ 506019 h 600717"/>
                  <a:gd name="csX16" fmla="*/ 303622 w 1392282"/>
                  <a:gd name="csY16" fmla="*/ 520343 h 600717"/>
                  <a:gd name="csX17" fmla="*/ 333721 w 1392282"/>
                  <a:gd name="csY17" fmla="*/ 492588 h 600717"/>
                  <a:gd name="csX18" fmla="*/ 349812 w 1392282"/>
                  <a:gd name="csY18" fmla="*/ 519745 h 600717"/>
                  <a:gd name="csX19" fmla="*/ 373649 w 1392282"/>
                  <a:gd name="csY19" fmla="*/ 544519 h 600717"/>
                  <a:gd name="csX20" fmla="*/ 405835 w 1392282"/>
                  <a:gd name="csY20" fmla="*/ 555263 h 600717"/>
                  <a:gd name="csX21" fmla="*/ 434143 w 1392282"/>
                  <a:gd name="csY21" fmla="*/ 509899 h 600717"/>
                  <a:gd name="csX22" fmla="*/ 455597 w 1392282"/>
                  <a:gd name="csY22" fmla="*/ 460355 h 600717"/>
                  <a:gd name="csX23" fmla="*/ 544994 w 1392282"/>
                  <a:gd name="csY23" fmla="*/ 469310 h 600717"/>
                  <a:gd name="csX24" fmla="*/ 587607 w 1392282"/>
                  <a:gd name="csY24" fmla="*/ 472592 h 600717"/>
                  <a:gd name="csX25" fmla="*/ 759843 w 1392282"/>
                  <a:gd name="csY25" fmla="*/ 571079 h 600717"/>
                  <a:gd name="csX26" fmla="*/ 814674 w 1392282"/>
                  <a:gd name="csY26" fmla="*/ 524523 h 600717"/>
                  <a:gd name="csX27" fmla="*/ 855200 w 1392282"/>
                  <a:gd name="csY27" fmla="*/ 539444 h 600717"/>
                  <a:gd name="csX28" fmla="*/ 877252 w 1392282"/>
                  <a:gd name="csY28" fmla="*/ 566304 h 600717"/>
                  <a:gd name="csX29" fmla="*/ 1014624 w 1392282"/>
                  <a:gd name="csY29" fmla="*/ 594357 h 600717"/>
                  <a:gd name="csX30" fmla="*/ 1087630 w 1392282"/>
                  <a:gd name="csY30" fmla="*/ 579733 h 600717"/>
                  <a:gd name="csX31" fmla="*/ 1139479 w 1392282"/>
                  <a:gd name="csY31" fmla="*/ 564515 h 600717"/>
                  <a:gd name="csX32" fmla="*/ 1117131 w 1392282"/>
                  <a:gd name="csY32" fmla="*/ 518850 h 600717"/>
                  <a:gd name="csX33" fmla="*/ 1104913 w 1392282"/>
                  <a:gd name="csY33" fmla="*/ 457968 h 600717"/>
                  <a:gd name="csX34" fmla="*/ 1138884 w 1392282"/>
                  <a:gd name="csY34" fmla="*/ 433498 h 600717"/>
                  <a:gd name="csX35" fmla="*/ 1201162 w 1392282"/>
                  <a:gd name="csY35" fmla="*/ 444242 h 600717"/>
                  <a:gd name="csX36" fmla="*/ 1241988 w 1392282"/>
                  <a:gd name="csY36" fmla="*/ 440956 h 600717"/>
                  <a:gd name="csX37" fmla="*/ 1287283 w 1392282"/>
                  <a:gd name="csY37" fmla="*/ 438870 h 600717"/>
                  <a:gd name="csX38" fmla="*/ 1370726 w 1392282"/>
                  <a:gd name="csY38" fmla="*/ 449314 h 600717"/>
                  <a:gd name="csX39" fmla="*/ 1370726 w 1392282"/>
                  <a:gd name="csY39" fmla="*/ 449314 h 600717"/>
                  <a:gd name="csX40" fmla="*/ 1383241 w 1392282"/>
                  <a:gd name="csY40" fmla="*/ 426036 h 600717"/>
                  <a:gd name="csX41" fmla="*/ 1390393 w 1392282"/>
                  <a:gd name="csY41" fmla="*/ 407532 h 600717"/>
                  <a:gd name="csX42" fmla="*/ 1388603 w 1392282"/>
                  <a:gd name="csY42" fmla="*/ 368735 h 600717"/>
                  <a:gd name="csX43" fmla="*/ 1372512 w 1392282"/>
                  <a:gd name="csY43" fmla="*/ 335908 h 600717"/>
                  <a:gd name="csX44" fmla="*/ 1372512 w 1392282"/>
                  <a:gd name="csY44" fmla="*/ 335908 h 600717"/>
                  <a:gd name="csX45" fmla="*/ 1294442 w 1392282"/>
                  <a:gd name="csY45" fmla="*/ 319789 h 600717"/>
                  <a:gd name="csX46" fmla="*/ 1265836 w 1392282"/>
                  <a:gd name="csY46" fmla="*/ 297706 h 600717"/>
                  <a:gd name="csX47" fmla="*/ 1255107 w 1392282"/>
                  <a:gd name="csY47" fmla="*/ 258312 h 600717"/>
                  <a:gd name="csX48" fmla="*/ 1164522 w 1392282"/>
                  <a:gd name="csY48" fmla="*/ 116847 h 600717"/>
                  <a:gd name="csX49" fmla="*/ 1097176 w 1392282"/>
                  <a:gd name="csY49" fmla="*/ 106701 h 600717"/>
                  <a:gd name="csX50" fmla="*/ 1051881 w 1392282"/>
                  <a:gd name="csY50" fmla="*/ 45220 h 600717"/>
                  <a:gd name="csX51" fmla="*/ 1047117 w 1392282"/>
                  <a:gd name="csY51" fmla="*/ 5232 h 600717"/>
                  <a:gd name="csX52" fmla="*/ 959509 w 1392282"/>
                  <a:gd name="csY52" fmla="*/ 454 h 600717"/>
                  <a:gd name="csX53" fmla="*/ 882627 w 1392282"/>
                  <a:gd name="csY53" fmla="*/ 34476 h 600717"/>
                  <a:gd name="csX54" fmla="*/ 784291 w 1392282"/>
                  <a:gd name="csY54" fmla="*/ 31495 h 600717"/>
                  <a:gd name="csX55" fmla="*/ 784291 w 1392282"/>
                  <a:gd name="csY55" fmla="*/ 31495 h 600717"/>
                  <a:gd name="csX56" fmla="*/ 775934 w 1392282"/>
                  <a:gd name="csY56" fmla="*/ 54175 h 600717"/>
                  <a:gd name="csX57" fmla="*/ 754481 w 1392282"/>
                  <a:gd name="csY57" fmla="*/ 91479 h 600717"/>
                  <a:gd name="csX58" fmla="*/ 733321 w 1392282"/>
                  <a:gd name="csY58" fmla="*/ 134456 h 600717"/>
                  <a:gd name="csX59" fmla="*/ 639456 w 1392282"/>
                  <a:gd name="csY59" fmla="*/ 108791 h 600717"/>
                  <a:gd name="csX60" fmla="*/ 579560 w 1392282"/>
                  <a:gd name="csY60" fmla="*/ 76558 h 600717"/>
                  <a:gd name="csX61" fmla="*/ 503870 w 1392282"/>
                  <a:gd name="csY61" fmla="*/ 37461 h 600717"/>
                  <a:gd name="csX62" fmla="*/ 437122 w 1392282"/>
                  <a:gd name="csY62" fmla="*/ 69096 h 600717"/>
                  <a:gd name="csX63" fmla="*/ 387059 w 1392282"/>
                  <a:gd name="csY63" fmla="*/ 31792 h 600717"/>
                  <a:gd name="csX64" fmla="*/ 364116 w 1392282"/>
                  <a:gd name="csY64" fmla="*/ 6127 h 600717"/>
                  <a:gd name="csX65" fmla="*/ 325079 w 1392282"/>
                  <a:gd name="csY65" fmla="*/ 42536 h 600717"/>
                  <a:gd name="csX66" fmla="*/ 264589 w 1392282"/>
                  <a:gd name="csY66" fmla="*/ 67307 h 600717"/>
                  <a:gd name="csX67" fmla="*/ 193690 w 1392282"/>
                  <a:gd name="csY67" fmla="*/ 71483 h 600717"/>
                  <a:gd name="csX68" fmla="*/ 193690 w 1392282"/>
                  <a:gd name="csY68" fmla="*/ 71483 h 6007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Lst>
                <a:rect l="l" t="t" r="r" b="b"/>
                <a:pathLst>
                  <a:path w="1392282" h="600717">
                    <a:moveTo>
                      <a:pt x="193690" y="71483"/>
                    </a:moveTo>
                    <a:cubicBezTo>
                      <a:pt x="172308" y="95277"/>
                      <a:pt x="133424" y="109781"/>
                      <a:pt x="124557" y="141918"/>
                    </a:cubicBezTo>
                    <a:cubicBezTo>
                      <a:pt x="109583" y="196204"/>
                      <a:pt x="183948" y="235700"/>
                      <a:pt x="157334" y="281590"/>
                    </a:cubicBezTo>
                    <a:cubicBezTo>
                      <a:pt x="135407" y="319407"/>
                      <a:pt x="38900" y="344259"/>
                      <a:pt x="0" y="360976"/>
                    </a:cubicBezTo>
                    <a:lnTo>
                      <a:pt x="0" y="360976"/>
                    </a:lnTo>
                    <a:lnTo>
                      <a:pt x="44671" y="419471"/>
                    </a:lnTo>
                    <a:cubicBezTo>
                      <a:pt x="48025" y="434784"/>
                      <a:pt x="66000" y="465146"/>
                      <a:pt x="79240" y="473490"/>
                    </a:cubicBezTo>
                    <a:cubicBezTo>
                      <a:pt x="87597" y="478761"/>
                      <a:pt x="93633" y="486435"/>
                      <a:pt x="103375" y="490200"/>
                    </a:cubicBezTo>
                    <a:cubicBezTo>
                      <a:pt x="107572" y="491820"/>
                      <a:pt x="111239" y="493476"/>
                      <a:pt x="114998" y="495873"/>
                    </a:cubicBezTo>
                    <a:cubicBezTo>
                      <a:pt x="118473" y="498093"/>
                      <a:pt x="121915" y="503087"/>
                      <a:pt x="125723" y="503929"/>
                    </a:cubicBezTo>
                    <a:lnTo>
                      <a:pt x="125723" y="503929"/>
                    </a:lnTo>
                    <a:cubicBezTo>
                      <a:pt x="135834" y="500327"/>
                      <a:pt x="187148" y="494727"/>
                      <a:pt x="194562" y="502140"/>
                    </a:cubicBezTo>
                    <a:cubicBezTo>
                      <a:pt x="201828" y="509406"/>
                      <a:pt x="200695" y="521114"/>
                      <a:pt x="209160" y="526313"/>
                    </a:cubicBezTo>
                    <a:cubicBezTo>
                      <a:pt x="226251" y="536802"/>
                      <a:pt x="241940" y="535506"/>
                      <a:pt x="241940" y="512583"/>
                    </a:cubicBezTo>
                    <a:cubicBezTo>
                      <a:pt x="241940" y="504938"/>
                      <a:pt x="245699" y="490393"/>
                      <a:pt x="255349" y="489903"/>
                    </a:cubicBezTo>
                    <a:cubicBezTo>
                      <a:pt x="261646" y="489586"/>
                      <a:pt x="265428" y="501725"/>
                      <a:pt x="269354" y="506019"/>
                    </a:cubicBezTo>
                    <a:cubicBezTo>
                      <a:pt x="279445" y="513328"/>
                      <a:pt x="287662" y="535463"/>
                      <a:pt x="303622" y="520343"/>
                    </a:cubicBezTo>
                    <a:cubicBezTo>
                      <a:pt x="310017" y="514282"/>
                      <a:pt x="325305" y="492049"/>
                      <a:pt x="333721" y="492588"/>
                    </a:cubicBezTo>
                    <a:cubicBezTo>
                      <a:pt x="338404" y="492888"/>
                      <a:pt x="345860" y="514980"/>
                      <a:pt x="349812" y="519745"/>
                    </a:cubicBezTo>
                    <a:cubicBezTo>
                      <a:pt x="356745" y="528096"/>
                      <a:pt x="367878" y="535512"/>
                      <a:pt x="373649" y="544519"/>
                    </a:cubicBezTo>
                    <a:cubicBezTo>
                      <a:pt x="384423" y="561344"/>
                      <a:pt x="386919" y="579789"/>
                      <a:pt x="405835" y="555263"/>
                    </a:cubicBezTo>
                    <a:cubicBezTo>
                      <a:pt x="419764" y="537207"/>
                      <a:pt x="432220" y="536672"/>
                      <a:pt x="434143" y="509899"/>
                    </a:cubicBezTo>
                    <a:cubicBezTo>
                      <a:pt x="435061" y="497084"/>
                      <a:pt x="431678" y="448648"/>
                      <a:pt x="455597" y="460355"/>
                    </a:cubicBezTo>
                    <a:cubicBezTo>
                      <a:pt x="485189" y="474835"/>
                      <a:pt x="513004" y="473708"/>
                      <a:pt x="544994" y="469310"/>
                    </a:cubicBezTo>
                    <a:cubicBezTo>
                      <a:pt x="560464" y="468941"/>
                      <a:pt x="581830" y="454552"/>
                      <a:pt x="587607" y="472592"/>
                    </a:cubicBezTo>
                    <a:cubicBezTo>
                      <a:pt x="599684" y="510314"/>
                      <a:pt x="719215" y="594896"/>
                      <a:pt x="759843" y="571079"/>
                    </a:cubicBezTo>
                    <a:cubicBezTo>
                      <a:pt x="796904" y="549356"/>
                      <a:pt x="759467" y="512649"/>
                      <a:pt x="814674" y="524523"/>
                    </a:cubicBezTo>
                    <a:cubicBezTo>
                      <a:pt x="830314" y="527887"/>
                      <a:pt x="843786" y="526897"/>
                      <a:pt x="855200" y="539444"/>
                    </a:cubicBezTo>
                    <a:cubicBezTo>
                      <a:pt x="863280" y="548320"/>
                      <a:pt x="864557" y="560367"/>
                      <a:pt x="877252" y="566304"/>
                    </a:cubicBezTo>
                    <a:cubicBezTo>
                      <a:pt x="911491" y="607472"/>
                      <a:pt x="964908" y="604314"/>
                      <a:pt x="1014624" y="594357"/>
                    </a:cubicBezTo>
                    <a:lnTo>
                      <a:pt x="1087630" y="579733"/>
                    </a:lnTo>
                    <a:cubicBezTo>
                      <a:pt x="1102650" y="576725"/>
                      <a:pt x="1129149" y="576340"/>
                      <a:pt x="1139479" y="564515"/>
                    </a:cubicBezTo>
                    <a:cubicBezTo>
                      <a:pt x="1139479" y="554055"/>
                      <a:pt x="1120612" y="531316"/>
                      <a:pt x="1117131" y="518850"/>
                    </a:cubicBezTo>
                    <a:cubicBezTo>
                      <a:pt x="1111007" y="496912"/>
                      <a:pt x="1104913" y="481595"/>
                      <a:pt x="1104913" y="457968"/>
                    </a:cubicBezTo>
                    <a:cubicBezTo>
                      <a:pt x="1115981" y="447305"/>
                      <a:pt x="1122702" y="438285"/>
                      <a:pt x="1138884" y="433498"/>
                    </a:cubicBezTo>
                    <a:cubicBezTo>
                      <a:pt x="1158512" y="427695"/>
                      <a:pt x="1180760" y="442955"/>
                      <a:pt x="1201162" y="444242"/>
                    </a:cubicBezTo>
                    <a:cubicBezTo>
                      <a:pt x="1215300" y="445130"/>
                      <a:pt x="1228154" y="441894"/>
                      <a:pt x="1241988" y="440956"/>
                    </a:cubicBezTo>
                    <a:cubicBezTo>
                      <a:pt x="1257024" y="439941"/>
                      <a:pt x="1272319" y="440624"/>
                      <a:pt x="1287283" y="438870"/>
                    </a:cubicBezTo>
                    <a:lnTo>
                      <a:pt x="1370726" y="449314"/>
                    </a:lnTo>
                    <a:lnTo>
                      <a:pt x="1370726" y="449314"/>
                    </a:lnTo>
                    <a:cubicBezTo>
                      <a:pt x="1373548" y="440813"/>
                      <a:pt x="1379652" y="434098"/>
                      <a:pt x="1383241" y="426036"/>
                    </a:cubicBezTo>
                    <a:cubicBezTo>
                      <a:pt x="1386134" y="419530"/>
                      <a:pt x="1388466" y="414243"/>
                      <a:pt x="1390393" y="407532"/>
                    </a:cubicBezTo>
                    <a:cubicBezTo>
                      <a:pt x="1393744" y="395847"/>
                      <a:pt x="1392323" y="380819"/>
                      <a:pt x="1388603" y="368735"/>
                    </a:cubicBezTo>
                    <a:cubicBezTo>
                      <a:pt x="1384766" y="356277"/>
                      <a:pt x="1376170" y="347622"/>
                      <a:pt x="1372512" y="335908"/>
                    </a:cubicBezTo>
                    <a:lnTo>
                      <a:pt x="1372512" y="335908"/>
                    </a:lnTo>
                    <a:cubicBezTo>
                      <a:pt x="1354629" y="335908"/>
                      <a:pt x="1311277" y="323930"/>
                      <a:pt x="1294442" y="319789"/>
                    </a:cubicBezTo>
                    <a:cubicBezTo>
                      <a:pt x="1283040" y="316987"/>
                      <a:pt x="1269657" y="309202"/>
                      <a:pt x="1265836" y="297706"/>
                    </a:cubicBezTo>
                    <a:cubicBezTo>
                      <a:pt x="1261512" y="284705"/>
                      <a:pt x="1258919" y="271499"/>
                      <a:pt x="1255107" y="258312"/>
                    </a:cubicBezTo>
                    <a:cubicBezTo>
                      <a:pt x="1221224" y="213039"/>
                      <a:pt x="1164522" y="183044"/>
                      <a:pt x="1164522" y="116847"/>
                    </a:cubicBezTo>
                    <a:cubicBezTo>
                      <a:pt x="1146631" y="102560"/>
                      <a:pt x="1118143" y="127690"/>
                      <a:pt x="1097176" y="106701"/>
                    </a:cubicBezTo>
                    <a:cubicBezTo>
                      <a:pt x="1080935" y="90438"/>
                      <a:pt x="1066842" y="63776"/>
                      <a:pt x="1051881" y="45220"/>
                    </a:cubicBezTo>
                    <a:cubicBezTo>
                      <a:pt x="1039383" y="29725"/>
                      <a:pt x="1049213" y="22060"/>
                      <a:pt x="1047117" y="5232"/>
                    </a:cubicBezTo>
                    <a:cubicBezTo>
                      <a:pt x="1024797" y="-2178"/>
                      <a:pt x="984908" y="454"/>
                      <a:pt x="959509" y="454"/>
                    </a:cubicBezTo>
                    <a:cubicBezTo>
                      <a:pt x="917833" y="454"/>
                      <a:pt x="923036" y="35698"/>
                      <a:pt x="882627" y="34476"/>
                    </a:cubicBezTo>
                    <a:lnTo>
                      <a:pt x="784291" y="31495"/>
                    </a:lnTo>
                    <a:lnTo>
                      <a:pt x="784291" y="31495"/>
                    </a:lnTo>
                    <a:lnTo>
                      <a:pt x="775934" y="54175"/>
                    </a:lnTo>
                    <a:lnTo>
                      <a:pt x="754481" y="91479"/>
                    </a:lnTo>
                    <a:cubicBezTo>
                      <a:pt x="748004" y="102740"/>
                      <a:pt x="745568" y="127853"/>
                      <a:pt x="733321" y="134456"/>
                    </a:cubicBezTo>
                    <a:cubicBezTo>
                      <a:pt x="713840" y="144956"/>
                      <a:pt x="660074" y="116563"/>
                      <a:pt x="639456" y="108791"/>
                    </a:cubicBezTo>
                    <a:cubicBezTo>
                      <a:pt x="615687" y="99826"/>
                      <a:pt x="593495" y="100581"/>
                      <a:pt x="579560" y="76558"/>
                    </a:cubicBezTo>
                    <a:cubicBezTo>
                      <a:pt x="561692" y="45750"/>
                      <a:pt x="545069" y="25094"/>
                      <a:pt x="503870" y="37461"/>
                    </a:cubicBezTo>
                    <a:cubicBezTo>
                      <a:pt x="481002" y="45482"/>
                      <a:pt x="461890" y="74632"/>
                      <a:pt x="437122" y="69096"/>
                    </a:cubicBezTo>
                    <a:cubicBezTo>
                      <a:pt x="416122" y="64400"/>
                      <a:pt x="396599" y="50452"/>
                      <a:pt x="387059" y="31792"/>
                    </a:cubicBezTo>
                    <a:cubicBezTo>
                      <a:pt x="379185" y="16381"/>
                      <a:pt x="384417" y="10376"/>
                      <a:pt x="364116" y="6127"/>
                    </a:cubicBezTo>
                    <a:cubicBezTo>
                      <a:pt x="341210" y="1336"/>
                      <a:pt x="330514" y="24826"/>
                      <a:pt x="325079" y="42536"/>
                    </a:cubicBezTo>
                    <a:cubicBezTo>
                      <a:pt x="314070" y="78426"/>
                      <a:pt x="294295" y="65037"/>
                      <a:pt x="264589" y="67307"/>
                    </a:cubicBezTo>
                    <a:lnTo>
                      <a:pt x="193690" y="71483"/>
                    </a:lnTo>
                    <a:lnTo>
                      <a:pt x="193690" y="71483"/>
                    </a:lnTo>
                    <a:close/>
                  </a:path>
                </a:pathLst>
              </a:custGeom>
              <a:solidFill>
                <a:srgbClr val="2EBFF3"/>
              </a:solidFill>
              <a:ln w="3265" cap="flat">
                <a:solidFill>
                  <a:srgbClr val="000000"/>
                </a:solidFill>
                <a:prstDash val="solid"/>
                <a:miter/>
              </a:ln>
            </p:spPr>
            <p:txBody>
              <a:bodyPr/>
              <a:lstStyle/>
              <a:p>
                <a:endParaRPr lang="en-GB"/>
              </a:p>
            </p:txBody>
          </p:sp>
          <p:sp>
            <p:nvSpPr>
              <p:cNvPr id="38" name="Free-form: Shape 37">
                <a:extLst>
                  <a:ext uri="{FF2B5EF4-FFF2-40B4-BE49-F238E27FC236}">
                    <a16:creationId xmlns:a16="http://schemas.microsoft.com/office/drawing/2014/main" id="{D4929A4F-672F-F74C-D18E-25E87D0217E1}"/>
                  </a:ext>
                </a:extLst>
              </p:cNvPr>
              <p:cNvSpPr/>
              <p:nvPr/>
            </p:nvSpPr>
            <p:spPr>
              <a:xfrm>
                <a:off x="4280085" y="2808516"/>
                <a:ext cx="627545" cy="1296371"/>
              </a:xfrm>
              <a:custGeom>
                <a:avLst/>
                <a:gdLst>
                  <a:gd name="csX0" fmla="*/ 152556 w 627545"/>
                  <a:gd name="csY0" fmla="*/ 4498 h 1296371"/>
                  <a:gd name="csX1" fmla="*/ 287247 w 627545"/>
                  <a:gd name="csY1" fmla="*/ 16434 h 1296371"/>
                  <a:gd name="csX2" fmla="*/ 384985 w 627545"/>
                  <a:gd name="csY2" fmla="*/ 41505 h 1296371"/>
                  <a:gd name="csX3" fmla="*/ 480342 w 627545"/>
                  <a:gd name="csY3" fmla="*/ 162075 h 1296371"/>
                  <a:gd name="csX4" fmla="*/ 514311 w 627545"/>
                  <a:gd name="csY4" fmla="*/ 225943 h 1296371"/>
                  <a:gd name="csX5" fmla="*/ 565566 w 627545"/>
                  <a:gd name="csY5" fmla="*/ 284435 h 1296371"/>
                  <a:gd name="csX6" fmla="*/ 576294 w 627545"/>
                  <a:gd name="csY6" fmla="*/ 316668 h 1296371"/>
                  <a:gd name="csX7" fmla="*/ 627545 w 627545"/>
                  <a:gd name="csY7" fmla="*/ 374566 h 1296371"/>
                  <a:gd name="csX8" fmla="*/ 627545 w 627545"/>
                  <a:gd name="csY8" fmla="*/ 374566 h 1296371"/>
                  <a:gd name="csX9" fmla="*/ 599792 w 627545"/>
                  <a:gd name="csY9" fmla="*/ 443364 h 1296371"/>
                  <a:gd name="csX10" fmla="*/ 572724 w 627545"/>
                  <a:gd name="csY10" fmla="*/ 481410 h 1296371"/>
                  <a:gd name="csX11" fmla="*/ 530412 w 627545"/>
                  <a:gd name="csY11" fmla="*/ 529162 h 1296371"/>
                  <a:gd name="csX12" fmla="*/ 536966 w 627545"/>
                  <a:gd name="csY12" fmla="*/ 652717 h 1296371"/>
                  <a:gd name="csX13" fmla="*/ 563188 w 627545"/>
                  <a:gd name="csY13" fmla="*/ 692708 h 1296371"/>
                  <a:gd name="csX14" fmla="*/ 581663 w 627545"/>
                  <a:gd name="csY14" fmla="*/ 738667 h 1296371"/>
                  <a:gd name="csX15" fmla="*/ 576300 w 627545"/>
                  <a:gd name="csY15" fmla="*/ 772095 h 1296371"/>
                  <a:gd name="csX16" fmla="*/ 594178 w 627545"/>
                  <a:gd name="csY16" fmla="*/ 880725 h 1296371"/>
                  <a:gd name="csX17" fmla="*/ 559612 w 627545"/>
                  <a:gd name="csY17" fmla="*/ 923702 h 1296371"/>
                  <a:gd name="csX18" fmla="*/ 609077 w 627545"/>
                  <a:gd name="csY18" fmla="*/ 954740 h 1296371"/>
                  <a:gd name="csX19" fmla="*/ 574511 w 627545"/>
                  <a:gd name="csY19" fmla="*/ 1031141 h 1296371"/>
                  <a:gd name="csX20" fmla="*/ 586431 w 627545"/>
                  <a:gd name="csY20" fmla="*/ 1103963 h 1296371"/>
                  <a:gd name="csX21" fmla="*/ 564978 w 627545"/>
                  <a:gd name="csY21" fmla="*/ 1134403 h 1296371"/>
                  <a:gd name="csX22" fmla="*/ 575109 w 627545"/>
                  <a:gd name="csY22" fmla="*/ 1161263 h 1296371"/>
                  <a:gd name="csX23" fmla="*/ 590602 w 627545"/>
                  <a:gd name="csY23" fmla="*/ 1191109 h 1296371"/>
                  <a:gd name="csX24" fmla="*/ 590602 w 627545"/>
                  <a:gd name="csY24" fmla="*/ 1191109 h 1296371"/>
                  <a:gd name="csX25" fmla="*/ 582244 w 627545"/>
                  <a:gd name="csY25" fmla="*/ 1213789 h 1296371"/>
                  <a:gd name="csX26" fmla="*/ 560791 w 627545"/>
                  <a:gd name="csY26" fmla="*/ 1251093 h 1296371"/>
                  <a:gd name="csX27" fmla="*/ 539631 w 627545"/>
                  <a:gd name="csY27" fmla="*/ 1294070 h 1296371"/>
                  <a:gd name="csX28" fmla="*/ 445767 w 627545"/>
                  <a:gd name="csY28" fmla="*/ 1268405 h 1296371"/>
                  <a:gd name="csX29" fmla="*/ 385870 w 627545"/>
                  <a:gd name="csY29" fmla="*/ 1236172 h 1296371"/>
                  <a:gd name="csX30" fmla="*/ 310180 w 627545"/>
                  <a:gd name="csY30" fmla="*/ 1197075 h 1296371"/>
                  <a:gd name="csX31" fmla="*/ 243432 w 627545"/>
                  <a:gd name="csY31" fmla="*/ 1228710 h 1296371"/>
                  <a:gd name="csX32" fmla="*/ 193369 w 627545"/>
                  <a:gd name="csY32" fmla="*/ 1191406 h 1296371"/>
                  <a:gd name="csX33" fmla="*/ 170427 w 627545"/>
                  <a:gd name="csY33" fmla="*/ 1165740 h 1296371"/>
                  <a:gd name="csX34" fmla="*/ 131390 w 627545"/>
                  <a:gd name="csY34" fmla="*/ 1202150 h 1296371"/>
                  <a:gd name="csX35" fmla="*/ 70899 w 627545"/>
                  <a:gd name="csY35" fmla="*/ 1226921 h 1296371"/>
                  <a:gd name="csX36" fmla="*/ 0 w 627545"/>
                  <a:gd name="csY36" fmla="*/ 1231097 h 1296371"/>
                  <a:gd name="csX37" fmla="*/ 0 w 627545"/>
                  <a:gd name="csY37" fmla="*/ 1231097 h 1296371"/>
                  <a:gd name="csX38" fmla="*/ 8341 w 627545"/>
                  <a:gd name="csY38" fmla="*/ 1145147 h 1296371"/>
                  <a:gd name="csX39" fmla="*/ 8341 w 627545"/>
                  <a:gd name="csY39" fmla="*/ 1145147 h 1296371"/>
                  <a:gd name="csX40" fmla="*/ 45889 w 627545"/>
                  <a:gd name="csY40" fmla="*/ 884308 h 1296371"/>
                  <a:gd name="csX41" fmla="*/ 68534 w 627545"/>
                  <a:gd name="csY41" fmla="*/ 799550 h 1296371"/>
                  <a:gd name="csX42" fmla="*/ 179385 w 627545"/>
                  <a:gd name="csY42" fmla="*/ 735682 h 1296371"/>
                  <a:gd name="csX43" fmla="*/ 144819 w 627545"/>
                  <a:gd name="csY43" fmla="*/ 612127 h 1296371"/>
                  <a:gd name="csX44" fmla="*/ 178791 w 627545"/>
                  <a:gd name="csY44" fmla="*/ 461711 h 1296371"/>
                  <a:gd name="csX45" fmla="*/ 176406 w 627545"/>
                  <a:gd name="csY45" fmla="*/ 349498 h 1296371"/>
                  <a:gd name="csX46" fmla="*/ 179983 w 627545"/>
                  <a:gd name="csY46" fmla="*/ 206244 h 1296371"/>
                  <a:gd name="csX47" fmla="*/ 172233 w 627545"/>
                  <a:gd name="csY47" fmla="*/ 116114 h 1296371"/>
                  <a:gd name="csX48" fmla="*/ 149244 w 627545"/>
                  <a:gd name="csY48" fmla="*/ 71295 h 1296371"/>
                  <a:gd name="csX49" fmla="*/ 152556 w 627545"/>
                  <a:gd name="csY49" fmla="*/ 4498 h 1296371"/>
                  <a:gd name="csX50" fmla="*/ 152556 w 627545"/>
                  <a:gd name="csY50" fmla="*/ 4498 h 129637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Lst>
                <a:rect l="l" t="t" r="r" b="b"/>
                <a:pathLst>
                  <a:path w="627545" h="1296371">
                    <a:moveTo>
                      <a:pt x="152556" y="4498"/>
                    </a:moveTo>
                    <a:cubicBezTo>
                      <a:pt x="196472" y="-2840"/>
                      <a:pt x="247547" y="-2716"/>
                      <a:pt x="287247" y="16434"/>
                    </a:cubicBezTo>
                    <a:cubicBezTo>
                      <a:pt x="319227" y="31858"/>
                      <a:pt x="355769" y="27332"/>
                      <a:pt x="384985" y="41505"/>
                    </a:cubicBezTo>
                    <a:cubicBezTo>
                      <a:pt x="420884" y="58915"/>
                      <a:pt x="453957" y="129408"/>
                      <a:pt x="480342" y="162075"/>
                    </a:cubicBezTo>
                    <a:cubicBezTo>
                      <a:pt x="496570" y="182173"/>
                      <a:pt x="501019" y="204758"/>
                      <a:pt x="514311" y="225943"/>
                    </a:cubicBezTo>
                    <a:cubicBezTo>
                      <a:pt x="528534" y="248617"/>
                      <a:pt x="556836" y="258221"/>
                      <a:pt x="565566" y="284435"/>
                    </a:cubicBezTo>
                    <a:cubicBezTo>
                      <a:pt x="565249" y="296094"/>
                      <a:pt x="572310" y="305933"/>
                      <a:pt x="576294" y="316668"/>
                    </a:cubicBezTo>
                    <a:cubicBezTo>
                      <a:pt x="583789" y="336866"/>
                      <a:pt x="606121" y="369200"/>
                      <a:pt x="627545" y="374566"/>
                    </a:cubicBezTo>
                    <a:lnTo>
                      <a:pt x="627545" y="374566"/>
                    </a:lnTo>
                    <a:lnTo>
                      <a:pt x="599792" y="443364"/>
                    </a:lnTo>
                    <a:cubicBezTo>
                      <a:pt x="592045" y="456473"/>
                      <a:pt x="585272" y="472665"/>
                      <a:pt x="572724" y="481410"/>
                    </a:cubicBezTo>
                    <a:cubicBezTo>
                      <a:pt x="558342" y="491439"/>
                      <a:pt x="526809" y="510446"/>
                      <a:pt x="530412" y="529162"/>
                    </a:cubicBezTo>
                    <a:cubicBezTo>
                      <a:pt x="538384" y="570541"/>
                      <a:pt x="534951" y="610422"/>
                      <a:pt x="536966" y="652717"/>
                    </a:cubicBezTo>
                    <a:cubicBezTo>
                      <a:pt x="538018" y="674852"/>
                      <a:pt x="547904" y="679456"/>
                      <a:pt x="563188" y="692708"/>
                    </a:cubicBezTo>
                    <a:cubicBezTo>
                      <a:pt x="580817" y="707999"/>
                      <a:pt x="581663" y="713704"/>
                      <a:pt x="581663" y="738667"/>
                    </a:cubicBezTo>
                    <a:cubicBezTo>
                      <a:pt x="582760" y="750038"/>
                      <a:pt x="586248" y="764704"/>
                      <a:pt x="576300" y="772095"/>
                    </a:cubicBezTo>
                    <a:cubicBezTo>
                      <a:pt x="552182" y="790010"/>
                      <a:pt x="606088" y="873129"/>
                      <a:pt x="594178" y="880725"/>
                    </a:cubicBezTo>
                    <a:cubicBezTo>
                      <a:pt x="577058" y="891639"/>
                      <a:pt x="559612" y="899869"/>
                      <a:pt x="559612" y="923702"/>
                    </a:cubicBezTo>
                    <a:cubicBezTo>
                      <a:pt x="559612" y="934430"/>
                      <a:pt x="602418" y="952522"/>
                      <a:pt x="609077" y="954740"/>
                    </a:cubicBezTo>
                    <a:cubicBezTo>
                      <a:pt x="605524" y="972593"/>
                      <a:pt x="586398" y="1017239"/>
                      <a:pt x="574511" y="1031141"/>
                    </a:cubicBezTo>
                    <a:cubicBezTo>
                      <a:pt x="540386" y="1071035"/>
                      <a:pt x="603544" y="1075421"/>
                      <a:pt x="586431" y="1103963"/>
                    </a:cubicBezTo>
                    <a:cubicBezTo>
                      <a:pt x="578763" y="1111641"/>
                      <a:pt x="568580" y="1124194"/>
                      <a:pt x="564978" y="1134403"/>
                    </a:cubicBezTo>
                    <a:cubicBezTo>
                      <a:pt x="560542" y="1146976"/>
                      <a:pt x="567564" y="1152446"/>
                      <a:pt x="575109" y="1161263"/>
                    </a:cubicBezTo>
                    <a:cubicBezTo>
                      <a:pt x="582035" y="1169366"/>
                      <a:pt x="585311" y="1182249"/>
                      <a:pt x="590602" y="1191109"/>
                    </a:cubicBezTo>
                    <a:lnTo>
                      <a:pt x="590602" y="1191109"/>
                    </a:lnTo>
                    <a:lnTo>
                      <a:pt x="582244" y="1213789"/>
                    </a:lnTo>
                    <a:lnTo>
                      <a:pt x="560791" y="1251093"/>
                    </a:lnTo>
                    <a:cubicBezTo>
                      <a:pt x="554315" y="1262354"/>
                      <a:pt x="551878" y="1287467"/>
                      <a:pt x="539631" y="1294070"/>
                    </a:cubicBezTo>
                    <a:cubicBezTo>
                      <a:pt x="520150" y="1304569"/>
                      <a:pt x="466384" y="1276177"/>
                      <a:pt x="445767" y="1268405"/>
                    </a:cubicBezTo>
                    <a:cubicBezTo>
                      <a:pt x="421997" y="1259440"/>
                      <a:pt x="399806" y="1260195"/>
                      <a:pt x="385870" y="1236172"/>
                    </a:cubicBezTo>
                    <a:cubicBezTo>
                      <a:pt x="368003" y="1205363"/>
                      <a:pt x="351379" y="1184708"/>
                      <a:pt x="310180" y="1197075"/>
                    </a:cubicBezTo>
                    <a:cubicBezTo>
                      <a:pt x="287313" y="1205096"/>
                      <a:pt x="268201" y="1234246"/>
                      <a:pt x="243432" y="1228710"/>
                    </a:cubicBezTo>
                    <a:cubicBezTo>
                      <a:pt x="222433" y="1224014"/>
                      <a:pt x="202909" y="1210066"/>
                      <a:pt x="193369" y="1191406"/>
                    </a:cubicBezTo>
                    <a:cubicBezTo>
                      <a:pt x="185495" y="1175995"/>
                      <a:pt x="190727" y="1169989"/>
                      <a:pt x="170427" y="1165740"/>
                    </a:cubicBezTo>
                    <a:cubicBezTo>
                      <a:pt x="147520" y="1160950"/>
                      <a:pt x="136824" y="1184440"/>
                      <a:pt x="131390" y="1202150"/>
                    </a:cubicBezTo>
                    <a:cubicBezTo>
                      <a:pt x="120380" y="1238040"/>
                      <a:pt x="100605" y="1224651"/>
                      <a:pt x="70899" y="1226921"/>
                    </a:cubicBezTo>
                    <a:lnTo>
                      <a:pt x="0" y="1231097"/>
                    </a:lnTo>
                    <a:lnTo>
                      <a:pt x="0" y="1231097"/>
                    </a:lnTo>
                    <a:lnTo>
                      <a:pt x="8341" y="1145147"/>
                    </a:lnTo>
                    <a:lnTo>
                      <a:pt x="8341" y="1145147"/>
                    </a:lnTo>
                    <a:cubicBezTo>
                      <a:pt x="123653" y="1138384"/>
                      <a:pt x="36686" y="946173"/>
                      <a:pt x="45889" y="884308"/>
                    </a:cubicBezTo>
                    <a:cubicBezTo>
                      <a:pt x="48564" y="866324"/>
                      <a:pt x="54844" y="811701"/>
                      <a:pt x="68534" y="799550"/>
                    </a:cubicBezTo>
                    <a:cubicBezTo>
                      <a:pt x="96330" y="774870"/>
                      <a:pt x="146373" y="759300"/>
                      <a:pt x="179385" y="735682"/>
                    </a:cubicBezTo>
                    <a:cubicBezTo>
                      <a:pt x="212903" y="673424"/>
                      <a:pt x="118326" y="666847"/>
                      <a:pt x="144819" y="612127"/>
                    </a:cubicBezTo>
                    <a:cubicBezTo>
                      <a:pt x="170920" y="558207"/>
                      <a:pt x="188725" y="524756"/>
                      <a:pt x="178791" y="461711"/>
                    </a:cubicBezTo>
                    <a:cubicBezTo>
                      <a:pt x="173559" y="428509"/>
                      <a:pt x="157690" y="380078"/>
                      <a:pt x="176406" y="349498"/>
                    </a:cubicBezTo>
                    <a:lnTo>
                      <a:pt x="179983" y="206244"/>
                    </a:lnTo>
                    <a:cubicBezTo>
                      <a:pt x="180593" y="181604"/>
                      <a:pt x="184813" y="136476"/>
                      <a:pt x="172233" y="116114"/>
                    </a:cubicBezTo>
                    <a:cubicBezTo>
                      <a:pt x="164545" y="103675"/>
                      <a:pt x="150018" y="85410"/>
                      <a:pt x="149244" y="71295"/>
                    </a:cubicBezTo>
                    <a:lnTo>
                      <a:pt x="152556" y="4498"/>
                    </a:lnTo>
                    <a:lnTo>
                      <a:pt x="152556" y="4498"/>
                    </a:lnTo>
                    <a:close/>
                  </a:path>
                </a:pathLst>
              </a:custGeom>
              <a:solidFill>
                <a:srgbClr val="FEFEFE"/>
              </a:solidFill>
              <a:ln w="3265" cap="flat">
                <a:solidFill>
                  <a:srgbClr val="000000"/>
                </a:solidFill>
                <a:prstDash val="solid"/>
                <a:miter/>
              </a:ln>
            </p:spPr>
            <p:txBody>
              <a:bodyPr/>
              <a:lstStyle/>
              <a:p>
                <a:endParaRPr lang="en-GB"/>
              </a:p>
            </p:txBody>
          </p:sp>
          <p:sp>
            <p:nvSpPr>
              <p:cNvPr id="39" name="Free-form: Shape 38">
                <a:extLst>
                  <a:ext uri="{FF2B5EF4-FFF2-40B4-BE49-F238E27FC236}">
                    <a16:creationId xmlns:a16="http://schemas.microsoft.com/office/drawing/2014/main" id="{4D5279C3-6205-9466-B404-6326D975DE45}"/>
                  </a:ext>
                </a:extLst>
              </p:cNvPr>
              <p:cNvSpPr/>
              <p:nvPr/>
            </p:nvSpPr>
            <p:spPr>
              <a:xfrm>
                <a:off x="3619688" y="2765857"/>
                <a:ext cx="847063" cy="1187805"/>
              </a:xfrm>
              <a:custGeom>
                <a:avLst/>
                <a:gdLst>
                  <a:gd name="csX0" fmla="*/ 63505 w 847063"/>
                  <a:gd name="csY0" fmla="*/ 27755 h 1187805"/>
                  <a:gd name="csX1" fmla="*/ 92111 w 847063"/>
                  <a:gd name="csY1" fmla="*/ 79089 h 1187805"/>
                  <a:gd name="csX2" fmla="*/ 111778 w 847063"/>
                  <a:gd name="csY2" fmla="*/ 110427 h 1187805"/>
                  <a:gd name="csX3" fmla="*/ 116843 w 847063"/>
                  <a:gd name="csY3" fmla="*/ 127138 h 1187805"/>
                  <a:gd name="csX4" fmla="*/ 100155 w 847063"/>
                  <a:gd name="csY4" fmla="*/ 156686 h 1187805"/>
                  <a:gd name="csX5" fmla="*/ 53371 w 847063"/>
                  <a:gd name="csY5" fmla="*/ 180261 h 1187805"/>
                  <a:gd name="csX6" fmla="*/ 330 w 847063"/>
                  <a:gd name="csY6" fmla="*/ 205332 h 1187805"/>
                  <a:gd name="csX7" fmla="*/ 28936 w 847063"/>
                  <a:gd name="csY7" fmla="*/ 242339 h 1187805"/>
                  <a:gd name="csX8" fmla="*/ 77212 w 847063"/>
                  <a:gd name="csY8" fmla="*/ 313368 h 1187805"/>
                  <a:gd name="csX9" fmla="*/ 115651 w 847063"/>
                  <a:gd name="csY9" fmla="*/ 396634 h 1187805"/>
                  <a:gd name="csX10" fmla="*/ 141873 w 847063"/>
                  <a:gd name="csY10" fmla="*/ 475423 h 1187805"/>
                  <a:gd name="csX11" fmla="*/ 192233 w 847063"/>
                  <a:gd name="csY11" fmla="*/ 588831 h 1187805"/>
                  <a:gd name="csX12" fmla="*/ 294445 w 847063"/>
                  <a:gd name="csY12" fmla="*/ 633000 h 1187805"/>
                  <a:gd name="csX13" fmla="*/ 329906 w 847063"/>
                  <a:gd name="csY13" fmla="*/ 680154 h 1187805"/>
                  <a:gd name="csX14" fmla="*/ 363875 w 847063"/>
                  <a:gd name="csY14" fmla="*/ 751781 h 1187805"/>
                  <a:gd name="csX15" fmla="*/ 351957 w 847063"/>
                  <a:gd name="csY15" fmla="*/ 782220 h 1187805"/>
                  <a:gd name="csX16" fmla="*/ 341823 w 847063"/>
                  <a:gd name="csY16" fmla="*/ 818633 h 1187805"/>
                  <a:gd name="csX17" fmla="*/ 423176 w 847063"/>
                  <a:gd name="csY17" fmla="*/ 909358 h 1187805"/>
                  <a:gd name="csX18" fmla="*/ 457445 w 847063"/>
                  <a:gd name="csY18" fmla="*/ 933531 h 1187805"/>
                  <a:gd name="csX19" fmla="*/ 470257 w 847063"/>
                  <a:gd name="csY19" fmla="*/ 960391 h 1187805"/>
                  <a:gd name="csX20" fmla="*/ 434202 w 847063"/>
                  <a:gd name="csY20" fmla="*/ 984567 h 1187805"/>
                  <a:gd name="csX21" fmla="*/ 406785 w 847063"/>
                  <a:gd name="csY21" fmla="*/ 1021871 h 1187805"/>
                  <a:gd name="csX22" fmla="*/ 389502 w 847063"/>
                  <a:gd name="csY22" fmla="*/ 1032913 h 1187805"/>
                  <a:gd name="csX23" fmla="*/ 389502 w 847063"/>
                  <a:gd name="csY23" fmla="*/ 1032913 h 1187805"/>
                  <a:gd name="csX24" fmla="*/ 406191 w 847063"/>
                  <a:gd name="csY24" fmla="*/ 1073503 h 1187805"/>
                  <a:gd name="csX25" fmla="*/ 482772 w 847063"/>
                  <a:gd name="csY25" fmla="*/ 1084247 h 1187805"/>
                  <a:gd name="csX26" fmla="*/ 575745 w 847063"/>
                  <a:gd name="csY26" fmla="*/ 1085739 h 1187805"/>
                  <a:gd name="csX27" fmla="*/ 613590 w 847063"/>
                  <a:gd name="csY27" fmla="*/ 1093796 h 1187805"/>
                  <a:gd name="csX28" fmla="*/ 668738 w 847063"/>
                  <a:gd name="csY28" fmla="*/ 1187806 h 1187805"/>
                  <a:gd name="csX29" fmla="*/ 668738 w 847063"/>
                  <a:gd name="csY29" fmla="*/ 1187806 h 1187805"/>
                  <a:gd name="csX30" fmla="*/ 706286 w 847063"/>
                  <a:gd name="csY30" fmla="*/ 926967 h 1187805"/>
                  <a:gd name="csX31" fmla="*/ 728931 w 847063"/>
                  <a:gd name="csY31" fmla="*/ 842208 h 1187805"/>
                  <a:gd name="csX32" fmla="*/ 839782 w 847063"/>
                  <a:gd name="csY32" fmla="*/ 778341 h 1187805"/>
                  <a:gd name="csX33" fmla="*/ 805216 w 847063"/>
                  <a:gd name="csY33" fmla="*/ 654786 h 1187805"/>
                  <a:gd name="csX34" fmla="*/ 839188 w 847063"/>
                  <a:gd name="csY34" fmla="*/ 504370 h 1187805"/>
                  <a:gd name="csX35" fmla="*/ 836803 w 847063"/>
                  <a:gd name="csY35" fmla="*/ 392157 h 1187805"/>
                  <a:gd name="csX36" fmla="*/ 840380 w 847063"/>
                  <a:gd name="csY36" fmla="*/ 248903 h 1187805"/>
                  <a:gd name="csX37" fmla="*/ 832630 w 847063"/>
                  <a:gd name="csY37" fmla="*/ 158772 h 1187805"/>
                  <a:gd name="csX38" fmla="*/ 809641 w 847063"/>
                  <a:gd name="csY38" fmla="*/ 113954 h 1187805"/>
                  <a:gd name="csX39" fmla="*/ 812953 w 847063"/>
                  <a:gd name="csY39" fmla="*/ 47157 h 1187805"/>
                  <a:gd name="csX40" fmla="*/ 812953 w 847063"/>
                  <a:gd name="csY40" fmla="*/ 47157 h 1187805"/>
                  <a:gd name="csX41" fmla="*/ 721769 w 847063"/>
                  <a:gd name="csY41" fmla="*/ 0 h 1187805"/>
                  <a:gd name="csX42" fmla="*/ 721769 w 847063"/>
                  <a:gd name="csY42" fmla="*/ 0 h 1187805"/>
                  <a:gd name="csX43" fmla="*/ 663055 w 847063"/>
                  <a:gd name="csY43" fmla="*/ 35815 h 1187805"/>
                  <a:gd name="csX44" fmla="*/ 610609 w 847063"/>
                  <a:gd name="csY44" fmla="*/ 56108 h 1187805"/>
                  <a:gd name="csX45" fmla="*/ 492012 w 847063"/>
                  <a:gd name="csY45" fmla="*/ 42680 h 1187805"/>
                  <a:gd name="csX46" fmla="*/ 390100 w 847063"/>
                  <a:gd name="csY46" fmla="*/ 49841 h 1187805"/>
                  <a:gd name="csX47" fmla="*/ 333482 w 847063"/>
                  <a:gd name="csY47" fmla="*/ 108036 h 1187805"/>
                  <a:gd name="csX48" fmla="*/ 269412 w 847063"/>
                  <a:gd name="csY48" fmla="*/ 126840 h 1187805"/>
                  <a:gd name="csX49" fmla="*/ 138597 w 847063"/>
                  <a:gd name="csY49" fmla="*/ 40887 h 1187805"/>
                  <a:gd name="csX50" fmla="*/ 63505 w 847063"/>
                  <a:gd name="csY50" fmla="*/ 27755 h 1187805"/>
                  <a:gd name="csX51" fmla="*/ 63505 w 847063"/>
                  <a:gd name="csY51" fmla="*/ 27755 h 11878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Lst>
                <a:rect l="l" t="t" r="r" b="b"/>
                <a:pathLst>
                  <a:path w="847063" h="1187805">
                    <a:moveTo>
                      <a:pt x="63505" y="27755"/>
                    </a:moveTo>
                    <a:cubicBezTo>
                      <a:pt x="67522" y="45913"/>
                      <a:pt x="80279" y="64965"/>
                      <a:pt x="92111" y="79089"/>
                    </a:cubicBezTo>
                    <a:cubicBezTo>
                      <a:pt x="100103" y="88625"/>
                      <a:pt x="105445" y="100127"/>
                      <a:pt x="111778" y="110427"/>
                    </a:cubicBezTo>
                    <a:cubicBezTo>
                      <a:pt x="114881" y="115469"/>
                      <a:pt x="122395" y="121259"/>
                      <a:pt x="116843" y="127138"/>
                    </a:cubicBezTo>
                    <a:cubicBezTo>
                      <a:pt x="107317" y="137232"/>
                      <a:pt x="106311" y="145275"/>
                      <a:pt x="100155" y="156686"/>
                    </a:cubicBezTo>
                    <a:cubicBezTo>
                      <a:pt x="91043" y="173579"/>
                      <a:pt x="70840" y="177234"/>
                      <a:pt x="53371" y="180261"/>
                    </a:cubicBezTo>
                    <a:cubicBezTo>
                      <a:pt x="38015" y="188465"/>
                      <a:pt x="13041" y="192573"/>
                      <a:pt x="330" y="205332"/>
                    </a:cubicBezTo>
                    <a:cubicBezTo>
                      <a:pt x="-3328" y="209003"/>
                      <a:pt x="24546" y="238352"/>
                      <a:pt x="28936" y="242339"/>
                    </a:cubicBezTo>
                    <a:cubicBezTo>
                      <a:pt x="52120" y="263383"/>
                      <a:pt x="65334" y="284617"/>
                      <a:pt x="77212" y="313368"/>
                    </a:cubicBezTo>
                    <a:cubicBezTo>
                      <a:pt x="89044" y="341999"/>
                      <a:pt x="104949" y="367511"/>
                      <a:pt x="115651" y="396634"/>
                    </a:cubicBezTo>
                    <a:cubicBezTo>
                      <a:pt x="128431" y="417796"/>
                      <a:pt x="131370" y="451776"/>
                      <a:pt x="141873" y="475423"/>
                    </a:cubicBezTo>
                    <a:lnTo>
                      <a:pt x="192233" y="588831"/>
                    </a:lnTo>
                    <a:cubicBezTo>
                      <a:pt x="204235" y="615855"/>
                      <a:pt x="269069" y="623245"/>
                      <a:pt x="294445" y="633000"/>
                    </a:cubicBezTo>
                    <a:cubicBezTo>
                      <a:pt x="305994" y="639149"/>
                      <a:pt x="320046" y="668818"/>
                      <a:pt x="329906" y="680154"/>
                    </a:cubicBezTo>
                    <a:cubicBezTo>
                      <a:pt x="348482" y="701502"/>
                      <a:pt x="354802" y="725495"/>
                      <a:pt x="363875" y="751781"/>
                    </a:cubicBezTo>
                    <a:cubicBezTo>
                      <a:pt x="368617" y="765516"/>
                      <a:pt x="358812" y="772136"/>
                      <a:pt x="351957" y="782220"/>
                    </a:cubicBezTo>
                    <a:cubicBezTo>
                      <a:pt x="342859" y="795600"/>
                      <a:pt x="341823" y="802703"/>
                      <a:pt x="341823" y="818633"/>
                    </a:cubicBezTo>
                    <a:cubicBezTo>
                      <a:pt x="357735" y="857995"/>
                      <a:pt x="390465" y="884303"/>
                      <a:pt x="423176" y="909358"/>
                    </a:cubicBezTo>
                    <a:cubicBezTo>
                      <a:pt x="435760" y="918998"/>
                      <a:pt x="448516" y="918861"/>
                      <a:pt x="457445" y="933531"/>
                    </a:cubicBezTo>
                    <a:cubicBezTo>
                      <a:pt x="460460" y="938488"/>
                      <a:pt x="469173" y="954898"/>
                      <a:pt x="470257" y="960391"/>
                    </a:cubicBezTo>
                    <a:cubicBezTo>
                      <a:pt x="459905" y="970799"/>
                      <a:pt x="440280" y="969339"/>
                      <a:pt x="434202" y="984567"/>
                    </a:cubicBezTo>
                    <a:cubicBezTo>
                      <a:pt x="426521" y="1003825"/>
                      <a:pt x="426906" y="1012371"/>
                      <a:pt x="406785" y="1021871"/>
                    </a:cubicBezTo>
                    <a:lnTo>
                      <a:pt x="389502" y="1032913"/>
                    </a:lnTo>
                    <a:lnTo>
                      <a:pt x="389502" y="1032913"/>
                    </a:lnTo>
                    <a:cubicBezTo>
                      <a:pt x="391461" y="1042550"/>
                      <a:pt x="397043" y="1068643"/>
                      <a:pt x="406191" y="1073503"/>
                    </a:cubicBezTo>
                    <a:cubicBezTo>
                      <a:pt x="426083" y="1084067"/>
                      <a:pt x="460254" y="1085768"/>
                      <a:pt x="482772" y="1084247"/>
                    </a:cubicBezTo>
                    <a:cubicBezTo>
                      <a:pt x="514121" y="1082131"/>
                      <a:pt x="544710" y="1085739"/>
                      <a:pt x="575745" y="1085739"/>
                    </a:cubicBezTo>
                    <a:cubicBezTo>
                      <a:pt x="587865" y="1090794"/>
                      <a:pt x="600916" y="1090321"/>
                      <a:pt x="613590" y="1093796"/>
                    </a:cubicBezTo>
                    <a:cubicBezTo>
                      <a:pt x="649175" y="1103553"/>
                      <a:pt x="660547" y="1154972"/>
                      <a:pt x="668738" y="1187806"/>
                    </a:cubicBezTo>
                    <a:lnTo>
                      <a:pt x="668738" y="1187806"/>
                    </a:lnTo>
                    <a:cubicBezTo>
                      <a:pt x="784050" y="1181042"/>
                      <a:pt x="697083" y="988832"/>
                      <a:pt x="706286" y="926967"/>
                    </a:cubicBezTo>
                    <a:cubicBezTo>
                      <a:pt x="708961" y="908982"/>
                      <a:pt x="715241" y="854360"/>
                      <a:pt x="728931" y="842208"/>
                    </a:cubicBezTo>
                    <a:cubicBezTo>
                      <a:pt x="756727" y="817529"/>
                      <a:pt x="806770" y="801958"/>
                      <a:pt x="839782" y="778341"/>
                    </a:cubicBezTo>
                    <a:cubicBezTo>
                      <a:pt x="873300" y="716083"/>
                      <a:pt x="778723" y="709506"/>
                      <a:pt x="805216" y="654786"/>
                    </a:cubicBezTo>
                    <a:cubicBezTo>
                      <a:pt x="831317" y="600865"/>
                      <a:pt x="849123" y="567415"/>
                      <a:pt x="839188" y="504370"/>
                    </a:cubicBezTo>
                    <a:cubicBezTo>
                      <a:pt x="833956" y="471168"/>
                      <a:pt x="818087" y="422737"/>
                      <a:pt x="836803" y="392157"/>
                    </a:cubicBezTo>
                    <a:lnTo>
                      <a:pt x="840380" y="248903"/>
                    </a:lnTo>
                    <a:cubicBezTo>
                      <a:pt x="840990" y="224263"/>
                      <a:pt x="845210" y="179134"/>
                      <a:pt x="832630" y="158772"/>
                    </a:cubicBezTo>
                    <a:cubicBezTo>
                      <a:pt x="824942" y="146333"/>
                      <a:pt x="810415" y="128068"/>
                      <a:pt x="809641" y="113954"/>
                    </a:cubicBezTo>
                    <a:lnTo>
                      <a:pt x="812953" y="47157"/>
                    </a:lnTo>
                    <a:lnTo>
                      <a:pt x="812953" y="47157"/>
                    </a:lnTo>
                    <a:lnTo>
                      <a:pt x="721769" y="0"/>
                    </a:lnTo>
                    <a:lnTo>
                      <a:pt x="721769" y="0"/>
                    </a:lnTo>
                    <a:cubicBezTo>
                      <a:pt x="709078" y="11953"/>
                      <a:pt x="678637" y="27804"/>
                      <a:pt x="663055" y="35815"/>
                    </a:cubicBezTo>
                    <a:cubicBezTo>
                      <a:pt x="645514" y="44835"/>
                      <a:pt x="630204" y="52382"/>
                      <a:pt x="610609" y="56108"/>
                    </a:cubicBezTo>
                    <a:cubicBezTo>
                      <a:pt x="570301" y="63773"/>
                      <a:pt x="532316" y="36080"/>
                      <a:pt x="492012" y="42680"/>
                    </a:cubicBezTo>
                    <a:cubicBezTo>
                      <a:pt x="459124" y="45945"/>
                      <a:pt x="422086" y="42559"/>
                      <a:pt x="390100" y="49841"/>
                    </a:cubicBezTo>
                    <a:cubicBezTo>
                      <a:pt x="363937" y="55801"/>
                      <a:pt x="355168" y="93302"/>
                      <a:pt x="333482" y="108036"/>
                    </a:cubicBezTo>
                    <a:cubicBezTo>
                      <a:pt x="311029" y="123287"/>
                      <a:pt x="294266" y="122379"/>
                      <a:pt x="269412" y="126840"/>
                    </a:cubicBezTo>
                    <a:cubicBezTo>
                      <a:pt x="203301" y="134597"/>
                      <a:pt x="163349" y="96714"/>
                      <a:pt x="138597" y="40887"/>
                    </a:cubicBezTo>
                    <a:lnTo>
                      <a:pt x="63505" y="27755"/>
                    </a:lnTo>
                    <a:lnTo>
                      <a:pt x="63505" y="27755"/>
                    </a:lnTo>
                    <a:close/>
                  </a:path>
                </a:pathLst>
              </a:custGeom>
              <a:solidFill>
                <a:srgbClr val="2EBFF3"/>
              </a:solidFill>
              <a:ln w="3265" cap="flat">
                <a:solidFill>
                  <a:srgbClr val="000000"/>
                </a:solidFill>
                <a:prstDash val="solid"/>
                <a:miter/>
              </a:ln>
            </p:spPr>
            <p:txBody>
              <a:bodyPr/>
              <a:lstStyle/>
              <a:p>
                <a:endParaRPr lang="en-GB"/>
              </a:p>
            </p:txBody>
          </p:sp>
          <p:sp>
            <p:nvSpPr>
              <p:cNvPr id="41" name="Free-form: Shape 40">
                <a:extLst>
                  <a:ext uri="{FF2B5EF4-FFF2-40B4-BE49-F238E27FC236}">
                    <a16:creationId xmlns:a16="http://schemas.microsoft.com/office/drawing/2014/main" id="{B1A0E8AF-6634-5AE9-8CDD-9C5DF29645D0}"/>
                  </a:ext>
                </a:extLst>
              </p:cNvPr>
              <p:cNvSpPr/>
              <p:nvPr/>
            </p:nvSpPr>
            <p:spPr>
              <a:xfrm>
                <a:off x="2680642" y="2743583"/>
                <a:ext cx="1409302" cy="1098474"/>
              </a:xfrm>
              <a:custGeom>
                <a:avLst/>
                <a:gdLst>
                  <a:gd name="csX0" fmla="*/ 968579 w 1409302"/>
                  <a:gd name="csY0" fmla="*/ 43168 h 1098474"/>
                  <a:gd name="csX1" fmla="*/ 1002550 w 1409302"/>
                  <a:gd name="csY1" fmla="*/ 50029 h 1098474"/>
                  <a:gd name="csX2" fmla="*/ 1002550 w 1409302"/>
                  <a:gd name="csY2" fmla="*/ 50029 h 1098474"/>
                  <a:gd name="csX3" fmla="*/ 1031156 w 1409302"/>
                  <a:gd name="csY3" fmla="*/ 101363 h 1098474"/>
                  <a:gd name="csX4" fmla="*/ 1050823 w 1409302"/>
                  <a:gd name="csY4" fmla="*/ 132701 h 1098474"/>
                  <a:gd name="csX5" fmla="*/ 1055889 w 1409302"/>
                  <a:gd name="csY5" fmla="*/ 149412 h 1098474"/>
                  <a:gd name="csX6" fmla="*/ 1039200 w 1409302"/>
                  <a:gd name="csY6" fmla="*/ 178960 h 1098474"/>
                  <a:gd name="csX7" fmla="*/ 992416 w 1409302"/>
                  <a:gd name="csY7" fmla="*/ 202535 h 1098474"/>
                  <a:gd name="csX8" fmla="*/ 939375 w 1409302"/>
                  <a:gd name="csY8" fmla="*/ 227606 h 1098474"/>
                  <a:gd name="csX9" fmla="*/ 967981 w 1409302"/>
                  <a:gd name="csY9" fmla="*/ 264613 h 1098474"/>
                  <a:gd name="csX10" fmla="*/ 1016257 w 1409302"/>
                  <a:gd name="csY10" fmla="*/ 335642 h 1098474"/>
                  <a:gd name="csX11" fmla="*/ 1054697 w 1409302"/>
                  <a:gd name="csY11" fmla="*/ 418908 h 1098474"/>
                  <a:gd name="csX12" fmla="*/ 1080918 w 1409302"/>
                  <a:gd name="csY12" fmla="*/ 497696 h 1098474"/>
                  <a:gd name="csX13" fmla="*/ 1131278 w 1409302"/>
                  <a:gd name="csY13" fmla="*/ 611105 h 1098474"/>
                  <a:gd name="csX14" fmla="*/ 1233491 w 1409302"/>
                  <a:gd name="csY14" fmla="*/ 655274 h 1098474"/>
                  <a:gd name="csX15" fmla="*/ 1268951 w 1409302"/>
                  <a:gd name="csY15" fmla="*/ 702427 h 1098474"/>
                  <a:gd name="csX16" fmla="*/ 1302920 w 1409302"/>
                  <a:gd name="csY16" fmla="*/ 774054 h 1098474"/>
                  <a:gd name="csX17" fmla="*/ 1291003 w 1409302"/>
                  <a:gd name="csY17" fmla="*/ 804494 h 1098474"/>
                  <a:gd name="csX18" fmla="*/ 1280869 w 1409302"/>
                  <a:gd name="csY18" fmla="*/ 840907 h 1098474"/>
                  <a:gd name="csX19" fmla="*/ 1362222 w 1409302"/>
                  <a:gd name="csY19" fmla="*/ 931632 h 1098474"/>
                  <a:gd name="csX20" fmla="*/ 1396490 w 1409302"/>
                  <a:gd name="csY20" fmla="*/ 955804 h 1098474"/>
                  <a:gd name="csX21" fmla="*/ 1409303 w 1409302"/>
                  <a:gd name="csY21" fmla="*/ 982665 h 1098474"/>
                  <a:gd name="csX22" fmla="*/ 1373247 w 1409302"/>
                  <a:gd name="csY22" fmla="*/ 1006841 h 1098474"/>
                  <a:gd name="csX23" fmla="*/ 1345830 w 1409302"/>
                  <a:gd name="csY23" fmla="*/ 1044145 h 1098474"/>
                  <a:gd name="csX24" fmla="*/ 1328547 w 1409302"/>
                  <a:gd name="csY24" fmla="*/ 1055187 h 1098474"/>
                  <a:gd name="csX25" fmla="*/ 1328547 w 1409302"/>
                  <a:gd name="csY25" fmla="*/ 1055187 h 1098474"/>
                  <a:gd name="csX26" fmla="*/ 1307688 w 1409302"/>
                  <a:gd name="csY26" fmla="*/ 1062946 h 1098474"/>
                  <a:gd name="csX27" fmla="*/ 1225741 w 1409302"/>
                  <a:gd name="csY27" fmla="*/ 1098461 h 1098474"/>
                  <a:gd name="csX28" fmla="*/ 1134557 w 1409302"/>
                  <a:gd name="csY28" fmla="*/ 1056979 h 1098474"/>
                  <a:gd name="csX29" fmla="*/ 1090455 w 1409302"/>
                  <a:gd name="csY29" fmla="*/ 1017882 h 1098474"/>
                  <a:gd name="csX30" fmla="*/ 1051120 w 1409302"/>
                  <a:gd name="csY30" fmla="*/ 1027732 h 1098474"/>
                  <a:gd name="csX31" fmla="*/ 823459 w 1409302"/>
                  <a:gd name="csY31" fmla="*/ 993112 h 1098474"/>
                  <a:gd name="csX32" fmla="*/ 751345 w 1409302"/>
                  <a:gd name="csY32" fmla="*/ 980278 h 1098474"/>
                  <a:gd name="csX33" fmla="*/ 654499 w 1409302"/>
                  <a:gd name="csY33" fmla="*/ 997887 h 1098474"/>
                  <a:gd name="csX34" fmla="*/ 562123 w 1409302"/>
                  <a:gd name="csY34" fmla="*/ 999082 h 1098474"/>
                  <a:gd name="csX35" fmla="*/ 504611 w 1409302"/>
                  <a:gd name="csY35" fmla="*/ 996691 h 1098474"/>
                  <a:gd name="csX36" fmla="*/ 215264 w 1409302"/>
                  <a:gd name="csY36" fmla="*/ 993710 h 1098474"/>
                  <a:gd name="csX37" fmla="*/ 107121 w 1409302"/>
                  <a:gd name="csY37" fmla="*/ 1006537 h 1098474"/>
                  <a:gd name="csX38" fmla="*/ 107121 w 1409302"/>
                  <a:gd name="csY38" fmla="*/ 1006537 h 1098474"/>
                  <a:gd name="csX39" fmla="*/ 76105 w 1409302"/>
                  <a:gd name="csY39" fmla="*/ 883880 h 1098474"/>
                  <a:gd name="csX40" fmla="*/ 118 w 1409302"/>
                  <a:gd name="csY40" fmla="*/ 688698 h 1098474"/>
                  <a:gd name="csX41" fmla="*/ 21872 w 1409302"/>
                  <a:gd name="csY41" fmla="*/ 419205 h 1098474"/>
                  <a:gd name="csX42" fmla="*/ 75808 w 1409302"/>
                  <a:gd name="csY42" fmla="*/ 308184 h 1098474"/>
                  <a:gd name="csX43" fmla="*/ 110671 w 1409302"/>
                  <a:gd name="csY43" fmla="*/ 261030 h 1098474"/>
                  <a:gd name="csX44" fmla="*/ 156263 w 1409302"/>
                  <a:gd name="csY44" fmla="*/ 201042 h 1098474"/>
                  <a:gd name="csX45" fmla="*/ 180277 w 1409302"/>
                  <a:gd name="csY45" fmla="*/ 168539 h 1098474"/>
                  <a:gd name="csX46" fmla="*/ 180277 w 1409302"/>
                  <a:gd name="csY46" fmla="*/ 168539 h 1098474"/>
                  <a:gd name="csX47" fmla="*/ 273482 w 1409302"/>
                  <a:gd name="csY47" fmla="*/ 169832 h 1098474"/>
                  <a:gd name="csX48" fmla="*/ 389290 w 1409302"/>
                  <a:gd name="csY48" fmla="*/ 173885 h 1098474"/>
                  <a:gd name="csX49" fmla="*/ 495673 w 1409302"/>
                  <a:gd name="csY49" fmla="*/ 162246 h 1098474"/>
                  <a:gd name="csX50" fmla="*/ 567189 w 1409302"/>
                  <a:gd name="csY50" fmla="*/ 122851 h 1098474"/>
                  <a:gd name="csX51" fmla="*/ 666717 w 1409302"/>
                  <a:gd name="csY51" fmla="*/ 68533 h 1098474"/>
                  <a:gd name="csX52" fmla="*/ 728102 w 1409302"/>
                  <a:gd name="csY52" fmla="*/ 89423 h 1098474"/>
                  <a:gd name="csX53" fmla="*/ 808857 w 1409302"/>
                  <a:gd name="csY53" fmla="*/ 67040 h 1098474"/>
                  <a:gd name="csX54" fmla="*/ 865772 w 1409302"/>
                  <a:gd name="csY54" fmla="*/ 789 h 1098474"/>
                  <a:gd name="csX55" fmla="*/ 899146 w 1409302"/>
                  <a:gd name="csY55" fmla="*/ 20785 h 1098474"/>
                  <a:gd name="csX56" fmla="*/ 935799 w 1409302"/>
                  <a:gd name="csY56" fmla="*/ 33916 h 1098474"/>
                  <a:gd name="csX57" fmla="*/ 968579 w 1409302"/>
                  <a:gd name="csY57" fmla="*/ 43168 h 1098474"/>
                  <a:gd name="csX58" fmla="*/ 968579 w 1409302"/>
                  <a:gd name="csY58" fmla="*/ 43168 h 10984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Lst>
                <a:rect l="l" t="t" r="r" b="b"/>
                <a:pathLst>
                  <a:path w="1409302" h="1098474">
                    <a:moveTo>
                      <a:pt x="968579" y="43168"/>
                    </a:moveTo>
                    <a:lnTo>
                      <a:pt x="1002550" y="50029"/>
                    </a:lnTo>
                    <a:lnTo>
                      <a:pt x="1002550" y="50029"/>
                    </a:lnTo>
                    <a:cubicBezTo>
                      <a:pt x="1006567" y="68186"/>
                      <a:pt x="1019324" y="87239"/>
                      <a:pt x="1031156" y="101363"/>
                    </a:cubicBezTo>
                    <a:cubicBezTo>
                      <a:pt x="1039148" y="110899"/>
                      <a:pt x="1044491" y="122401"/>
                      <a:pt x="1050823" y="132701"/>
                    </a:cubicBezTo>
                    <a:cubicBezTo>
                      <a:pt x="1053926" y="137743"/>
                      <a:pt x="1061441" y="143533"/>
                      <a:pt x="1055889" y="149412"/>
                    </a:cubicBezTo>
                    <a:cubicBezTo>
                      <a:pt x="1046362" y="159506"/>
                      <a:pt x="1045356" y="167549"/>
                      <a:pt x="1039200" y="178960"/>
                    </a:cubicBezTo>
                    <a:cubicBezTo>
                      <a:pt x="1030088" y="195853"/>
                      <a:pt x="1009885" y="199507"/>
                      <a:pt x="992416" y="202535"/>
                    </a:cubicBezTo>
                    <a:cubicBezTo>
                      <a:pt x="977060" y="210738"/>
                      <a:pt x="952086" y="214846"/>
                      <a:pt x="939375" y="227606"/>
                    </a:cubicBezTo>
                    <a:cubicBezTo>
                      <a:pt x="935717" y="231276"/>
                      <a:pt x="963592" y="260625"/>
                      <a:pt x="967981" y="264613"/>
                    </a:cubicBezTo>
                    <a:cubicBezTo>
                      <a:pt x="991166" y="285657"/>
                      <a:pt x="1004379" y="306891"/>
                      <a:pt x="1016257" y="335642"/>
                    </a:cubicBezTo>
                    <a:cubicBezTo>
                      <a:pt x="1028089" y="364273"/>
                      <a:pt x="1043994" y="389784"/>
                      <a:pt x="1054697" y="418908"/>
                    </a:cubicBezTo>
                    <a:cubicBezTo>
                      <a:pt x="1067476" y="440070"/>
                      <a:pt x="1070415" y="474049"/>
                      <a:pt x="1080918" y="497696"/>
                    </a:cubicBezTo>
                    <a:lnTo>
                      <a:pt x="1131278" y="611105"/>
                    </a:lnTo>
                    <a:cubicBezTo>
                      <a:pt x="1143280" y="638129"/>
                      <a:pt x="1208115" y="645519"/>
                      <a:pt x="1233491" y="655274"/>
                    </a:cubicBezTo>
                    <a:cubicBezTo>
                      <a:pt x="1245039" y="661423"/>
                      <a:pt x="1259092" y="691092"/>
                      <a:pt x="1268951" y="702427"/>
                    </a:cubicBezTo>
                    <a:cubicBezTo>
                      <a:pt x="1287528" y="723775"/>
                      <a:pt x="1293847" y="747769"/>
                      <a:pt x="1302920" y="774054"/>
                    </a:cubicBezTo>
                    <a:cubicBezTo>
                      <a:pt x="1307662" y="787790"/>
                      <a:pt x="1297858" y="794410"/>
                      <a:pt x="1291003" y="804494"/>
                    </a:cubicBezTo>
                    <a:cubicBezTo>
                      <a:pt x="1281904" y="817874"/>
                      <a:pt x="1280869" y="824977"/>
                      <a:pt x="1280869" y="840907"/>
                    </a:cubicBezTo>
                    <a:cubicBezTo>
                      <a:pt x="1296780" y="880269"/>
                      <a:pt x="1329511" y="906577"/>
                      <a:pt x="1362222" y="931632"/>
                    </a:cubicBezTo>
                    <a:cubicBezTo>
                      <a:pt x="1374805" y="941272"/>
                      <a:pt x="1387562" y="941135"/>
                      <a:pt x="1396490" y="955804"/>
                    </a:cubicBezTo>
                    <a:cubicBezTo>
                      <a:pt x="1399505" y="960762"/>
                      <a:pt x="1408218" y="977172"/>
                      <a:pt x="1409303" y="982665"/>
                    </a:cubicBezTo>
                    <a:cubicBezTo>
                      <a:pt x="1398950" y="993073"/>
                      <a:pt x="1379325" y="991613"/>
                      <a:pt x="1373247" y="1006841"/>
                    </a:cubicBezTo>
                    <a:cubicBezTo>
                      <a:pt x="1365566" y="1026099"/>
                      <a:pt x="1365951" y="1034645"/>
                      <a:pt x="1345830" y="1044145"/>
                    </a:cubicBezTo>
                    <a:lnTo>
                      <a:pt x="1328547" y="1055187"/>
                    </a:lnTo>
                    <a:lnTo>
                      <a:pt x="1328547" y="1055187"/>
                    </a:lnTo>
                    <a:lnTo>
                      <a:pt x="1307688" y="1062946"/>
                    </a:lnTo>
                    <a:cubicBezTo>
                      <a:pt x="1283883" y="1079807"/>
                      <a:pt x="1255444" y="1099071"/>
                      <a:pt x="1225741" y="1098461"/>
                    </a:cubicBezTo>
                    <a:cubicBezTo>
                      <a:pt x="1197282" y="1097873"/>
                      <a:pt x="1155240" y="1075914"/>
                      <a:pt x="1134557" y="1056979"/>
                    </a:cubicBezTo>
                    <a:cubicBezTo>
                      <a:pt x="1120788" y="1044371"/>
                      <a:pt x="1109736" y="1017882"/>
                      <a:pt x="1090455" y="1017882"/>
                    </a:cubicBezTo>
                    <a:cubicBezTo>
                      <a:pt x="1079021" y="1017882"/>
                      <a:pt x="1061055" y="1022001"/>
                      <a:pt x="1051120" y="1027732"/>
                    </a:cubicBezTo>
                    <a:cubicBezTo>
                      <a:pt x="978706" y="1071179"/>
                      <a:pt x="890910" y="1027386"/>
                      <a:pt x="823459" y="993112"/>
                    </a:cubicBezTo>
                    <a:cubicBezTo>
                      <a:pt x="795451" y="978880"/>
                      <a:pt x="782891" y="979723"/>
                      <a:pt x="751345" y="980278"/>
                    </a:cubicBezTo>
                    <a:lnTo>
                      <a:pt x="654499" y="997887"/>
                    </a:lnTo>
                    <a:cubicBezTo>
                      <a:pt x="624724" y="1003301"/>
                      <a:pt x="592320" y="999513"/>
                      <a:pt x="562123" y="999082"/>
                    </a:cubicBezTo>
                    <a:cubicBezTo>
                      <a:pt x="544403" y="998827"/>
                      <a:pt x="521352" y="994709"/>
                      <a:pt x="504611" y="996691"/>
                    </a:cubicBezTo>
                    <a:lnTo>
                      <a:pt x="215264" y="993710"/>
                    </a:lnTo>
                    <a:lnTo>
                      <a:pt x="107121" y="1006537"/>
                    </a:lnTo>
                    <a:lnTo>
                      <a:pt x="107121" y="1006537"/>
                    </a:lnTo>
                    <a:lnTo>
                      <a:pt x="76105" y="883880"/>
                    </a:lnTo>
                    <a:lnTo>
                      <a:pt x="118" y="688698"/>
                    </a:lnTo>
                    <a:cubicBezTo>
                      <a:pt x="118" y="596393"/>
                      <a:pt x="-2920" y="509199"/>
                      <a:pt x="21872" y="419205"/>
                    </a:cubicBezTo>
                    <a:cubicBezTo>
                      <a:pt x="40223" y="382404"/>
                      <a:pt x="50210" y="342804"/>
                      <a:pt x="75808" y="308184"/>
                    </a:cubicBezTo>
                    <a:lnTo>
                      <a:pt x="110671" y="261030"/>
                    </a:lnTo>
                    <a:cubicBezTo>
                      <a:pt x="124776" y="241955"/>
                      <a:pt x="145120" y="221551"/>
                      <a:pt x="156263" y="201042"/>
                    </a:cubicBezTo>
                    <a:lnTo>
                      <a:pt x="180277" y="168539"/>
                    </a:lnTo>
                    <a:lnTo>
                      <a:pt x="180277" y="168539"/>
                    </a:lnTo>
                    <a:lnTo>
                      <a:pt x="273482" y="169832"/>
                    </a:lnTo>
                    <a:cubicBezTo>
                      <a:pt x="309772" y="167134"/>
                      <a:pt x="352082" y="173192"/>
                      <a:pt x="389290" y="173885"/>
                    </a:cubicBezTo>
                    <a:cubicBezTo>
                      <a:pt x="423333" y="174515"/>
                      <a:pt x="461877" y="167634"/>
                      <a:pt x="495673" y="162246"/>
                    </a:cubicBezTo>
                    <a:cubicBezTo>
                      <a:pt x="531055" y="148415"/>
                      <a:pt x="543870" y="160276"/>
                      <a:pt x="567189" y="122851"/>
                    </a:cubicBezTo>
                    <a:cubicBezTo>
                      <a:pt x="590305" y="85759"/>
                      <a:pt x="619146" y="58801"/>
                      <a:pt x="666717" y="68533"/>
                    </a:cubicBezTo>
                    <a:cubicBezTo>
                      <a:pt x="688121" y="72912"/>
                      <a:pt x="706374" y="86357"/>
                      <a:pt x="728102" y="89423"/>
                    </a:cubicBezTo>
                    <a:cubicBezTo>
                      <a:pt x="759213" y="93813"/>
                      <a:pt x="783756" y="83414"/>
                      <a:pt x="808857" y="67040"/>
                    </a:cubicBezTo>
                    <a:cubicBezTo>
                      <a:pt x="823730" y="47394"/>
                      <a:pt x="830778" y="-7179"/>
                      <a:pt x="865772" y="789"/>
                    </a:cubicBezTo>
                    <a:cubicBezTo>
                      <a:pt x="875867" y="3088"/>
                      <a:pt x="889871" y="15171"/>
                      <a:pt x="899146" y="20785"/>
                    </a:cubicBezTo>
                    <a:cubicBezTo>
                      <a:pt x="910345" y="27568"/>
                      <a:pt x="922886" y="31617"/>
                      <a:pt x="935799" y="33916"/>
                    </a:cubicBezTo>
                    <a:lnTo>
                      <a:pt x="968579" y="43168"/>
                    </a:lnTo>
                    <a:lnTo>
                      <a:pt x="968579" y="43168"/>
                    </a:lnTo>
                    <a:close/>
                  </a:path>
                </a:pathLst>
              </a:custGeom>
              <a:solidFill>
                <a:srgbClr val="FEFEFE"/>
              </a:solidFill>
              <a:ln w="3265" cap="flat">
                <a:solidFill>
                  <a:srgbClr val="000000"/>
                </a:solidFill>
                <a:prstDash val="solid"/>
                <a:miter/>
              </a:ln>
            </p:spPr>
            <p:txBody>
              <a:bodyPr/>
              <a:lstStyle/>
              <a:p>
                <a:endParaRPr lang="en-GB"/>
              </a:p>
            </p:txBody>
          </p:sp>
          <p:sp>
            <p:nvSpPr>
              <p:cNvPr id="42" name="Free-form: Shape 41">
                <a:extLst>
                  <a:ext uri="{FF2B5EF4-FFF2-40B4-BE49-F238E27FC236}">
                    <a16:creationId xmlns:a16="http://schemas.microsoft.com/office/drawing/2014/main" id="{DFB26AFC-A138-0A07-59B4-400D43D5F311}"/>
                  </a:ext>
                </a:extLst>
              </p:cNvPr>
              <p:cNvSpPr/>
              <p:nvPr/>
            </p:nvSpPr>
            <p:spPr>
              <a:xfrm>
                <a:off x="6246184" y="3091161"/>
                <a:ext cx="832969" cy="979789"/>
              </a:xfrm>
              <a:custGeom>
                <a:avLst/>
                <a:gdLst>
                  <a:gd name="csX0" fmla="*/ 122771 w 832969"/>
                  <a:gd name="csY0" fmla="*/ 969643 h 979789"/>
                  <a:gd name="csX1" fmla="*/ 145717 w 832969"/>
                  <a:gd name="csY1" fmla="*/ 979790 h 979789"/>
                  <a:gd name="csX2" fmla="*/ 240179 w 832969"/>
                  <a:gd name="csY2" fmla="*/ 909358 h 979789"/>
                  <a:gd name="csX3" fmla="*/ 351627 w 832969"/>
                  <a:gd name="csY3" fmla="*/ 833253 h 979789"/>
                  <a:gd name="csX4" fmla="*/ 433274 w 832969"/>
                  <a:gd name="csY4" fmla="*/ 807288 h 979789"/>
                  <a:gd name="csX5" fmla="*/ 499428 w 832969"/>
                  <a:gd name="csY5" fmla="*/ 805498 h 979789"/>
                  <a:gd name="csX6" fmla="*/ 578097 w 832969"/>
                  <a:gd name="csY6" fmla="*/ 830866 h 979789"/>
                  <a:gd name="csX7" fmla="*/ 666302 w 832969"/>
                  <a:gd name="csY7" fmla="*/ 810871 h 979789"/>
                  <a:gd name="csX8" fmla="*/ 735734 w 832969"/>
                  <a:gd name="csY8" fmla="*/ 742826 h 979789"/>
                  <a:gd name="csX9" fmla="*/ 812613 w 832969"/>
                  <a:gd name="csY9" fmla="*/ 713281 h 979789"/>
                  <a:gd name="csX10" fmla="*/ 821846 w 832969"/>
                  <a:gd name="csY10" fmla="*/ 695372 h 979789"/>
                  <a:gd name="csX11" fmla="*/ 821846 w 832969"/>
                  <a:gd name="csY11" fmla="*/ 695372 h 979789"/>
                  <a:gd name="csX12" fmla="*/ 821248 w 832969"/>
                  <a:gd name="csY12" fmla="*/ 660755 h 979789"/>
                  <a:gd name="csX13" fmla="*/ 795026 w 832969"/>
                  <a:gd name="csY13" fmla="*/ 553911 h 979789"/>
                  <a:gd name="csX14" fmla="*/ 759865 w 832969"/>
                  <a:gd name="csY14" fmla="*/ 459006 h 979789"/>
                  <a:gd name="csX15" fmla="*/ 741391 w 832969"/>
                  <a:gd name="csY15" fmla="*/ 268599 h 979789"/>
                  <a:gd name="csX16" fmla="*/ 765823 w 832969"/>
                  <a:gd name="csY16" fmla="*/ 205926 h 979789"/>
                  <a:gd name="csX17" fmla="*/ 827806 w 832969"/>
                  <a:gd name="csY17" fmla="*/ 175487 h 979789"/>
                  <a:gd name="csX18" fmla="*/ 831382 w 832969"/>
                  <a:gd name="csY18" fmla="*/ 116991 h 979789"/>
                  <a:gd name="csX19" fmla="*/ 608489 w 832969"/>
                  <a:gd name="csY19" fmla="*/ 50139 h 979789"/>
                  <a:gd name="csX20" fmla="*/ 608489 w 832969"/>
                  <a:gd name="csY20" fmla="*/ 50139 h 979789"/>
                  <a:gd name="csX21" fmla="*/ 497635 w 832969"/>
                  <a:gd name="csY21" fmla="*/ 131314 h 979789"/>
                  <a:gd name="csX22" fmla="*/ 363544 w 832969"/>
                  <a:gd name="csY22" fmla="*/ 159370 h 979789"/>
                  <a:gd name="csX23" fmla="*/ 277724 w 832969"/>
                  <a:gd name="csY23" fmla="*/ 85356 h 979789"/>
                  <a:gd name="csX24" fmla="*/ 227067 w 832969"/>
                  <a:gd name="csY24" fmla="*/ 26263 h 979789"/>
                  <a:gd name="csX25" fmla="*/ 110850 w 832969"/>
                  <a:gd name="csY25" fmla="*/ 0 h 979789"/>
                  <a:gd name="csX26" fmla="*/ 110850 w 832969"/>
                  <a:gd name="csY26" fmla="*/ 0 h 979789"/>
                  <a:gd name="csX27" fmla="*/ 57212 w 832969"/>
                  <a:gd name="csY27" fmla="*/ 44169 h 979789"/>
                  <a:gd name="csX28" fmla="*/ 57212 w 832969"/>
                  <a:gd name="csY28" fmla="*/ 44169 h 979789"/>
                  <a:gd name="csX29" fmla="*/ 77777 w 832969"/>
                  <a:gd name="csY29" fmla="*/ 83863 h 979789"/>
                  <a:gd name="csX30" fmla="*/ 103999 w 832969"/>
                  <a:gd name="csY30" fmla="*/ 147731 h 979789"/>
                  <a:gd name="csX31" fmla="*/ 113535 w 832969"/>
                  <a:gd name="csY31" fmla="*/ 187720 h 979789"/>
                  <a:gd name="csX32" fmla="*/ 133499 w 832969"/>
                  <a:gd name="csY32" fmla="*/ 230997 h 979789"/>
                  <a:gd name="csX33" fmla="*/ 140051 w 832969"/>
                  <a:gd name="csY33" fmla="*/ 319932 h 979789"/>
                  <a:gd name="csX34" fmla="*/ 56019 w 832969"/>
                  <a:gd name="csY34" fmla="*/ 432743 h 979789"/>
                  <a:gd name="csX35" fmla="*/ 26963 w 832969"/>
                  <a:gd name="csY35" fmla="*/ 492434 h 979789"/>
                  <a:gd name="csX36" fmla="*/ 26963 w 832969"/>
                  <a:gd name="csY36" fmla="*/ 492434 h 979789"/>
                  <a:gd name="csX37" fmla="*/ 13707 w 832969"/>
                  <a:gd name="csY37" fmla="*/ 574204 h 979789"/>
                  <a:gd name="csX38" fmla="*/ 0 w 832969"/>
                  <a:gd name="csY38" fmla="*/ 768194 h 979789"/>
                  <a:gd name="csX39" fmla="*/ 0 w 832969"/>
                  <a:gd name="csY39" fmla="*/ 768194 h 979789"/>
                  <a:gd name="csX40" fmla="*/ 42910 w 832969"/>
                  <a:gd name="csY40" fmla="*/ 790874 h 979789"/>
                  <a:gd name="csX41" fmla="*/ 92378 w 832969"/>
                  <a:gd name="csY41" fmla="*/ 890554 h 979789"/>
                  <a:gd name="csX42" fmla="*/ 113238 w 832969"/>
                  <a:gd name="csY42" fmla="*/ 931440 h 979789"/>
                  <a:gd name="csX43" fmla="*/ 122771 w 832969"/>
                  <a:gd name="csY43" fmla="*/ 969643 h 979789"/>
                  <a:gd name="csX44" fmla="*/ 122771 w 832969"/>
                  <a:gd name="csY44" fmla="*/ 969643 h 97978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Lst>
                <a:rect l="l" t="t" r="r" b="b"/>
                <a:pathLst>
                  <a:path w="832969" h="979789">
                    <a:moveTo>
                      <a:pt x="122771" y="969643"/>
                    </a:moveTo>
                    <a:cubicBezTo>
                      <a:pt x="134267" y="968398"/>
                      <a:pt x="136831" y="979790"/>
                      <a:pt x="145717" y="979790"/>
                    </a:cubicBezTo>
                    <a:lnTo>
                      <a:pt x="240179" y="909358"/>
                    </a:lnTo>
                    <a:cubicBezTo>
                      <a:pt x="275976" y="882667"/>
                      <a:pt x="310435" y="851816"/>
                      <a:pt x="351627" y="833253"/>
                    </a:cubicBezTo>
                    <a:cubicBezTo>
                      <a:pt x="380762" y="823136"/>
                      <a:pt x="401432" y="810616"/>
                      <a:pt x="433274" y="807288"/>
                    </a:cubicBezTo>
                    <a:cubicBezTo>
                      <a:pt x="453941" y="805126"/>
                      <a:pt x="478670" y="803506"/>
                      <a:pt x="499428" y="805498"/>
                    </a:cubicBezTo>
                    <a:cubicBezTo>
                      <a:pt x="528148" y="808251"/>
                      <a:pt x="549690" y="827392"/>
                      <a:pt x="578097" y="830866"/>
                    </a:cubicBezTo>
                    <a:cubicBezTo>
                      <a:pt x="603081" y="833920"/>
                      <a:pt x="649211" y="832303"/>
                      <a:pt x="666302" y="810871"/>
                    </a:cubicBezTo>
                    <a:cubicBezTo>
                      <a:pt x="691413" y="793079"/>
                      <a:pt x="707187" y="753413"/>
                      <a:pt x="735734" y="742826"/>
                    </a:cubicBezTo>
                    <a:cubicBezTo>
                      <a:pt x="764183" y="732271"/>
                      <a:pt x="791969" y="740880"/>
                      <a:pt x="812613" y="713281"/>
                    </a:cubicBezTo>
                    <a:lnTo>
                      <a:pt x="821846" y="695372"/>
                    </a:lnTo>
                    <a:lnTo>
                      <a:pt x="821846" y="695372"/>
                    </a:lnTo>
                    <a:lnTo>
                      <a:pt x="821248" y="660755"/>
                    </a:lnTo>
                    <a:cubicBezTo>
                      <a:pt x="814181" y="620512"/>
                      <a:pt x="813293" y="591068"/>
                      <a:pt x="795026" y="553911"/>
                    </a:cubicBezTo>
                    <a:cubicBezTo>
                      <a:pt x="776336" y="515885"/>
                      <a:pt x="754974" y="508635"/>
                      <a:pt x="759865" y="459006"/>
                    </a:cubicBezTo>
                    <a:cubicBezTo>
                      <a:pt x="768406" y="372406"/>
                      <a:pt x="800356" y="346492"/>
                      <a:pt x="741391" y="268599"/>
                    </a:cubicBezTo>
                    <a:cubicBezTo>
                      <a:pt x="741391" y="249008"/>
                      <a:pt x="741427" y="210149"/>
                      <a:pt x="765823" y="205926"/>
                    </a:cubicBezTo>
                    <a:cubicBezTo>
                      <a:pt x="793690" y="201099"/>
                      <a:pt x="820837" y="208303"/>
                      <a:pt x="827806" y="175487"/>
                    </a:cubicBezTo>
                    <a:cubicBezTo>
                      <a:pt x="832123" y="155141"/>
                      <a:pt x="834874" y="138084"/>
                      <a:pt x="831382" y="116991"/>
                    </a:cubicBezTo>
                    <a:cubicBezTo>
                      <a:pt x="812512" y="3034"/>
                      <a:pt x="682337" y="57934"/>
                      <a:pt x="608489" y="50139"/>
                    </a:cubicBezTo>
                    <a:lnTo>
                      <a:pt x="608489" y="50139"/>
                    </a:lnTo>
                    <a:lnTo>
                      <a:pt x="497635" y="131314"/>
                    </a:lnTo>
                    <a:cubicBezTo>
                      <a:pt x="459441" y="150461"/>
                      <a:pt x="406491" y="168534"/>
                      <a:pt x="363544" y="159370"/>
                    </a:cubicBezTo>
                    <a:cubicBezTo>
                      <a:pt x="312414" y="148456"/>
                      <a:pt x="312329" y="114418"/>
                      <a:pt x="277724" y="85356"/>
                    </a:cubicBezTo>
                    <a:cubicBezTo>
                      <a:pt x="258534" y="69236"/>
                      <a:pt x="246084" y="44195"/>
                      <a:pt x="227067" y="26263"/>
                    </a:cubicBezTo>
                    <a:cubicBezTo>
                      <a:pt x="197759" y="-1378"/>
                      <a:pt x="146393" y="11388"/>
                      <a:pt x="110850" y="0"/>
                    </a:cubicBezTo>
                    <a:lnTo>
                      <a:pt x="110850" y="0"/>
                    </a:lnTo>
                    <a:lnTo>
                      <a:pt x="57212" y="44169"/>
                    </a:lnTo>
                    <a:lnTo>
                      <a:pt x="57212" y="44169"/>
                    </a:lnTo>
                    <a:lnTo>
                      <a:pt x="77777" y="83863"/>
                    </a:lnTo>
                    <a:cubicBezTo>
                      <a:pt x="92954" y="106064"/>
                      <a:pt x="103999" y="118905"/>
                      <a:pt x="103999" y="147731"/>
                    </a:cubicBezTo>
                    <a:cubicBezTo>
                      <a:pt x="103999" y="161911"/>
                      <a:pt x="107643" y="174951"/>
                      <a:pt x="113535" y="187720"/>
                    </a:cubicBezTo>
                    <a:lnTo>
                      <a:pt x="133499" y="230997"/>
                    </a:lnTo>
                    <a:cubicBezTo>
                      <a:pt x="134473" y="264023"/>
                      <a:pt x="150449" y="284646"/>
                      <a:pt x="140051" y="319932"/>
                    </a:cubicBezTo>
                    <a:cubicBezTo>
                      <a:pt x="124636" y="372223"/>
                      <a:pt x="88930" y="393760"/>
                      <a:pt x="56019" y="432743"/>
                    </a:cubicBezTo>
                    <a:cubicBezTo>
                      <a:pt x="42698" y="448520"/>
                      <a:pt x="33420" y="469734"/>
                      <a:pt x="26963" y="492434"/>
                    </a:cubicBezTo>
                    <a:lnTo>
                      <a:pt x="26963" y="492434"/>
                    </a:lnTo>
                    <a:cubicBezTo>
                      <a:pt x="19167" y="519830"/>
                      <a:pt x="15471" y="549401"/>
                      <a:pt x="13707" y="574204"/>
                    </a:cubicBezTo>
                    <a:lnTo>
                      <a:pt x="0" y="768194"/>
                    </a:lnTo>
                    <a:lnTo>
                      <a:pt x="0" y="768194"/>
                    </a:lnTo>
                    <a:lnTo>
                      <a:pt x="42910" y="790874"/>
                    </a:lnTo>
                    <a:cubicBezTo>
                      <a:pt x="31127" y="842225"/>
                      <a:pt x="43583" y="870861"/>
                      <a:pt x="92378" y="890554"/>
                    </a:cubicBezTo>
                    <a:cubicBezTo>
                      <a:pt x="112091" y="898506"/>
                      <a:pt x="110566" y="913362"/>
                      <a:pt x="113238" y="931440"/>
                    </a:cubicBezTo>
                    <a:cubicBezTo>
                      <a:pt x="114936" y="942923"/>
                      <a:pt x="122771" y="959003"/>
                      <a:pt x="122771" y="969643"/>
                    </a:cubicBezTo>
                    <a:lnTo>
                      <a:pt x="122771" y="969643"/>
                    </a:lnTo>
                    <a:close/>
                  </a:path>
                </a:pathLst>
              </a:custGeom>
              <a:solidFill>
                <a:srgbClr val="2EBFF3"/>
              </a:solidFill>
              <a:ln w="3265" cap="flat">
                <a:solidFill>
                  <a:srgbClr val="000000"/>
                </a:solidFill>
                <a:prstDash val="solid"/>
                <a:miter/>
              </a:ln>
            </p:spPr>
            <p:txBody>
              <a:bodyPr/>
              <a:lstStyle/>
              <a:p>
                <a:endParaRPr lang="en-GB"/>
              </a:p>
            </p:txBody>
          </p:sp>
          <p:sp>
            <p:nvSpPr>
              <p:cNvPr id="44" name="Free-form: Shape 43">
                <a:extLst>
                  <a:ext uri="{FF2B5EF4-FFF2-40B4-BE49-F238E27FC236}">
                    <a16:creationId xmlns:a16="http://schemas.microsoft.com/office/drawing/2014/main" id="{6F4A5351-0E67-1C80-049F-E454F96FB88E}"/>
                  </a:ext>
                </a:extLst>
              </p:cNvPr>
              <p:cNvSpPr/>
              <p:nvPr/>
            </p:nvSpPr>
            <p:spPr>
              <a:xfrm>
                <a:off x="5372675" y="3728402"/>
                <a:ext cx="1298180" cy="1299329"/>
              </a:xfrm>
              <a:custGeom>
                <a:avLst/>
                <a:gdLst>
                  <a:gd name="csX0" fmla="*/ 873509 w 1298180"/>
                  <a:gd name="csY0" fmla="*/ 130954 h 1299329"/>
                  <a:gd name="csX1" fmla="*/ 916419 w 1298180"/>
                  <a:gd name="csY1" fmla="*/ 153634 h 1299329"/>
                  <a:gd name="csX2" fmla="*/ 965887 w 1298180"/>
                  <a:gd name="csY2" fmla="*/ 253314 h 1299329"/>
                  <a:gd name="csX3" fmla="*/ 986747 w 1298180"/>
                  <a:gd name="csY3" fmla="*/ 294200 h 1299329"/>
                  <a:gd name="csX4" fmla="*/ 996280 w 1298180"/>
                  <a:gd name="csY4" fmla="*/ 332403 h 1299329"/>
                  <a:gd name="csX5" fmla="*/ 996280 w 1298180"/>
                  <a:gd name="csY5" fmla="*/ 332403 h 1299329"/>
                  <a:gd name="csX6" fmla="*/ 983765 w 1298180"/>
                  <a:gd name="csY6" fmla="*/ 374782 h 1299329"/>
                  <a:gd name="csX7" fmla="*/ 1003432 w 1298180"/>
                  <a:gd name="csY7" fmla="*/ 418353 h 1299329"/>
                  <a:gd name="csX8" fmla="*/ 967971 w 1298180"/>
                  <a:gd name="csY8" fmla="*/ 474461 h 1299329"/>
                  <a:gd name="csX9" fmla="*/ 1012968 w 1298180"/>
                  <a:gd name="csY9" fmla="*/ 541908 h 1299329"/>
                  <a:gd name="csX10" fmla="*/ 1052897 w 1298180"/>
                  <a:gd name="csY10" fmla="*/ 570858 h 1299329"/>
                  <a:gd name="csX11" fmla="*/ 1107134 w 1298180"/>
                  <a:gd name="csY11" fmla="*/ 572351 h 1299329"/>
                  <a:gd name="csX12" fmla="*/ 1188483 w 1298180"/>
                  <a:gd name="csY12" fmla="*/ 625772 h 1299329"/>
                  <a:gd name="csX13" fmla="*/ 1189078 w 1298180"/>
                  <a:gd name="csY13" fmla="*/ 668748 h 1299329"/>
                  <a:gd name="csX14" fmla="*/ 1198020 w 1298180"/>
                  <a:gd name="csY14" fmla="*/ 695906 h 1299329"/>
                  <a:gd name="csX15" fmla="*/ 1192060 w 1298180"/>
                  <a:gd name="csY15" fmla="*/ 741567 h 1299329"/>
                  <a:gd name="csX16" fmla="*/ 1182226 w 1298180"/>
                  <a:gd name="csY16" fmla="*/ 801852 h 1299329"/>
                  <a:gd name="csX17" fmla="*/ 1195636 w 1298180"/>
                  <a:gd name="csY17" fmla="*/ 852588 h 1299329"/>
                  <a:gd name="csX18" fmla="*/ 1258808 w 1298180"/>
                  <a:gd name="csY18" fmla="*/ 914964 h 1299329"/>
                  <a:gd name="csX19" fmla="*/ 1290990 w 1298180"/>
                  <a:gd name="csY19" fmla="*/ 996440 h 1299329"/>
                  <a:gd name="csX20" fmla="*/ 1298181 w 1298180"/>
                  <a:gd name="csY20" fmla="*/ 1032144 h 1299329"/>
                  <a:gd name="csX21" fmla="*/ 1298181 w 1298180"/>
                  <a:gd name="csY21" fmla="*/ 1032144 h 1299329"/>
                  <a:gd name="csX22" fmla="*/ 1269536 w 1298180"/>
                  <a:gd name="csY22" fmla="*/ 1041206 h 1299329"/>
                  <a:gd name="csX23" fmla="*/ 1198317 w 1298180"/>
                  <a:gd name="csY23" fmla="*/ 1038819 h 1299329"/>
                  <a:gd name="csX24" fmla="*/ 1041277 w 1298180"/>
                  <a:gd name="csY24" fmla="*/ 1034639 h 1299329"/>
                  <a:gd name="csX25" fmla="*/ 1041871 w 1298180"/>
                  <a:gd name="csY25" fmla="*/ 1035534 h 1299329"/>
                  <a:gd name="csX26" fmla="*/ 954862 w 1298180"/>
                  <a:gd name="csY26" fmla="*/ 1017030 h 1299329"/>
                  <a:gd name="csX27" fmla="*/ 891390 w 1298180"/>
                  <a:gd name="csY27" fmla="*/ 981218 h 1299329"/>
                  <a:gd name="csX28" fmla="*/ 831493 w 1298180"/>
                  <a:gd name="csY28" fmla="*/ 1064184 h 1299329"/>
                  <a:gd name="csX29" fmla="*/ 771597 w 1298180"/>
                  <a:gd name="csY29" fmla="*/ 1099104 h 1299329"/>
                  <a:gd name="csX30" fmla="*/ 740607 w 1298180"/>
                  <a:gd name="csY30" fmla="*/ 1136706 h 1299329"/>
                  <a:gd name="csX31" fmla="*/ 705443 w 1298180"/>
                  <a:gd name="csY31" fmla="*/ 1194904 h 1299329"/>
                  <a:gd name="csX32" fmla="*/ 686077 w 1298180"/>
                  <a:gd name="csY32" fmla="*/ 1237283 h 1299329"/>
                  <a:gd name="csX33" fmla="*/ 621709 w 1298180"/>
                  <a:gd name="csY33" fmla="*/ 1276377 h 1299329"/>
                  <a:gd name="csX34" fmla="*/ 567773 w 1298180"/>
                  <a:gd name="csY34" fmla="*/ 1297865 h 1299329"/>
                  <a:gd name="csX35" fmla="*/ 431593 w 1298180"/>
                  <a:gd name="csY35" fmla="*/ 1242355 h 1299329"/>
                  <a:gd name="csX36" fmla="*/ 312101 w 1298180"/>
                  <a:gd name="csY36" fmla="*/ 1122679 h 1299329"/>
                  <a:gd name="csX37" fmla="*/ 256078 w 1298180"/>
                  <a:gd name="csY37" fmla="*/ 1034639 h 1299329"/>
                  <a:gd name="csX38" fmla="*/ 175025 w 1298180"/>
                  <a:gd name="csY38" fmla="*/ 997932 h 1299329"/>
                  <a:gd name="csX39" fmla="*/ 109172 w 1298180"/>
                  <a:gd name="csY39" fmla="*/ 994947 h 1299329"/>
                  <a:gd name="csX40" fmla="*/ 82973 w 1298180"/>
                  <a:gd name="csY40" fmla="*/ 986234 h 1299329"/>
                  <a:gd name="csX41" fmla="*/ 70729 w 1298180"/>
                  <a:gd name="csY41" fmla="*/ 977936 h 1299329"/>
                  <a:gd name="csX42" fmla="*/ 0 w 1298180"/>
                  <a:gd name="csY42" fmla="*/ 941928 h 1299329"/>
                  <a:gd name="csX43" fmla="*/ 0 w 1298180"/>
                  <a:gd name="csY43" fmla="*/ 941928 h 1299329"/>
                  <a:gd name="csX44" fmla="*/ 13524 w 1298180"/>
                  <a:gd name="csY44" fmla="*/ 857363 h 1299329"/>
                  <a:gd name="csX45" fmla="*/ 48093 w 1298180"/>
                  <a:gd name="csY45" fmla="*/ 756491 h 1299329"/>
                  <a:gd name="csX46" fmla="*/ 84446 w 1298180"/>
                  <a:gd name="csY46" fmla="*/ 689042 h 1299329"/>
                  <a:gd name="csX47" fmla="*/ 84446 w 1298180"/>
                  <a:gd name="csY47" fmla="*/ 689042 h 1299329"/>
                  <a:gd name="csX48" fmla="*/ 96961 w 1298180"/>
                  <a:gd name="csY48" fmla="*/ 665763 h 1299329"/>
                  <a:gd name="csX49" fmla="*/ 104113 w 1298180"/>
                  <a:gd name="csY49" fmla="*/ 647260 h 1299329"/>
                  <a:gd name="csX50" fmla="*/ 102323 w 1298180"/>
                  <a:gd name="csY50" fmla="*/ 608463 h 1299329"/>
                  <a:gd name="csX51" fmla="*/ 86232 w 1298180"/>
                  <a:gd name="csY51" fmla="*/ 575636 h 1299329"/>
                  <a:gd name="csX52" fmla="*/ 86232 w 1298180"/>
                  <a:gd name="csY52" fmla="*/ 575636 h 1299329"/>
                  <a:gd name="csX53" fmla="*/ 89214 w 1298180"/>
                  <a:gd name="csY53" fmla="*/ 565486 h 1299329"/>
                  <a:gd name="csX54" fmla="*/ 83851 w 1298180"/>
                  <a:gd name="csY54" fmla="*/ 539821 h 1299329"/>
                  <a:gd name="csX55" fmla="*/ 89214 w 1298180"/>
                  <a:gd name="csY55" fmla="*/ 504604 h 1299329"/>
                  <a:gd name="csX56" fmla="*/ 99943 w 1298180"/>
                  <a:gd name="csY56" fmla="*/ 408507 h 1299329"/>
                  <a:gd name="csX57" fmla="*/ 132719 w 1298180"/>
                  <a:gd name="csY57" fmla="*/ 373289 h 1299329"/>
                  <a:gd name="csX58" fmla="*/ 164901 w 1298180"/>
                  <a:gd name="csY58" fmla="*/ 351203 h 1299329"/>
                  <a:gd name="csX59" fmla="*/ 220924 w 1298180"/>
                  <a:gd name="csY59" fmla="*/ 270027 h 1299329"/>
                  <a:gd name="csX60" fmla="*/ 183974 w 1298180"/>
                  <a:gd name="csY60" fmla="*/ 164378 h 1299329"/>
                  <a:gd name="csX61" fmla="*/ 183974 w 1298180"/>
                  <a:gd name="csY61" fmla="*/ 164378 h 1299329"/>
                  <a:gd name="csX62" fmla="*/ 312107 w 1298180"/>
                  <a:gd name="csY62" fmla="*/ 124386 h 1299329"/>
                  <a:gd name="csX63" fmla="*/ 352630 w 1298180"/>
                  <a:gd name="csY63" fmla="*/ 146472 h 1299329"/>
                  <a:gd name="csX64" fmla="*/ 395541 w 1298180"/>
                  <a:gd name="csY64" fmla="*/ 121401 h 1299329"/>
                  <a:gd name="csX65" fmla="*/ 405384 w 1298180"/>
                  <a:gd name="csY65" fmla="*/ 116160 h 1299329"/>
                  <a:gd name="csX66" fmla="*/ 405384 w 1298180"/>
                  <a:gd name="csY66" fmla="*/ 116160 h 1299329"/>
                  <a:gd name="csX67" fmla="*/ 467057 w 1298180"/>
                  <a:gd name="csY67" fmla="*/ 105288 h 1299329"/>
                  <a:gd name="csX68" fmla="*/ 615455 w 1298180"/>
                  <a:gd name="csY68" fmla="*/ 36646 h 1299329"/>
                  <a:gd name="csX69" fmla="*/ 702465 w 1298180"/>
                  <a:gd name="csY69" fmla="*/ 7993 h 1299329"/>
                  <a:gd name="csX70" fmla="*/ 828812 w 1298180"/>
                  <a:gd name="csY70" fmla="*/ 170348 h 1299329"/>
                  <a:gd name="csX71" fmla="*/ 873509 w 1298180"/>
                  <a:gd name="csY71" fmla="*/ 130954 h 1299329"/>
                  <a:gd name="csX72" fmla="*/ 873509 w 1298180"/>
                  <a:gd name="csY72" fmla="*/ 130954 h 12993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Lst>
                <a:rect l="l" t="t" r="r" b="b"/>
                <a:pathLst>
                  <a:path w="1298180" h="1299329">
                    <a:moveTo>
                      <a:pt x="873509" y="130954"/>
                    </a:moveTo>
                    <a:lnTo>
                      <a:pt x="916419" y="153634"/>
                    </a:lnTo>
                    <a:cubicBezTo>
                      <a:pt x="904636" y="204984"/>
                      <a:pt x="917092" y="233621"/>
                      <a:pt x="965887" y="253314"/>
                    </a:cubicBezTo>
                    <a:cubicBezTo>
                      <a:pt x="985600" y="261266"/>
                      <a:pt x="984075" y="276121"/>
                      <a:pt x="986747" y="294200"/>
                    </a:cubicBezTo>
                    <a:cubicBezTo>
                      <a:pt x="988445" y="305682"/>
                      <a:pt x="996280" y="321763"/>
                      <a:pt x="996280" y="332403"/>
                    </a:cubicBezTo>
                    <a:lnTo>
                      <a:pt x="996280" y="332403"/>
                    </a:lnTo>
                    <a:lnTo>
                      <a:pt x="983765" y="374782"/>
                    </a:lnTo>
                    <a:cubicBezTo>
                      <a:pt x="987446" y="384931"/>
                      <a:pt x="1009954" y="409153"/>
                      <a:pt x="1003432" y="418353"/>
                    </a:cubicBezTo>
                    <a:cubicBezTo>
                      <a:pt x="991910" y="434597"/>
                      <a:pt x="949153" y="458028"/>
                      <a:pt x="967971" y="474461"/>
                    </a:cubicBezTo>
                    <a:cubicBezTo>
                      <a:pt x="989588" y="493344"/>
                      <a:pt x="1000937" y="516775"/>
                      <a:pt x="1012968" y="541908"/>
                    </a:cubicBezTo>
                    <a:cubicBezTo>
                      <a:pt x="1024853" y="566728"/>
                      <a:pt x="1023703" y="567090"/>
                      <a:pt x="1052897" y="570858"/>
                    </a:cubicBezTo>
                    <a:cubicBezTo>
                      <a:pt x="1070618" y="573148"/>
                      <a:pt x="1089514" y="576456"/>
                      <a:pt x="1107134" y="572351"/>
                    </a:cubicBezTo>
                    <a:cubicBezTo>
                      <a:pt x="1153408" y="561561"/>
                      <a:pt x="1191691" y="570431"/>
                      <a:pt x="1188483" y="625772"/>
                    </a:cubicBezTo>
                    <a:cubicBezTo>
                      <a:pt x="1189143" y="640039"/>
                      <a:pt x="1188013" y="654137"/>
                      <a:pt x="1189078" y="668748"/>
                    </a:cubicBezTo>
                    <a:cubicBezTo>
                      <a:pt x="1189613" y="676139"/>
                      <a:pt x="1194996" y="688751"/>
                      <a:pt x="1198020" y="695906"/>
                    </a:cubicBezTo>
                    <a:cubicBezTo>
                      <a:pt x="1203758" y="709491"/>
                      <a:pt x="1196148" y="728214"/>
                      <a:pt x="1192060" y="741567"/>
                    </a:cubicBezTo>
                    <a:cubicBezTo>
                      <a:pt x="1185508" y="762964"/>
                      <a:pt x="1182226" y="779038"/>
                      <a:pt x="1182226" y="801852"/>
                    </a:cubicBezTo>
                    <a:cubicBezTo>
                      <a:pt x="1185156" y="821469"/>
                      <a:pt x="1184917" y="834588"/>
                      <a:pt x="1195636" y="852588"/>
                    </a:cubicBezTo>
                    <a:cubicBezTo>
                      <a:pt x="1208699" y="874518"/>
                      <a:pt x="1238481" y="899556"/>
                      <a:pt x="1258808" y="914964"/>
                    </a:cubicBezTo>
                    <a:cubicBezTo>
                      <a:pt x="1279072" y="930329"/>
                      <a:pt x="1289951" y="972130"/>
                      <a:pt x="1290990" y="996440"/>
                    </a:cubicBezTo>
                    <a:lnTo>
                      <a:pt x="1298181" y="1032144"/>
                    </a:lnTo>
                    <a:lnTo>
                      <a:pt x="1298181" y="1032144"/>
                    </a:lnTo>
                    <a:cubicBezTo>
                      <a:pt x="1288560" y="1036007"/>
                      <a:pt x="1278425" y="1040089"/>
                      <a:pt x="1269536" y="1041206"/>
                    </a:cubicBezTo>
                    <a:cubicBezTo>
                      <a:pt x="1246985" y="1044044"/>
                      <a:pt x="1221139" y="1039423"/>
                      <a:pt x="1198317" y="1038819"/>
                    </a:cubicBezTo>
                    <a:lnTo>
                      <a:pt x="1041277" y="1034639"/>
                    </a:lnTo>
                    <a:cubicBezTo>
                      <a:pt x="1040905" y="1035475"/>
                      <a:pt x="1040983" y="1035312"/>
                      <a:pt x="1041871" y="1035534"/>
                    </a:cubicBezTo>
                    <a:cubicBezTo>
                      <a:pt x="1011446" y="1034283"/>
                      <a:pt x="981711" y="1032177"/>
                      <a:pt x="954862" y="1017030"/>
                    </a:cubicBezTo>
                    <a:lnTo>
                      <a:pt x="891390" y="981218"/>
                    </a:lnTo>
                    <a:cubicBezTo>
                      <a:pt x="844527" y="954782"/>
                      <a:pt x="832591" y="1029084"/>
                      <a:pt x="831493" y="1064184"/>
                    </a:cubicBezTo>
                    <a:cubicBezTo>
                      <a:pt x="830745" y="1088063"/>
                      <a:pt x="787956" y="1087250"/>
                      <a:pt x="771597" y="1099104"/>
                    </a:cubicBezTo>
                    <a:cubicBezTo>
                      <a:pt x="756617" y="1109956"/>
                      <a:pt x="752315" y="1126794"/>
                      <a:pt x="740607" y="1136706"/>
                    </a:cubicBezTo>
                    <a:cubicBezTo>
                      <a:pt x="732057" y="1157534"/>
                      <a:pt x="713468" y="1173262"/>
                      <a:pt x="705443" y="1194904"/>
                    </a:cubicBezTo>
                    <a:cubicBezTo>
                      <a:pt x="699627" y="1210599"/>
                      <a:pt x="694333" y="1223087"/>
                      <a:pt x="686077" y="1237283"/>
                    </a:cubicBezTo>
                    <a:cubicBezTo>
                      <a:pt x="675626" y="1255244"/>
                      <a:pt x="642693" y="1277569"/>
                      <a:pt x="621709" y="1276377"/>
                    </a:cubicBezTo>
                    <a:cubicBezTo>
                      <a:pt x="600948" y="1275195"/>
                      <a:pt x="584704" y="1287630"/>
                      <a:pt x="567773" y="1297865"/>
                    </a:cubicBezTo>
                    <a:cubicBezTo>
                      <a:pt x="530284" y="1307261"/>
                      <a:pt x="455976" y="1269411"/>
                      <a:pt x="431593" y="1242355"/>
                    </a:cubicBezTo>
                    <a:cubicBezTo>
                      <a:pt x="392686" y="1199189"/>
                      <a:pt x="341510" y="1173559"/>
                      <a:pt x="312101" y="1122679"/>
                    </a:cubicBezTo>
                    <a:cubicBezTo>
                      <a:pt x="302776" y="1094601"/>
                      <a:pt x="274657" y="1057388"/>
                      <a:pt x="256078" y="1034639"/>
                    </a:cubicBezTo>
                    <a:cubicBezTo>
                      <a:pt x="237449" y="1011834"/>
                      <a:pt x="204111" y="997932"/>
                      <a:pt x="175025" y="997932"/>
                    </a:cubicBezTo>
                    <a:cubicBezTo>
                      <a:pt x="152556" y="997932"/>
                      <a:pt x="131122" y="999594"/>
                      <a:pt x="109172" y="994947"/>
                    </a:cubicBezTo>
                    <a:cubicBezTo>
                      <a:pt x="103963" y="993844"/>
                      <a:pt x="85814" y="984285"/>
                      <a:pt x="82973" y="986234"/>
                    </a:cubicBezTo>
                    <a:cubicBezTo>
                      <a:pt x="78894" y="983468"/>
                      <a:pt x="75393" y="979530"/>
                      <a:pt x="70729" y="977936"/>
                    </a:cubicBezTo>
                    <a:cubicBezTo>
                      <a:pt x="52666" y="971764"/>
                      <a:pt x="21584" y="935538"/>
                      <a:pt x="0" y="941928"/>
                    </a:cubicBezTo>
                    <a:lnTo>
                      <a:pt x="0" y="941928"/>
                    </a:lnTo>
                    <a:cubicBezTo>
                      <a:pt x="0" y="923647"/>
                      <a:pt x="8896" y="875749"/>
                      <a:pt x="13524" y="857363"/>
                    </a:cubicBezTo>
                    <a:cubicBezTo>
                      <a:pt x="22773" y="820640"/>
                      <a:pt x="25771" y="788753"/>
                      <a:pt x="48093" y="756491"/>
                    </a:cubicBezTo>
                    <a:cubicBezTo>
                      <a:pt x="62551" y="735601"/>
                      <a:pt x="69697" y="708740"/>
                      <a:pt x="84446" y="689042"/>
                    </a:cubicBezTo>
                    <a:lnTo>
                      <a:pt x="84446" y="689042"/>
                    </a:lnTo>
                    <a:cubicBezTo>
                      <a:pt x="87268" y="680541"/>
                      <a:pt x="93372" y="673826"/>
                      <a:pt x="96961" y="665763"/>
                    </a:cubicBezTo>
                    <a:cubicBezTo>
                      <a:pt x="99854" y="659258"/>
                      <a:pt x="102186" y="653971"/>
                      <a:pt x="104113" y="647260"/>
                    </a:cubicBezTo>
                    <a:cubicBezTo>
                      <a:pt x="107464" y="635575"/>
                      <a:pt x="106043" y="620546"/>
                      <a:pt x="102323" y="608463"/>
                    </a:cubicBezTo>
                    <a:cubicBezTo>
                      <a:pt x="98486" y="596004"/>
                      <a:pt x="89890" y="587350"/>
                      <a:pt x="86232" y="575636"/>
                    </a:cubicBezTo>
                    <a:lnTo>
                      <a:pt x="86232" y="575636"/>
                    </a:lnTo>
                    <a:lnTo>
                      <a:pt x="89214" y="565486"/>
                    </a:lnTo>
                    <a:cubicBezTo>
                      <a:pt x="88224" y="556525"/>
                      <a:pt x="83851" y="549357"/>
                      <a:pt x="83851" y="539821"/>
                    </a:cubicBezTo>
                    <a:cubicBezTo>
                      <a:pt x="83851" y="527245"/>
                      <a:pt x="86827" y="516719"/>
                      <a:pt x="89214" y="504604"/>
                    </a:cubicBezTo>
                    <a:cubicBezTo>
                      <a:pt x="95736" y="471545"/>
                      <a:pt x="101435" y="442918"/>
                      <a:pt x="99943" y="408507"/>
                    </a:cubicBezTo>
                    <a:cubicBezTo>
                      <a:pt x="98848" y="383295"/>
                      <a:pt x="113019" y="382397"/>
                      <a:pt x="132719" y="373289"/>
                    </a:cubicBezTo>
                    <a:cubicBezTo>
                      <a:pt x="145779" y="367254"/>
                      <a:pt x="152941" y="358545"/>
                      <a:pt x="164901" y="351203"/>
                    </a:cubicBezTo>
                    <a:cubicBezTo>
                      <a:pt x="193203" y="334209"/>
                      <a:pt x="227998" y="306019"/>
                      <a:pt x="220924" y="270027"/>
                    </a:cubicBezTo>
                    <a:cubicBezTo>
                      <a:pt x="213233" y="230901"/>
                      <a:pt x="216845" y="192467"/>
                      <a:pt x="183974" y="164378"/>
                    </a:cubicBezTo>
                    <a:lnTo>
                      <a:pt x="183974" y="164378"/>
                    </a:lnTo>
                    <a:cubicBezTo>
                      <a:pt x="222909" y="138399"/>
                      <a:pt x="261907" y="102121"/>
                      <a:pt x="312107" y="124386"/>
                    </a:cubicBezTo>
                    <a:cubicBezTo>
                      <a:pt x="326497" y="130771"/>
                      <a:pt x="336693" y="143824"/>
                      <a:pt x="352630" y="146472"/>
                    </a:cubicBezTo>
                    <a:cubicBezTo>
                      <a:pt x="370429" y="149434"/>
                      <a:pt x="382947" y="130911"/>
                      <a:pt x="395541" y="121401"/>
                    </a:cubicBezTo>
                    <a:cubicBezTo>
                      <a:pt x="398480" y="119181"/>
                      <a:pt x="401814" y="117476"/>
                      <a:pt x="405384" y="116160"/>
                    </a:cubicBezTo>
                    <a:lnTo>
                      <a:pt x="405384" y="116160"/>
                    </a:lnTo>
                    <a:cubicBezTo>
                      <a:pt x="427216" y="108113"/>
                      <a:pt x="458249" y="114495"/>
                      <a:pt x="467057" y="105288"/>
                    </a:cubicBezTo>
                    <a:cubicBezTo>
                      <a:pt x="525846" y="105288"/>
                      <a:pt x="569599" y="67942"/>
                      <a:pt x="615455" y="36646"/>
                    </a:cubicBezTo>
                    <a:cubicBezTo>
                      <a:pt x="639214" y="20429"/>
                      <a:pt x="678399" y="-16101"/>
                      <a:pt x="702465" y="7993"/>
                    </a:cubicBezTo>
                    <a:cubicBezTo>
                      <a:pt x="730799" y="36366"/>
                      <a:pt x="786529" y="189061"/>
                      <a:pt x="828812" y="170348"/>
                    </a:cubicBezTo>
                    <a:cubicBezTo>
                      <a:pt x="847806" y="161945"/>
                      <a:pt x="859893" y="146293"/>
                      <a:pt x="873509" y="130954"/>
                    </a:cubicBezTo>
                    <a:lnTo>
                      <a:pt x="873509" y="130954"/>
                    </a:lnTo>
                    <a:close/>
                  </a:path>
                </a:pathLst>
              </a:custGeom>
              <a:solidFill>
                <a:srgbClr val="FEFEFE"/>
              </a:solidFill>
              <a:ln w="3265" cap="flat">
                <a:solidFill>
                  <a:srgbClr val="000000"/>
                </a:solidFill>
                <a:prstDash val="solid"/>
                <a:miter/>
              </a:ln>
            </p:spPr>
            <p:txBody>
              <a:bodyPr/>
              <a:lstStyle/>
              <a:p>
                <a:endParaRPr lang="en-GB"/>
              </a:p>
            </p:txBody>
          </p:sp>
          <p:sp>
            <p:nvSpPr>
              <p:cNvPr id="45" name="Free-form: Shape 44">
                <a:extLst>
                  <a:ext uri="{FF2B5EF4-FFF2-40B4-BE49-F238E27FC236}">
                    <a16:creationId xmlns:a16="http://schemas.microsoft.com/office/drawing/2014/main" id="{1B38AFE0-6E61-08D5-F35B-B6C9BA7C3F8C}"/>
                  </a:ext>
                </a:extLst>
              </p:cNvPr>
              <p:cNvSpPr/>
              <p:nvPr/>
            </p:nvSpPr>
            <p:spPr>
              <a:xfrm>
                <a:off x="5653499" y="3507783"/>
                <a:ext cx="619647" cy="392550"/>
              </a:xfrm>
              <a:custGeom>
                <a:avLst/>
                <a:gdLst>
                  <a:gd name="csX0" fmla="*/ 98625 w 619647"/>
                  <a:gd name="csY0" fmla="*/ 10749 h 392550"/>
                  <a:gd name="csX1" fmla="*/ 70020 w 619647"/>
                  <a:gd name="csY1" fmla="*/ 22986 h 392550"/>
                  <a:gd name="csX2" fmla="*/ 38135 w 619647"/>
                  <a:gd name="csY2" fmla="*/ 52831 h 392550"/>
                  <a:gd name="csX3" fmla="*/ 6250 w 619647"/>
                  <a:gd name="csY3" fmla="*/ 102969 h 392550"/>
                  <a:gd name="csX4" fmla="*/ 8634 w 619647"/>
                  <a:gd name="csY4" fmla="*/ 147736 h 392550"/>
                  <a:gd name="csX5" fmla="*/ 103691 w 619647"/>
                  <a:gd name="csY5" fmla="*/ 203247 h 392550"/>
                  <a:gd name="csX6" fmla="*/ 124560 w 619647"/>
                  <a:gd name="csY6" fmla="*/ 336778 h 392550"/>
                  <a:gd name="csX7" fmla="*/ 124560 w 619647"/>
                  <a:gd name="csY7" fmla="*/ 336778 h 392550"/>
                  <a:gd name="csX8" fmla="*/ 186233 w 619647"/>
                  <a:gd name="csY8" fmla="*/ 325907 h 392550"/>
                  <a:gd name="csX9" fmla="*/ 334631 w 619647"/>
                  <a:gd name="csY9" fmla="*/ 257265 h 392550"/>
                  <a:gd name="csX10" fmla="*/ 421640 w 619647"/>
                  <a:gd name="csY10" fmla="*/ 228611 h 392550"/>
                  <a:gd name="csX11" fmla="*/ 547988 w 619647"/>
                  <a:gd name="csY11" fmla="*/ 390966 h 392550"/>
                  <a:gd name="csX12" fmla="*/ 592685 w 619647"/>
                  <a:gd name="csY12" fmla="*/ 351572 h 392550"/>
                  <a:gd name="csX13" fmla="*/ 592685 w 619647"/>
                  <a:gd name="csY13" fmla="*/ 351572 h 392550"/>
                  <a:gd name="csX14" fmla="*/ 606391 w 619647"/>
                  <a:gd name="csY14" fmla="*/ 157582 h 392550"/>
                  <a:gd name="csX15" fmla="*/ 619648 w 619647"/>
                  <a:gd name="csY15" fmla="*/ 75812 h 392550"/>
                  <a:gd name="csX16" fmla="*/ 619648 w 619647"/>
                  <a:gd name="csY16" fmla="*/ 75812 h 392550"/>
                  <a:gd name="csX17" fmla="*/ 453228 w 619647"/>
                  <a:gd name="csY17" fmla="*/ 60290 h 392550"/>
                  <a:gd name="csX18" fmla="*/ 331352 w 619647"/>
                  <a:gd name="csY18" fmla="*/ 1497 h 392550"/>
                  <a:gd name="csX19" fmla="*/ 223183 w 619647"/>
                  <a:gd name="csY19" fmla="*/ 5 h 392550"/>
                  <a:gd name="csX20" fmla="*/ 150474 w 619647"/>
                  <a:gd name="csY20" fmla="*/ 25970 h 392550"/>
                  <a:gd name="csX21" fmla="*/ 98625 w 619647"/>
                  <a:gd name="csY21" fmla="*/ 10749 h 392550"/>
                  <a:gd name="csX22" fmla="*/ 98625 w 619647"/>
                  <a:gd name="csY22" fmla="*/ 10749 h 3925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619647" h="392550">
                    <a:moveTo>
                      <a:pt x="98625" y="10749"/>
                    </a:moveTo>
                    <a:lnTo>
                      <a:pt x="70020" y="22986"/>
                    </a:lnTo>
                    <a:cubicBezTo>
                      <a:pt x="58501" y="33436"/>
                      <a:pt x="48654" y="41417"/>
                      <a:pt x="38135" y="52831"/>
                    </a:cubicBezTo>
                    <a:cubicBezTo>
                      <a:pt x="24748" y="67363"/>
                      <a:pt x="17096" y="86811"/>
                      <a:pt x="6250" y="102969"/>
                    </a:cubicBezTo>
                    <a:cubicBezTo>
                      <a:pt x="-3649" y="117724"/>
                      <a:pt x="-991" y="133719"/>
                      <a:pt x="8634" y="147736"/>
                    </a:cubicBezTo>
                    <a:cubicBezTo>
                      <a:pt x="43259" y="160593"/>
                      <a:pt x="85199" y="167516"/>
                      <a:pt x="103691" y="203247"/>
                    </a:cubicBezTo>
                    <a:cubicBezTo>
                      <a:pt x="118779" y="232399"/>
                      <a:pt x="118403" y="304160"/>
                      <a:pt x="124560" y="336778"/>
                    </a:cubicBezTo>
                    <a:lnTo>
                      <a:pt x="124560" y="336778"/>
                    </a:lnTo>
                    <a:cubicBezTo>
                      <a:pt x="146392" y="328732"/>
                      <a:pt x="177424" y="335113"/>
                      <a:pt x="186233" y="325907"/>
                    </a:cubicBezTo>
                    <a:cubicBezTo>
                      <a:pt x="245022" y="325907"/>
                      <a:pt x="288775" y="288560"/>
                      <a:pt x="334631" y="257265"/>
                    </a:cubicBezTo>
                    <a:cubicBezTo>
                      <a:pt x="358390" y="241047"/>
                      <a:pt x="397574" y="204517"/>
                      <a:pt x="421640" y="228611"/>
                    </a:cubicBezTo>
                    <a:cubicBezTo>
                      <a:pt x="449975" y="256984"/>
                      <a:pt x="505704" y="409679"/>
                      <a:pt x="547988" y="390966"/>
                    </a:cubicBezTo>
                    <a:cubicBezTo>
                      <a:pt x="566982" y="382564"/>
                      <a:pt x="579069" y="366911"/>
                      <a:pt x="592685" y="351572"/>
                    </a:cubicBezTo>
                    <a:lnTo>
                      <a:pt x="592685" y="351572"/>
                    </a:lnTo>
                    <a:lnTo>
                      <a:pt x="606391" y="157582"/>
                    </a:lnTo>
                    <a:cubicBezTo>
                      <a:pt x="608155" y="132779"/>
                      <a:pt x="611852" y="103208"/>
                      <a:pt x="619648" y="75812"/>
                    </a:cubicBezTo>
                    <a:lnTo>
                      <a:pt x="619648" y="75812"/>
                    </a:lnTo>
                    <a:cubicBezTo>
                      <a:pt x="578863" y="82885"/>
                      <a:pt x="484917" y="93652"/>
                      <a:pt x="453228" y="60290"/>
                    </a:cubicBezTo>
                    <a:cubicBezTo>
                      <a:pt x="426445" y="32090"/>
                      <a:pt x="370033" y="5556"/>
                      <a:pt x="331352" y="1497"/>
                    </a:cubicBezTo>
                    <a:lnTo>
                      <a:pt x="223183" y="5"/>
                    </a:lnTo>
                    <a:cubicBezTo>
                      <a:pt x="191752" y="-426"/>
                      <a:pt x="178404" y="29135"/>
                      <a:pt x="150474" y="25970"/>
                    </a:cubicBezTo>
                    <a:cubicBezTo>
                      <a:pt x="130272" y="23681"/>
                      <a:pt x="124726" y="7895"/>
                      <a:pt x="98625" y="10749"/>
                    </a:cubicBezTo>
                    <a:lnTo>
                      <a:pt x="98625" y="10749"/>
                    </a:lnTo>
                    <a:close/>
                  </a:path>
                </a:pathLst>
              </a:custGeom>
              <a:solidFill>
                <a:srgbClr val="D8CC34"/>
              </a:solidFill>
              <a:ln w="3265" cap="flat">
                <a:solidFill>
                  <a:srgbClr val="000000"/>
                </a:solidFill>
                <a:prstDash val="solid"/>
                <a:miter/>
              </a:ln>
            </p:spPr>
            <p:txBody>
              <a:bodyPr/>
              <a:lstStyle/>
              <a:p>
                <a:endParaRPr lang="en-GB"/>
              </a:p>
            </p:txBody>
          </p:sp>
          <p:sp>
            <p:nvSpPr>
              <p:cNvPr id="47" name="Free-form: Shape 46">
                <a:extLst>
                  <a:ext uri="{FF2B5EF4-FFF2-40B4-BE49-F238E27FC236}">
                    <a16:creationId xmlns:a16="http://schemas.microsoft.com/office/drawing/2014/main" id="{A42A4362-2E20-9C6A-75D3-2612F2F48C9E}"/>
                  </a:ext>
                </a:extLst>
              </p:cNvPr>
              <p:cNvSpPr/>
              <p:nvPr/>
            </p:nvSpPr>
            <p:spPr>
              <a:xfrm>
                <a:off x="5436503" y="2935971"/>
                <a:ext cx="953233" cy="655079"/>
              </a:xfrm>
              <a:custGeom>
                <a:avLst/>
                <a:gdLst>
                  <a:gd name="csX0" fmla="*/ 62931 w 953233"/>
                  <a:gd name="csY0" fmla="*/ 399318 h 655079"/>
                  <a:gd name="csX1" fmla="*/ 951 w 953233"/>
                  <a:gd name="csY1" fmla="*/ 298444 h 655079"/>
                  <a:gd name="csX2" fmla="*/ 77235 w 953233"/>
                  <a:gd name="csY2" fmla="*/ 217268 h 655079"/>
                  <a:gd name="csX3" fmla="*/ 127295 w 953233"/>
                  <a:gd name="csY3" fmla="*/ 209509 h 655079"/>
                  <a:gd name="csX4" fmla="*/ 237551 w 953233"/>
                  <a:gd name="csY4" fmla="*/ 193987 h 655079"/>
                  <a:gd name="csX5" fmla="*/ 382370 w 953233"/>
                  <a:gd name="csY5" fmla="*/ 131314 h 655079"/>
                  <a:gd name="csX6" fmla="*/ 441969 w 953233"/>
                  <a:gd name="csY6" fmla="*/ 112811 h 655079"/>
                  <a:gd name="csX7" fmla="*/ 480705 w 953233"/>
                  <a:gd name="csY7" fmla="*/ 61480 h 655079"/>
                  <a:gd name="csX8" fmla="*/ 489050 w 953233"/>
                  <a:gd name="csY8" fmla="*/ 0 h 655079"/>
                  <a:gd name="csX9" fmla="*/ 489050 w 953233"/>
                  <a:gd name="csY9" fmla="*/ 0 h 655079"/>
                  <a:gd name="csX10" fmla="*/ 601092 w 953233"/>
                  <a:gd name="csY10" fmla="*/ 35217 h 655079"/>
                  <a:gd name="csX11" fmla="*/ 661282 w 953233"/>
                  <a:gd name="csY11" fmla="*/ 92518 h 655079"/>
                  <a:gd name="csX12" fmla="*/ 716114 w 953233"/>
                  <a:gd name="csY12" fmla="*/ 139074 h 655079"/>
                  <a:gd name="csX13" fmla="*/ 788224 w 953233"/>
                  <a:gd name="csY13" fmla="*/ 192795 h 655079"/>
                  <a:gd name="csX14" fmla="*/ 866893 w 953233"/>
                  <a:gd name="csY14" fmla="*/ 199359 h 655079"/>
                  <a:gd name="csX15" fmla="*/ 866893 w 953233"/>
                  <a:gd name="csY15" fmla="*/ 199359 h 655079"/>
                  <a:gd name="csX16" fmla="*/ 887458 w 953233"/>
                  <a:gd name="csY16" fmla="*/ 239053 h 655079"/>
                  <a:gd name="csX17" fmla="*/ 913680 w 953233"/>
                  <a:gd name="csY17" fmla="*/ 302921 h 655079"/>
                  <a:gd name="csX18" fmla="*/ 923216 w 953233"/>
                  <a:gd name="csY18" fmla="*/ 342910 h 655079"/>
                  <a:gd name="csX19" fmla="*/ 943180 w 953233"/>
                  <a:gd name="csY19" fmla="*/ 386187 h 655079"/>
                  <a:gd name="csX20" fmla="*/ 949732 w 953233"/>
                  <a:gd name="csY20" fmla="*/ 475122 h 655079"/>
                  <a:gd name="csX21" fmla="*/ 865700 w 953233"/>
                  <a:gd name="csY21" fmla="*/ 587933 h 655079"/>
                  <a:gd name="csX22" fmla="*/ 836644 w 953233"/>
                  <a:gd name="csY22" fmla="*/ 647624 h 655079"/>
                  <a:gd name="csX23" fmla="*/ 836644 w 953233"/>
                  <a:gd name="csY23" fmla="*/ 647624 h 655079"/>
                  <a:gd name="csX24" fmla="*/ 670224 w 953233"/>
                  <a:gd name="csY24" fmla="*/ 632102 h 655079"/>
                  <a:gd name="csX25" fmla="*/ 548348 w 953233"/>
                  <a:gd name="csY25" fmla="*/ 573309 h 655079"/>
                  <a:gd name="csX26" fmla="*/ 440179 w 953233"/>
                  <a:gd name="csY26" fmla="*/ 571817 h 655079"/>
                  <a:gd name="csX27" fmla="*/ 367471 w 953233"/>
                  <a:gd name="csY27" fmla="*/ 597782 h 655079"/>
                  <a:gd name="csX28" fmla="*/ 315622 w 953233"/>
                  <a:gd name="csY28" fmla="*/ 582561 h 655079"/>
                  <a:gd name="csX29" fmla="*/ 315622 w 953233"/>
                  <a:gd name="csY29" fmla="*/ 582561 h 655079"/>
                  <a:gd name="csX30" fmla="*/ 310853 w 953233"/>
                  <a:gd name="csY30" fmla="*/ 525261 h 655079"/>
                  <a:gd name="csX31" fmla="*/ 280461 w 953233"/>
                  <a:gd name="csY31" fmla="*/ 526753 h 655079"/>
                  <a:gd name="csX32" fmla="*/ 245595 w 953233"/>
                  <a:gd name="csY32" fmla="*/ 535110 h 655079"/>
                  <a:gd name="csX33" fmla="*/ 178550 w 953233"/>
                  <a:gd name="csY33" fmla="*/ 506757 h 655079"/>
                  <a:gd name="csX34" fmla="*/ 139215 w 953233"/>
                  <a:gd name="csY34" fmla="*/ 457216 h 655079"/>
                  <a:gd name="csX35" fmla="*/ 99881 w 953233"/>
                  <a:gd name="csY35" fmla="*/ 427074 h 655079"/>
                  <a:gd name="csX36" fmla="*/ 62931 w 953233"/>
                  <a:gd name="csY36" fmla="*/ 399318 h 655079"/>
                  <a:gd name="csX37" fmla="*/ 62931 w 953233"/>
                  <a:gd name="csY37" fmla="*/ 399318 h 6550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953233" h="655079">
                    <a:moveTo>
                      <a:pt x="62931" y="399318"/>
                    </a:moveTo>
                    <a:cubicBezTo>
                      <a:pt x="52382" y="385994"/>
                      <a:pt x="-8272" y="311797"/>
                      <a:pt x="951" y="298444"/>
                    </a:cubicBezTo>
                    <a:cubicBezTo>
                      <a:pt x="21725" y="268353"/>
                      <a:pt x="52248" y="243727"/>
                      <a:pt x="77235" y="217268"/>
                    </a:cubicBezTo>
                    <a:cubicBezTo>
                      <a:pt x="96589" y="196772"/>
                      <a:pt x="101772" y="190231"/>
                      <a:pt x="127295" y="209509"/>
                    </a:cubicBezTo>
                    <a:cubicBezTo>
                      <a:pt x="170065" y="241807"/>
                      <a:pt x="201593" y="217993"/>
                      <a:pt x="237551" y="193987"/>
                    </a:cubicBezTo>
                    <a:cubicBezTo>
                      <a:pt x="282297" y="164118"/>
                      <a:pt x="335847" y="155614"/>
                      <a:pt x="382370" y="131314"/>
                    </a:cubicBezTo>
                    <a:cubicBezTo>
                      <a:pt x="402122" y="127079"/>
                      <a:pt x="423464" y="121014"/>
                      <a:pt x="441969" y="112811"/>
                    </a:cubicBezTo>
                    <a:cubicBezTo>
                      <a:pt x="464899" y="102648"/>
                      <a:pt x="473752" y="85891"/>
                      <a:pt x="480705" y="61480"/>
                    </a:cubicBezTo>
                    <a:cubicBezTo>
                      <a:pt x="486012" y="42856"/>
                      <a:pt x="486646" y="19310"/>
                      <a:pt x="489050" y="0"/>
                    </a:cubicBezTo>
                    <a:lnTo>
                      <a:pt x="489050" y="0"/>
                    </a:lnTo>
                    <a:cubicBezTo>
                      <a:pt x="531209" y="4480"/>
                      <a:pt x="566814" y="8981"/>
                      <a:pt x="601092" y="35217"/>
                    </a:cubicBezTo>
                    <a:cubicBezTo>
                      <a:pt x="622745" y="51794"/>
                      <a:pt x="637246" y="76643"/>
                      <a:pt x="661282" y="92518"/>
                    </a:cubicBezTo>
                    <a:cubicBezTo>
                      <a:pt x="679007" y="104219"/>
                      <a:pt x="702367" y="122935"/>
                      <a:pt x="716114" y="139074"/>
                    </a:cubicBezTo>
                    <a:cubicBezTo>
                      <a:pt x="736917" y="163491"/>
                      <a:pt x="757286" y="182857"/>
                      <a:pt x="788224" y="192795"/>
                    </a:cubicBezTo>
                    <a:cubicBezTo>
                      <a:pt x="805866" y="198464"/>
                      <a:pt x="850047" y="209502"/>
                      <a:pt x="866893" y="199359"/>
                    </a:cubicBezTo>
                    <a:lnTo>
                      <a:pt x="866893" y="199359"/>
                    </a:lnTo>
                    <a:lnTo>
                      <a:pt x="887458" y="239053"/>
                    </a:lnTo>
                    <a:cubicBezTo>
                      <a:pt x="902635" y="261254"/>
                      <a:pt x="913680" y="274095"/>
                      <a:pt x="913680" y="302921"/>
                    </a:cubicBezTo>
                    <a:cubicBezTo>
                      <a:pt x="913680" y="317101"/>
                      <a:pt x="917324" y="330141"/>
                      <a:pt x="923216" y="342910"/>
                    </a:cubicBezTo>
                    <a:lnTo>
                      <a:pt x="943180" y="386187"/>
                    </a:lnTo>
                    <a:cubicBezTo>
                      <a:pt x="944154" y="419213"/>
                      <a:pt x="960130" y="439836"/>
                      <a:pt x="949732" y="475122"/>
                    </a:cubicBezTo>
                    <a:cubicBezTo>
                      <a:pt x="934317" y="527413"/>
                      <a:pt x="898611" y="548950"/>
                      <a:pt x="865700" y="587933"/>
                    </a:cubicBezTo>
                    <a:cubicBezTo>
                      <a:pt x="852379" y="603710"/>
                      <a:pt x="843101" y="624924"/>
                      <a:pt x="836644" y="647624"/>
                    </a:cubicBezTo>
                    <a:lnTo>
                      <a:pt x="836644" y="647624"/>
                    </a:lnTo>
                    <a:cubicBezTo>
                      <a:pt x="795860" y="654697"/>
                      <a:pt x="701913" y="665464"/>
                      <a:pt x="670224" y="632102"/>
                    </a:cubicBezTo>
                    <a:cubicBezTo>
                      <a:pt x="643441" y="603902"/>
                      <a:pt x="587030" y="577368"/>
                      <a:pt x="548348" y="573309"/>
                    </a:cubicBezTo>
                    <a:lnTo>
                      <a:pt x="440179" y="571817"/>
                    </a:lnTo>
                    <a:cubicBezTo>
                      <a:pt x="408748" y="571386"/>
                      <a:pt x="395401" y="600947"/>
                      <a:pt x="367471" y="597782"/>
                    </a:cubicBezTo>
                    <a:cubicBezTo>
                      <a:pt x="347268" y="595493"/>
                      <a:pt x="341723" y="579707"/>
                      <a:pt x="315622" y="582561"/>
                    </a:cubicBezTo>
                    <a:lnTo>
                      <a:pt x="315622" y="582561"/>
                    </a:lnTo>
                    <a:cubicBezTo>
                      <a:pt x="315622" y="562686"/>
                      <a:pt x="320021" y="543542"/>
                      <a:pt x="310853" y="525261"/>
                    </a:cubicBezTo>
                    <a:cubicBezTo>
                      <a:pt x="300478" y="521786"/>
                      <a:pt x="291092" y="523569"/>
                      <a:pt x="280461" y="526753"/>
                    </a:cubicBezTo>
                    <a:cubicBezTo>
                      <a:pt x="268867" y="530228"/>
                      <a:pt x="257185" y="531890"/>
                      <a:pt x="245595" y="535110"/>
                    </a:cubicBezTo>
                    <a:cubicBezTo>
                      <a:pt x="218527" y="535110"/>
                      <a:pt x="196652" y="526123"/>
                      <a:pt x="178550" y="506757"/>
                    </a:cubicBezTo>
                    <a:cubicBezTo>
                      <a:pt x="163879" y="491059"/>
                      <a:pt x="158399" y="470299"/>
                      <a:pt x="139215" y="457216"/>
                    </a:cubicBezTo>
                    <a:cubicBezTo>
                      <a:pt x="127798" y="449434"/>
                      <a:pt x="107491" y="438680"/>
                      <a:pt x="99881" y="427074"/>
                    </a:cubicBezTo>
                    <a:lnTo>
                      <a:pt x="62931" y="399318"/>
                    </a:lnTo>
                    <a:lnTo>
                      <a:pt x="62931" y="399318"/>
                    </a:lnTo>
                    <a:close/>
                  </a:path>
                </a:pathLst>
              </a:custGeom>
              <a:solidFill>
                <a:srgbClr val="D8CC34"/>
              </a:solidFill>
              <a:ln w="3265" cap="flat">
                <a:solidFill>
                  <a:srgbClr val="000000"/>
                </a:solidFill>
                <a:prstDash val="solid"/>
                <a:miter/>
              </a:ln>
            </p:spPr>
            <p:txBody>
              <a:bodyPr/>
              <a:lstStyle/>
              <a:p>
                <a:endParaRPr lang="en-GB"/>
              </a:p>
            </p:txBody>
          </p:sp>
          <p:sp>
            <p:nvSpPr>
              <p:cNvPr id="48" name="Free-form: Shape 47">
                <a:extLst>
                  <a:ext uri="{FF2B5EF4-FFF2-40B4-BE49-F238E27FC236}">
                    <a16:creationId xmlns:a16="http://schemas.microsoft.com/office/drawing/2014/main" id="{4CA2F87E-074E-3732-C296-FEB00BFD6BC6}"/>
                  </a:ext>
                </a:extLst>
              </p:cNvPr>
              <p:cNvSpPr/>
              <p:nvPr/>
            </p:nvSpPr>
            <p:spPr>
              <a:xfrm>
                <a:off x="5751227" y="550619"/>
                <a:ext cx="2145585" cy="1619920"/>
              </a:xfrm>
              <a:custGeom>
                <a:avLst/>
                <a:gdLst>
                  <a:gd name="csX0" fmla="*/ 362055 w 2145585"/>
                  <a:gd name="csY0" fmla="*/ 1515690 h 1619920"/>
                  <a:gd name="csX1" fmla="*/ 385299 w 2145585"/>
                  <a:gd name="csY1" fmla="*/ 1475100 h 1619920"/>
                  <a:gd name="csX2" fmla="*/ 505686 w 2145585"/>
                  <a:gd name="csY2" fmla="*/ 1457194 h 1619920"/>
                  <a:gd name="csX3" fmla="*/ 638888 w 2145585"/>
                  <a:gd name="csY3" fmla="*/ 1453912 h 1619920"/>
                  <a:gd name="csX4" fmla="*/ 658852 w 2145585"/>
                  <a:gd name="csY4" fmla="*/ 1507036 h 1619920"/>
                  <a:gd name="csX5" fmla="*/ 682690 w 2145585"/>
                  <a:gd name="csY5" fmla="*/ 1568813 h 1619920"/>
                  <a:gd name="csX6" fmla="*/ 745267 w 2145585"/>
                  <a:gd name="csY6" fmla="*/ 1601042 h 1619920"/>
                  <a:gd name="csX7" fmla="*/ 808142 w 2145585"/>
                  <a:gd name="csY7" fmla="*/ 1522851 h 1619920"/>
                  <a:gd name="csX8" fmla="*/ 876085 w 2145585"/>
                  <a:gd name="csY8" fmla="*/ 1482262 h 1619920"/>
                  <a:gd name="csX9" fmla="*/ 877872 w 2145585"/>
                  <a:gd name="csY9" fmla="*/ 1615369 h 1619920"/>
                  <a:gd name="csX10" fmla="*/ 979784 w 2145585"/>
                  <a:gd name="csY10" fmla="*/ 1612681 h 1619920"/>
                  <a:gd name="csX11" fmla="*/ 1046832 w 2145585"/>
                  <a:gd name="csY11" fmla="*/ 1568216 h 1619920"/>
                  <a:gd name="csX12" fmla="*/ 1057260 w 2145585"/>
                  <a:gd name="csY12" fmla="*/ 1476593 h 1619920"/>
                  <a:gd name="csX13" fmla="*/ 1089743 w 2145585"/>
                  <a:gd name="csY13" fmla="*/ 1440183 h 1619920"/>
                  <a:gd name="csX14" fmla="*/ 1160364 w 2145585"/>
                  <a:gd name="csY14" fmla="*/ 1413620 h 1619920"/>
                  <a:gd name="csX15" fmla="*/ 1252442 w 2145585"/>
                  <a:gd name="csY15" fmla="*/ 1392729 h 1619920"/>
                  <a:gd name="csX16" fmla="*/ 1287309 w 2145585"/>
                  <a:gd name="csY16" fmla="*/ 1424364 h 1619920"/>
                  <a:gd name="csX17" fmla="*/ 1362401 w 2145585"/>
                  <a:gd name="csY17" fmla="*/ 1424067 h 1619920"/>
                  <a:gd name="csX18" fmla="*/ 1541492 w 2145585"/>
                  <a:gd name="csY18" fmla="*/ 1373928 h 1619920"/>
                  <a:gd name="csX19" fmla="*/ 1631483 w 2145585"/>
                  <a:gd name="csY19" fmla="*/ 1367064 h 1619920"/>
                  <a:gd name="csX20" fmla="*/ 1728627 w 2145585"/>
                  <a:gd name="csY20" fmla="*/ 1364677 h 1619920"/>
                  <a:gd name="csX21" fmla="*/ 1885370 w 2145585"/>
                  <a:gd name="csY21" fmla="*/ 1360199 h 1619920"/>
                  <a:gd name="csX22" fmla="*/ 2039131 w 2145585"/>
                  <a:gd name="csY22" fmla="*/ 1358707 h 1619920"/>
                  <a:gd name="csX23" fmla="*/ 2145585 w 2145585"/>
                  <a:gd name="csY23" fmla="*/ 1354200 h 1619920"/>
                  <a:gd name="csX24" fmla="*/ 2145585 w 2145585"/>
                  <a:gd name="csY24" fmla="*/ 1354200 h 1619920"/>
                  <a:gd name="csX25" fmla="*/ 2136859 w 2145585"/>
                  <a:gd name="csY25" fmla="*/ 1254253 h 1619920"/>
                  <a:gd name="csX26" fmla="*/ 1959858 w 2145585"/>
                  <a:gd name="csY26" fmla="*/ 1090706 h 1619920"/>
                  <a:gd name="csX27" fmla="*/ 1801923 w 2145585"/>
                  <a:gd name="csY27" fmla="*/ 1093691 h 1619920"/>
                  <a:gd name="csX28" fmla="*/ 1782606 w 2145585"/>
                  <a:gd name="csY28" fmla="*/ 1037325 h 1619920"/>
                  <a:gd name="csX29" fmla="*/ 1743967 w 2145585"/>
                  <a:gd name="csY29" fmla="*/ 1022789 h 1619920"/>
                  <a:gd name="csX30" fmla="*/ 1734457 w 2145585"/>
                  <a:gd name="csY30" fmla="*/ 1006147 h 1619920"/>
                  <a:gd name="csX31" fmla="*/ 1728513 w 2145585"/>
                  <a:gd name="csY31" fmla="*/ 993071 h 1619920"/>
                  <a:gd name="csX32" fmla="*/ 1694038 w 2145585"/>
                  <a:gd name="csY32" fmla="*/ 936012 h 1619920"/>
                  <a:gd name="csX33" fmla="*/ 1591803 w 2145585"/>
                  <a:gd name="csY33" fmla="*/ 924125 h 1619920"/>
                  <a:gd name="csX34" fmla="*/ 1537119 w 2145585"/>
                  <a:gd name="csY34" fmla="*/ 768403 h 1619920"/>
                  <a:gd name="csX35" fmla="*/ 1500267 w 2145585"/>
                  <a:gd name="csY35" fmla="*/ 641210 h 1619920"/>
                  <a:gd name="csX36" fmla="*/ 1443157 w 2145585"/>
                  <a:gd name="csY36" fmla="*/ 577979 h 1619920"/>
                  <a:gd name="csX37" fmla="*/ 1421105 w 2145585"/>
                  <a:gd name="csY37" fmla="*/ 540972 h 1619920"/>
                  <a:gd name="csX38" fmla="*/ 1416337 w 2145585"/>
                  <a:gd name="csY38" fmla="*/ 480987 h 1619920"/>
                  <a:gd name="csX39" fmla="*/ 1410674 w 2145585"/>
                  <a:gd name="csY39" fmla="*/ 446067 h 1619920"/>
                  <a:gd name="csX40" fmla="*/ 1381471 w 2145585"/>
                  <a:gd name="csY40" fmla="*/ 380707 h 1619920"/>
                  <a:gd name="csX41" fmla="*/ 1298929 w 2145585"/>
                  <a:gd name="csY41" fmla="*/ 360117 h 1619920"/>
                  <a:gd name="csX42" fmla="*/ 1257508 w 2145585"/>
                  <a:gd name="csY42" fmla="*/ 304008 h 1619920"/>
                  <a:gd name="csX43" fmla="*/ 1257710 w 2145585"/>
                  <a:gd name="csY43" fmla="*/ 255584 h 1619920"/>
                  <a:gd name="csX44" fmla="*/ 1279392 w 2145585"/>
                  <a:gd name="csY44" fmla="*/ 236173 h 1619920"/>
                  <a:gd name="csX45" fmla="*/ 1228605 w 2145585"/>
                  <a:gd name="csY45" fmla="*/ 194780 h 1619920"/>
                  <a:gd name="csX46" fmla="*/ 1212811 w 2145585"/>
                  <a:gd name="csY46" fmla="*/ 105544 h 1619920"/>
                  <a:gd name="csX47" fmla="*/ 1281760 w 2145585"/>
                  <a:gd name="csY47" fmla="*/ 24659 h 1619920"/>
                  <a:gd name="csX48" fmla="*/ 1281760 w 2145585"/>
                  <a:gd name="csY48" fmla="*/ 24659 h 1619920"/>
                  <a:gd name="csX49" fmla="*/ 1233670 w 2145585"/>
                  <a:gd name="csY49" fmla="*/ 193 h 1619920"/>
                  <a:gd name="csX50" fmla="*/ 1175861 w 2145585"/>
                  <a:gd name="csY50" fmla="*/ 18996 h 1619920"/>
                  <a:gd name="csX51" fmla="*/ 1139805 w 2145585"/>
                  <a:gd name="csY51" fmla="*/ 56004 h 1619920"/>
                  <a:gd name="csX52" fmla="*/ 1096000 w 2145585"/>
                  <a:gd name="csY52" fmla="*/ 50034 h 1619920"/>
                  <a:gd name="csX53" fmla="*/ 1055177 w 2145585"/>
                  <a:gd name="csY53" fmla="*/ 51229 h 1619920"/>
                  <a:gd name="csX54" fmla="*/ 929424 w 2145585"/>
                  <a:gd name="csY54" fmla="*/ 25263 h 1619920"/>
                  <a:gd name="csX55" fmla="*/ 882045 w 2145585"/>
                  <a:gd name="csY55" fmla="*/ 85846 h 1619920"/>
                  <a:gd name="csX56" fmla="*/ 871614 w 2145585"/>
                  <a:gd name="csY56" fmla="*/ 143446 h 1619920"/>
                  <a:gd name="csX57" fmla="*/ 860589 w 2145585"/>
                  <a:gd name="csY57" fmla="*/ 190600 h 1619920"/>
                  <a:gd name="csX58" fmla="*/ 859136 w 2145585"/>
                  <a:gd name="csY58" fmla="*/ 256590 h 1619920"/>
                  <a:gd name="csX59" fmla="*/ 832577 w 2145585"/>
                  <a:gd name="csY59" fmla="*/ 262227 h 1619920"/>
                  <a:gd name="csX60" fmla="*/ 782218 w 2145585"/>
                  <a:gd name="csY60" fmla="*/ 299234 h 1619920"/>
                  <a:gd name="csX61" fmla="*/ 740202 w 2145585"/>
                  <a:gd name="csY61" fmla="*/ 329376 h 1619920"/>
                  <a:gd name="csX62" fmla="*/ 709509 w 2145585"/>
                  <a:gd name="csY62" fmla="*/ 426071 h 1619920"/>
                  <a:gd name="csX63" fmla="*/ 675838 w 2145585"/>
                  <a:gd name="csY63" fmla="*/ 472928 h 1619920"/>
                  <a:gd name="csX64" fmla="*/ 657363 w 2145585"/>
                  <a:gd name="csY64" fmla="*/ 518589 h 1619920"/>
                  <a:gd name="csX65" fmla="*/ 567669 w 2145585"/>
                  <a:gd name="csY65" fmla="*/ 575592 h 1619920"/>
                  <a:gd name="csX66" fmla="*/ 532505 w 2145585"/>
                  <a:gd name="csY66" fmla="*/ 629910 h 1619920"/>
                  <a:gd name="csX67" fmla="*/ 495258 w 2145585"/>
                  <a:gd name="csY67" fmla="*/ 688703 h 1619920"/>
                  <a:gd name="csX68" fmla="*/ 437745 w 2145585"/>
                  <a:gd name="csY68" fmla="*/ 700045 h 1619920"/>
                  <a:gd name="csX69" fmla="*/ 331066 w 2145585"/>
                  <a:gd name="csY69" fmla="*/ 763612 h 1619920"/>
                  <a:gd name="csX70" fmla="*/ 309609 w 2145585"/>
                  <a:gd name="csY70" fmla="*/ 837029 h 1619920"/>
                  <a:gd name="csX71" fmla="*/ 294412 w 2145585"/>
                  <a:gd name="csY71" fmla="*/ 928652 h 1619920"/>
                  <a:gd name="csX72" fmla="*/ 212465 w 2145585"/>
                  <a:gd name="csY72" fmla="*/ 977595 h 1619920"/>
                  <a:gd name="csX73" fmla="*/ 186540 w 2145585"/>
                  <a:gd name="csY73" fmla="*/ 1034598 h 1619920"/>
                  <a:gd name="csX74" fmla="*/ 83139 w 2145585"/>
                  <a:gd name="csY74" fmla="*/ 1028034 h 1619920"/>
                  <a:gd name="csX75" fmla="*/ 35461 w 2145585"/>
                  <a:gd name="csY75" fmla="*/ 1047432 h 1619920"/>
                  <a:gd name="csX76" fmla="*/ 0 w 2145585"/>
                  <a:gd name="csY76" fmla="*/ 1102642 h 1619920"/>
                  <a:gd name="csX77" fmla="*/ 0 w 2145585"/>
                  <a:gd name="csY77" fmla="*/ 1102642 h 1619920"/>
                  <a:gd name="csX78" fmla="*/ 30934 w 2145585"/>
                  <a:gd name="csY78" fmla="*/ 1178511 h 1619920"/>
                  <a:gd name="csX79" fmla="*/ 98038 w 2145585"/>
                  <a:gd name="csY79" fmla="*/ 1303196 h 1619920"/>
                  <a:gd name="csX80" fmla="*/ 149293 w 2145585"/>
                  <a:gd name="csY80" fmla="*/ 1376018 h 1619920"/>
                  <a:gd name="csX81" fmla="*/ 193396 w 2145585"/>
                  <a:gd name="csY81" fmla="*/ 1464954 h 1619920"/>
                  <a:gd name="csX82" fmla="*/ 259549 w 2145585"/>
                  <a:gd name="csY82" fmla="*/ 1538968 h 1619920"/>
                  <a:gd name="csX83" fmla="*/ 316167 w 2145585"/>
                  <a:gd name="csY83" fmla="*/ 1533596 h 1619920"/>
                  <a:gd name="csX84" fmla="*/ 362055 w 2145585"/>
                  <a:gd name="csY84" fmla="*/ 1515690 h 1619920"/>
                  <a:gd name="csX85" fmla="*/ 362055 w 2145585"/>
                  <a:gd name="csY85" fmla="*/ 1515690 h 16199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Lst>
                <a:rect l="l" t="t" r="r" b="b"/>
                <a:pathLst>
                  <a:path w="2145585" h="1619920">
                    <a:moveTo>
                      <a:pt x="362055" y="1515690"/>
                    </a:moveTo>
                    <a:lnTo>
                      <a:pt x="385299" y="1475100"/>
                    </a:lnTo>
                    <a:lnTo>
                      <a:pt x="505686" y="1457194"/>
                    </a:lnTo>
                    <a:cubicBezTo>
                      <a:pt x="545297" y="1451303"/>
                      <a:pt x="606232" y="1424269"/>
                      <a:pt x="638888" y="1453912"/>
                    </a:cubicBezTo>
                    <a:cubicBezTo>
                      <a:pt x="654829" y="1468386"/>
                      <a:pt x="656932" y="1486981"/>
                      <a:pt x="658852" y="1507036"/>
                    </a:cubicBezTo>
                    <a:cubicBezTo>
                      <a:pt x="661158" y="1531143"/>
                      <a:pt x="668728" y="1548948"/>
                      <a:pt x="682690" y="1568813"/>
                    </a:cubicBezTo>
                    <a:cubicBezTo>
                      <a:pt x="698892" y="1583055"/>
                      <a:pt x="725117" y="1594148"/>
                      <a:pt x="745267" y="1601042"/>
                    </a:cubicBezTo>
                    <a:cubicBezTo>
                      <a:pt x="771865" y="1610147"/>
                      <a:pt x="796473" y="1542488"/>
                      <a:pt x="808142" y="1522851"/>
                    </a:cubicBezTo>
                    <a:cubicBezTo>
                      <a:pt x="824021" y="1496122"/>
                      <a:pt x="843975" y="1482262"/>
                      <a:pt x="876085" y="1482262"/>
                    </a:cubicBezTo>
                    <a:cubicBezTo>
                      <a:pt x="895443" y="1501726"/>
                      <a:pt x="861915" y="1587310"/>
                      <a:pt x="877872" y="1615369"/>
                    </a:cubicBezTo>
                    <a:cubicBezTo>
                      <a:pt x="901187" y="1626995"/>
                      <a:pt x="953043" y="1612681"/>
                      <a:pt x="979784" y="1612681"/>
                    </a:cubicBezTo>
                    <a:cubicBezTo>
                      <a:pt x="1021920" y="1612681"/>
                      <a:pt x="1038612" y="1617913"/>
                      <a:pt x="1046832" y="1568216"/>
                    </a:cubicBezTo>
                    <a:cubicBezTo>
                      <a:pt x="1063018" y="1548484"/>
                      <a:pt x="1060663" y="1500373"/>
                      <a:pt x="1057260" y="1476593"/>
                    </a:cubicBezTo>
                    <a:cubicBezTo>
                      <a:pt x="1051992" y="1439785"/>
                      <a:pt x="1054775" y="1437718"/>
                      <a:pt x="1089743" y="1440183"/>
                    </a:cubicBezTo>
                    <a:cubicBezTo>
                      <a:pt x="1127020" y="1442809"/>
                      <a:pt x="1133783" y="1434814"/>
                      <a:pt x="1160364" y="1413620"/>
                    </a:cubicBezTo>
                    <a:cubicBezTo>
                      <a:pt x="1191925" y="1388448"/>
                      <a:pt x="1214820" y="1356689"/>
                      <a:pt x="1252442" y="1392729"/>
                    </a:cubicBezTo>
                    <a:cubicBezTo>
                      <a:pt x="1266685" y="1406376"/>
                      <a:pt x="1261214" y="1418613"/>
                      <a:pt x="1287309" y="1424364"/>
                    </a:cubicBezTo>
                    <a:cubicBezTo>
                      <a:pt x="1309729" y="1429308"/>
                      <a:pt x="1340210" y="1430425"/>
                      <a:pt x="1362401" y="1424067"/>
                    </a:cubicBezTo>
                    <a:lnTo>
                      <a:pt x="1541492" y="1373928"/>
                    </a:lnTo>
                    <a:cubicBezTo>
                      <a:pt x="1566300" y="1366982"/>
                      <a:pt x="1604638" y="1367723"/>
                      <a:pt x="1631483" y="1367064"/>
                    </a:cubicBezTo>
                    <a:lnTo>
                      <a:pt x="1728627" y="1364677"/>
                    </a:lnTo>
                    <a:lnTo>
                      <a:pt x="1885370" y="1360199"/>
                    </a:lnTo>
                    <a:lnTo>
                      <a:pt x="2039131" y="1358707"/>
                    </a:lnTo>
                    <a:lnTo>
                      <a:pt x="2145585" y="1354200"/>
                    </a:lnTo>
                    <a:lnTo>
                      <a:pt x="2145585" y="1354200"/>
                    </a:lnTo>
                    <a:lnTo>
                      <a:pt x="2136859" y="1254253"/>
                    </a:lnTo>
                    <a:lnTo>
                      <a:pt x="1959858" y="1090706"/>
                    </a:lnTo>
                    <a:lnTo>
                      <a:pt x="1801923" y="1093691"/>
                    </a:lnTo>
                    <a:lnTo>
                      <a:pt x="1782606" y="1037325"/>
                    </a:lnTo>
                    <a:cubicBezTo>
                      <a:pt x="1767390" y="1031309"/>
                      <a:pt x="1753869" y="1026260"/>
                      <a:pt x="1743967" y="1022789"/>
                    </a:cubicBezTo>
                    <a:cubicBezTo>
                      <a:pt x="1737752" y="1020614"/>
                      <a:pt x="1737249" y="1012763"/>
                      <a:pt x="1734457" y="1006147"/>
                    </a:cubicBezTo>
                    <a:cubicBezTo>
                      <a:pt x="1733568" y="1004040"/>
                      <a:pt x="1730427" y="994812"/>
                      <a:pt x="1728513" y="993071"/>
                    </a:cubicBezTo>
                    <a:cubicBezTo>
                      <a:pt x="1725009" y="989884"/>
                      <a:pt x="1704320" y="945232"/>
                      <a:pt x="1694038" y="936012"/>
                    </a:cubicBezTo>
                    <a:cubicBezTo>
                      <a:pt x="1672846" y="917012"/>
                      <a:pt x="1619948" y="925954"/>
                      <a:pt x="1591803" y="924125"/>
                    </a:cubicBezTo>
                    <a:cubicBezTo>
                      <a:pt x="1559246" y="922009"/>
                      <a:pt x="1537119" y="797807"/>
                      <a:pt x="1537119" y="768403"/>
                    </a:cubicBezTo>
                    <a:cubicBezTo>
                      <a:pt x="1537119" y="720978"/>
                      <a:pt x="1495770" y="689085"/>
                      <a:pt x="1500267" y="641210"/>
                    </a:cubicBezTo>
                    <a:cubicBezTo>
                      <a:pt x="1501786" y="625035"/>
                      <a:pt x="1455260" y="590082"/>
                      <a:pt x="1443157" y="577979"/>
                    </a:cubicBezTo>
                    <a:cubicBezTo>
                      <a:pt x="1432409" y="567232"/>
                      <a:pt x="1426925" y="554600"/>
                      <a:pt x="1421105" y="540972"/>
                    </a:cubicBezTo>
                    <a:cubicBezTo>
                      <a:pt x="1413150" y="522348"/>
                      <a:pt x="1418473" y="500604"/>
                      <a:pt x="1416337" y="480987"/>
                    </a:cubicBezTo>
                    <a:cubicBezTo>
                      <a:pt x="1415060" y="469250"/>
                      <a:pt x="1411161" y="457957"/>
                      <a:pt x="1410674" y="446067"/>
                    </a:cubicBezTo>
                    <a:cubicBezTo>
                      <a:pt x="1409505" y="417629"/>
                      <a:pt x="1395514" y="406310"/>
                      <a:pt x="1381471" y="380707"/>
                    </a:cubicBezTo>
                    <a:cubicBezTo>
                      <a:pt x="1355726" y="333772"/>
                      <a:pt x="1334295" y="360117"/>
                      <a:pt x="1298929" y="360117"/>
                    </a:cubicBezTo>
                    <a:cubicBezTo>
                      <a:pt x="1255799" y="360117"/>
                      <a:pt x="1247622" y="337939"/>
                      <a:pt x="1257508" y="304008"/>
                    </a:cubicBezTo>
                    <a:cubicBezTo>
                      <a:pt x="1262021" y="288522"/>
                      <a:pt x="1253069" y="269758"/>
                      <a:pt x="1257710" y="255584"/>
                    </a:cubicBezTo>
                    <a:cubicBezTo>
                      <a:pt x="1259255" y="250865"/>
                      <a:pt x="1279392" y="242042"/>
                      <a:pt x="1279392" y="236173"/>
                    </a:cubicBezTo>
                    <a:cubicBezTo>
                      <a:pt x="1279392" y="206256"/>
                      <a:pt x="1246201" y="215318"/>
                      <a:pt x="1228605" y="194780"/>
                    </a:cubicBezTo>
                    <a:cubicBezTo>
                      <a:pt x="1202784" y="164644"/>
                      <a:pt x="1198444" y="136001"/>
                      <a:pt x="1212811" y="105544"/>
                    </a:cubicBezTo>
                    <a:cubicBezTo>
                      <a:pt x="1226269" y="77012"/>
                      <a:pt x="1250607" y="39365"/>
                      <a:pt x="1281760" y="24659"/>
                    </a:cubicBezTo>
                    <a:lnTo>
                      <a:pt x="1281760" y="24659"/>
                    </a:lnTo>
                    <a:cubicBezTo>
                      <a:pt x="1275124" y="15532"/>
                      <a:pt x="1244500" y="1048"/>
                      <a:pt x="1233670" y="193"/>
                    </a:cubicBezTo>
                    <a:cubicBezTo>
                      <a:pt x="1214170" y="-1346"/>
                      <a:pt x="1190192" y="6463"/>
                      <a:pt x="1175861" y="18996"/>
                    </a:cubicBezTo>
                    <a:cubicBezTo>
                      <a:pt x="1164806" y="28666"/>
                      <a:pt x="1153029" y="49629"/>
                      <a:pt x="1139805" y="56004"/>
                    </a:cubicBezTo>
                    <a:cubicBezTo>
                      <a:pt x="1125178" y="63054"/>
                      <a:pt x="1110729" y="51853"/>
                      <a:pt x="1096000" y="50034"/>
                    </a:cubicBezTo>
                    <a:cubicBezTo>
                      <a:pt x="1082852" y="48411"/>
                      <a:pt x="1068433" y="50579"/>
                      <a:pt x="1055177" y="51229"/>
                    </a:cubicBezTo>
                    <a:cubicBezTo>
                      <a:pt x="1011959" y="53358"/>
                      <a:pt x="976498" y="12236"/>
                      <a:pt x="929424" y="25263"/>
                    </a:cubicBezTo>
                    <a:cubicBezTo>
                      <a:pt x="893156" y="35299"/>
                      <a:pt x="883672" y="52917"/>
                      <a:pt x="882045" y="85846"/>
                    </a:cubicBezTo>
                    <a:cubicBezTo>
                      <a:pt x="880958" y="107830"/>
                      <a:pt x="882039" y="125942"/>
                      <a:pt x="871614" y="143446"/>
                    </a:cubicBezTo>
                    <a:cubicBezTo>
                      <a:pt x="860416" y="162254"/>
                      <a:pt x="857865" y="168008"/>
                      <a:pt x="860589" y="190600"/>
                    </a:cubicBezTo>
                    <a:cubicBezTo>
                      <a:pt x="863029" y="210841"/>
                      <a:pt x="861333" y="233939"/>
                      <a:pt x="859136" y="256590"/>
                    </a:cubicBezTo>
                    <a:lnTo>
                      <a:pt x="832577" y="262227"/>
                    </a:lnTo>
                    <a:cubicBezTo>
                      <a:pt x="815494" y="273627"/>
                      <a:pt x="799579" y="288647"/>
                      <a:pt x="782218" y="299234"/>
                    </a:cubicBezTo>
                    <a:cubicBezTo>
                      <a:pt x="768191" y="307790"/>
                      <a:pt x="749980" y="315794"/>
                      <a:pt x="740202" y="329376"/>
                    </a:cubicBezTo>
                    <a:cubicBezTo>
                      <a:pt x="719310" y="358389"/>
                      <a:pt x="721942" y="394567"/>
                      <a:pt x="709509" y="426071"/>
                    </a:cubicBezTo>
                    <a:cubicBezTo>
                      <a:pt x="702752" y="445607"/>
                      <a:pt x="683487" y="455195"/>
                      <a:pt x="675838" y="472928"/>
                    </a:cubicBezTo>
                    <a:cubicBezTo>
                      <a:pt x="669218" y="488267"/>
                      <a:pt x="666132" y="504353"/>
                      <a:pt x="657363" y="518589"/>
                    </a:cubicBezTo>
                    <a:cubicBezTo>
                      <a:pt x="635397" y="554260"/>
                      <a:pt x="598871" y="554554"/>
                      <a:pt x="567669" y="575592"/>
                    </a:cubicBezTo>
                    <a:cubicBezTo>
                      <a:pt x="543155" y="592116"/>
                      <a:pt x="551712" y="615110"/>
                      <a:pt x="532505" y="629910"/>
                    </a:cubicBezTo>
                    <a:cubicBezTo>
                      <a:pt x="519546" y="639074"/>
                      <a:pt x="497834" y="673266"/>
                      <a:pt x="495258" y="688703"/>
                    </a:cubicBezTo>
                    <a:cubicBezTo>
                      <a:pt x="491972" y="708363"/>
                      <a:pt x="451420" y="700290"/>
                      <a:pt x="437745" y="700045"/>
                    </a:cubicBezTo>
                    <a:cubicBezTo>
                      <a:pt x="387431" y="699134"/>
                      <a:pt x="339727" y="706838"/>
                      <a:pt x="331066" y="763612"/>
                    </a:cubicBezTo>
                    <a:cubicBezTo>
                      <a:pt x="327907" y="784304"/>
                      <a:pt x="332878" y="828815"/>
                      <a:pt x="309609" y="837029"/>
                    </a:cubicBezTo>
                    <a:cubicBezTo>
                      <a:pt x="287067" y="867155"/>
                      <a:pt x="304873" y="897082"/>
                      <a:pt x="294412" y="928652"/>
                    </a:cubicBezTo>
                    <a:cubicBezTo>
                      <a:pt x="285382" y="955894"/>
                      <a:pt x="230927" y="952854"/>
                      <a:pt x="212465" y="977595"/>
                    </a:cubicBezTo>
                    <a:cubicBezTo>
                      <a:pt x="200483" y="993659"/>
                      <a:pt x="205806" y="1025686"/>
                      <a:pt x="186540" y="1034598"/>
                    </a:cubicBezTo>
                    <a:cubicBezTo>
                      <a:pt x="153297" y="1049973"/>
                      <a:pt x="117225" y="1031531"/>
                      <a:pt x="83139" y="1028034"/>
                    </a:cubicBezTo>
                    <a:cubicBezTo>
                      <a:pt x="58485" y="1025503"/>
                      <a:pt x="54899" y="1038530"/>
                      <a:pt x="35461" y="1047432"/>
                    </a:cubicBezTo>
                    <a:cubicBezTo>
                      <a:pt x="31101" y="1069329"/>
                      <a:pt x="20461" y="1091849"/>
                      <a:pt x="0" y="1102642"/>
                    </a:cubicBezTo>
                    <a:lnTo>
                      <a:pt x="0" y="1102642"/>
                    </a:lnTo>
                    <a:lnTo>
                      <a:pt x="30934" y="1178511"/>
                    </a:lnTo>
                    <a:cubicBezTo>
                      <a:pt x="60588" y="1214878"/>
                      <a:pt x="70994" y="1264772"/>
                      <a:pt x="98038" y="1303196"/>
                    </a:cubicBezTo>
                    <a:lnTo>
                      <a:pt x="149293" y="1376018"/>
                    </a:lnTo>
                    <a:cubicBezTo>
                      <a:pt x="170165" y="1405671"/>
                      <a:pt x="180368" y="1431359"/>
                      <a:pt x="193396" y="1464954"/>
                    </a:cubicBezTo>
                    <a:cubicBezTo>
                      <a:pt x="202037" y="1501317"/>
                      <a:pt x="211870" y="1544216"/>
                      <a:pt x="259549" y="1538968"/>
                    </a:cubicBezTo>
                    <a:cubicBezTo>
                      <a:pt x="279001" y="1536825"/>
                      <a:pt x="295830" y="1533596"/>
                      <a:pt x="316167" y="1533596"/>
                    </a:cubicBezTo>
                    <a:cubicBezTo>
                      <a:pt x="331389" y="1533596"/>
                      <a:pt x="350259" y="1525154"/>
                      <a:pt x="362055" y="1515690"/>
                    </a:cubicBezTo>
                    <a:lnTo>
                      <a:pt x="362055" y="1515690"/>
                    </a:lnTo>
                    <a:close/>
                  </a:path>
                </a:pathLst>
              </a:custGeom>
              <a:solidFill>
                <a:srgbClr val="2EBFF3"/>
              </a:solidFill>
              <a:ln w="3265" cap="flat">
                <a:solidFill>
                  <a:srgbClr val="000000"/>
                </a:solidFill>
                <a:prstDash val="solid"/>
                <a:miter/>
              </a:ln>
            </p:spPr>
            <p:txBody>
              <a:bodyPr/>
              <a:lstStyle/>
              <a:p>
                <a:endParaRPr lang="en-GB"/>
              </a:p>
            </p:txBody>
          </p:sp>
          <p:sp>
            <p:nvSpPr>
              <p:cNvPr id="49" name="Free-form: Shape 48">
                <a:extLst>
                  <a:ext uri="{FF2B5EF4-FFF2-40B4-BE49-F238E27FC236}">
                    <a16:creationId xmlns:a16="http://schemas.microsoft.com/office/drawing/2014/main" id="{5D063523-E3D1-71F0-1BD7-772515362F29}"/>
                  </a:ext>
                </a:extLst>
              </p:cNvPr>
              <p:cNvSpPr/>
              <p:nvPr/>
            </p:nvSpPr>
            <p:spPr>
              <a:xfrm>
                <a:off x="5347063" y="1653261"/>
                <a:ext cx="1046842" cy="1486197"/>
              </a:xfrm>
              <a:custGeom>
                <a:avLst/>
                <a:gdLst>
                  <a:gd name="csX0" fmla="*/ 404163 w 1046842"/>
                  <a:gd name="csY0" fmla="*/ 0 h 1486197"/>
                  <a:gd name="csX1" fmla="*/ 435098 w 1046842"/>
                  <a:gd name="csY1" fmla="*/ 75869 h 1486197"/>
                  <a:gd name="csX2" fmla="*/ 502202 w 1046842"/>
                  <a:gd name="csY2" fmla="*/ 200554 h 1486197"/>
                  <a:gd name="csX3" fmla="*/ 553456 w 1046842"/>
                  <a:gd name="csY3" fmla="*/ 273376 h 1486197"/>
                  <a:gd name="csX4" fmla="*/ 597559 w 1046842"/>
                  <a:gd name="csY4" fmla="*/ 362311 h 1486197"/>
                  <a:gd name="csX5" fmla="*/ 663712 w 1046842"/>
                  <a:gd name="csY5" fmla="*/ 436326 h 1486197"/>
                  <a:gd name="csX6" fmla="*/ 720330 w 1046842"/>
                  <a:gd name="csY6" fmla="*/ 430953 h 1486197"/>
                  <a:gd name="csX7" fmla="*/ 766219 w 1046842"/>
                  <a:gd name="csY7" fmla="*/ 413047 h 1486197"/>
                  <a:gd name="csX8" fmla="*/ 766219 w 1046842"/>
                  <a:gd name="csY8" fmla="*/ 413047 h 1486197"/>
                  <a:gd name="csX9" fmla="*/ 731653 w 1046842"/>
                  <a:gd name="csY9" fmla="*/ 476915 h 1486197"/>
                  <a:gd name="csX10" fmla="*/ 698278 w 1046842"/>
                  <a:gd name="csY10" fmla="*/ 603455 h 1486197"/>
                  <a:gd name="csX11" fmla="*/ 775157 w 1046842"/>
                  <a:gd name="csY11" fmla="*/ 752078 h 1486197"/>
                  <a:gd name="csX12" fmla="*/ 824028 w 1046842"/>
                  <a:gd name="csY12" fmla="*/ 809976 h 1486197"/>
                  <a:gd name="csX13" fmla="*/ 928918 w 1046842"/>
                  <a:gd name="csY13" fmla="*/ 912640 h 1486197"/>
                  <a:gd name="csX14" fmla="*/ 995072 w 1046842"/>
                  <a:gd name="csY14" fmla="*/ 1024856 h 1486197"/>
                  <a:gd name="csX15" fmla="*/ 957527 w 1046842"/>
                  <a:gd name="csY15" fmla="*/ 1199148 h 1486197"/>
                  <a:gd name="csX16" fmla="*/ 1006395 w 1046842"/>
                  <a:gd name="csY16" fmla="*/ 1268384 h 1486197"/>
                  <a:gd name="csX17" fmla="*/ 1045729 w 1046842"/>
                  <a:gd name="csY17" fmla="*/ 1365676 h 1486197"/>
                  <a:gd name="csX18" fmla="*/ 1009971 w 1046842"/>
                  <a:gd name="csY18" fmla="*/ 1437901 h 1486197"/>
                  <a:gd name="csX19" fmla="*/ 1009971 w 1046842"/>
                  <a:gd name="csY19" fmla="*/ 1437901 h 1486197"/>
                  <a:gd name="csX20" fmla="*/ 956332 w 1046842"/>
                  <a:gd name="csY20" fmla="*/ 1482069 h 1486197"/>
                  <a:gd name="csX21" fmla="*/ 956332 w 1046842"/>
                  <a:gd name="csY21" fmla="*/ 1482069 h 1486197"/>
                  <a:gd name="csX22" fmla="*/ 877664 w 1046842"/>
                  <a:gd name="csY22" fmla="*/ 1475505 h 1486197"/>
                  <a:gd name="csX23" fmla="*/ 805553 w 1046842"/>
                  <a:gd name="csY23" fmla="*/ 1421784 h 1486197"/>
                  <a:gd name="csX24" fmla="*/ 750722 w 1046842"/>
                  <a:gd name="csY24" fmla="*/ 1375228 h 1486197"/>
                  <a:gd name="csX25" fmla="*/ 690532 w 1046842"/>
                  <a:gd name="csY25" fmla="*/ 1317928 h 1486197"/>
                  <a:gd name="csX26" fmla="*/ 578489 w 1046842"/>
                  <a:gd name="csY26" fmla="*/ 1282711 h 1486197"/>
                  <a:gd name="csX27" fmla="*/ 578489 w 1046842"/>
                  <a:gd name="csY27" fmla="*/ 1282711 h 1486197"/>
                  <a:gd name="csX28" fmla="*/ 461973 w 1046842"/>
                  <a:gd name="csY28" fmla="*/ 1244211 h 1486197"/>
                  <a:gd name="csX29" fmla="*/ 424128 w 1046842"/>
                  <a:gd name="csY29" fmla="*/ 1120359 h 1486197"/>
                  <a:gd name="csX30" fmla="*/ 349336 w 1046842"/>
                  <a:gd name="csY30" fmla="*/ 948455 h 1486197"/>
                  <a:gd name="csX31" fmla="*/ 363340 w 1046842"/>
                  <a:gd name="csY31" fmla="*/ 903986 h 1486197"/>
                  <a:gd name="csX32" fmla="*/ 395522 w 1046842"/>
                  <a:gd name="csY32" fmla="*/ 851757 h 1486197"/>
                  <a:gd name="csX33" fmla="*/ 359169 w 1046842"/>
                  <a:gd name="csY33" fmla="*/ 806693 h 1486197"/>
                  <a:gd name="csX34" fmla="*/ 255171 w 1046842"/>
                  <a:gd name="csY34" fmla="*/ 710593 h 1486197"/>
                  <a:gd name="csX35" fmla="*/ 179777 w 1046842"/>
                  <a:gd name="csY35" fmla="*/ 749988 h 1486197"/>
                  <a:gd name="csX36" fmla="*/ 180375 w 1046842"/>
                  <a:gd name="csY36" fmla="*/ 750288 h 1486197"/>
                  <a:gd name="csX37" fmla="*/ 181567 w 1046842"/>
                  <a:gd name="csY37" fmla="*/ 752078 h 1486197"/>
                  <a:gd name="csX38" fmla="*/ 224478 w 1046842"/>
                  <a:gd name="csY38" fmla="*/ 789385 h 1486197"/>
                  <a:gd name="csX39" fmla="*/ 198253 w 1046842"/>
                  <a:gd name="csY39" fmla="*/ 872351 h 1486197"/>
                  <a:gd name="csX40" fmla="*/ 161303 w 1046842"/>
                  <a:gd name="csY40" fmla="*/ 897121 h 1486197"/>
                  <a:gd name="csX41" fmla="*/ 111540 w 1046842"/>
                  <a:gd name="csY41" fmla="*/ 833254 h 1486197"/>
                  <a:gd name="csX42" fmla="*/ 71608 w 1046842"/>
                  <a:gd name="csY42" fmla="*/ 766104 h 1486197"/>
                  <a:gd name="csX43" fmla="*/ 10223 w 1046842"/>
                  <a:gd name="csY43" fmla="*/ 710894 h 1486197"/>
                  <a:gd name="csX44" fmla="*/ 10223 w 1046842"/>
                  <a:gd name="csY44" fmla="*/ 710894 h 1486197"/>
                  <a:gd name="csX45" fmla="*/ 1879 w 1046842"/>
                  <a:gd name="csY45" fmla="*/ 663740 h 1486197"/>
                  <a:gd name="csX46" fmla="*/ 4263 w 1046842"/>
                  <a:gd name="csY46" fmla="*/ 627925 h 1486197"/>
                  <a:gd name="csX47" fmla="*/ 13502 w 1046842"/>
                  <a:gd name="csY47" fmla="*/ 609422 h 1486197"/>
                  <a:gd name="csX48" fmla="*/ 44492 w 1046842"/>
                  <a:gd name="csY48" fmla="*/ 609124 h 1486197"/>
                  <a:gd name="csX49" fmla="*/ 111243 w 1046842"/>
                  <a:gd name="csY49" fmla="*/ 657173 h 1486197"/>
                  <a:gd name="csX50" fmla="*/ 116308 w 1046842"/>
                  <a:gd name="csY50" fmla="*/ 633297 h 1486197"/>
                  <a:gd name="csX51" fmla="*/ 121671 w 1046842"/>
                  <a:gd name="csY51" fmla="*/ 568535 h 1486197"/>
                  <a:gd name="csX52" fmla="*/ 44789 w 1046842"/>
                  <a:gd name="csY52" fmla="*/ 467066 h 1486197"/>
                  <a:gd name="csX53" fmla="*/ 112135 w 1046842"/>
                  <a:gd name="csY53" fmla="*/ 439908 h 1486197"/>
                  <a:gd name="csX54" fmla="*/ 141041 w 1046842"/>
                  <a:gd name="csY54" fmla="*/ 387082 h 1486197"/>
                  <a:gd name="csX55" fmla="*/ 91873 w 1046842"/>
                  <a:gd name="csY55" fmla="*/ 353954 h 1486197"/>
                  <a:gd name="csX56" fmla="*/ 111243 w 1046842"/>
                  <a:gd name="csY56" fmla="*/ 290684 h 1486197"/>
                  <a:gd name="csX57" fmla="*/ 111243 w 1046842"/>
                  <a:gd name="csY57" fmla="*/ 264124 h 1486197"/>
                  <a:gd name="csX58" fmla="*/ 98147 w 1046842"/>
                  <a:gd name="csY58" fmla="*/ 220857 h 1486197"/>
                  <a:gd name="csX59" fmla="*/ 98147 w 1046842"/>
                  <a:gd name="csY59" fmla="*/ 220857 h 1486197"/>
                  <a:gd name="csX60" fmla="*/ 170542 w 1046842"/>
                  <a:gd name="csY60" fmla="*/ 149821 h 1486197"/>
                  <a:gd name="csX61" fmla="*/ 220007 w 1046842"/>
                  <a:gd name="csY61" fmla="*/ 120871 h 1486197"/>
                  <a:gd name="csX62" fmla="*/ 313277 w 1046842"/>
                  <a:gd name="csY62" fmla="*/ 120573 h 1486197"/>
                  <a:gd name="csX63" fmla="*/ 346354 w 1046842"/>
                  <a:gd name="csY63" fmla="*/ 28650 h 1486197"/>
                  <a:gd name="csX64" fmla="*/ 404163 w 1046842"/>
                  <a:gd name="csY64" fmla="*/ 0 h 1486197"/>
                  <a:gd name="csX65" fmla="*/ 404163 w 1046842"/>
                  <a:gd name="csY65" fmla="*/ 0 h 148619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Lst>
                <a:rect l="l" t="t" r="r" b="b"/>
                <a:pathLst>
                  <a:path w="1046842" h="1486197">
                    <a:moveTo>
                      <a:pt x="404163" y="0"/>
                    </a:moveTo>
                    <a:lnTo>
                      <a:pt x="435098" y="75869"/>
                    </a:lnTo>
                    <a:cubicBezTo>
                      <a:pt x="464752" y="112236"/>
                      <a:pt x="475157" y="162130"/>
                      <a:pt x="502202" y="200554"/>
                    </a:cubicBezTo>
                    <a:lnTo>
                      <a:pt x="553456" y="273376"/>
                    </a:lnTo>
                    <a:cubicBezTo>
                      <a:pt x="574329" y="303029"/>
                      <a:pt x="584531" y="328717"/>
                      <a:pt x="597559" y="362311"/>
                    </a:cubicBezTo>
                    <a:cubicBezTo>
                      <a:pt x="606200" y="398675"/>
                      <a:pt x="616034" y="441574"/>
                      <a:pt x="663712" y="436326"/>
                    </a:cubicBezTo>
                    <a:cubicBezTo>
                      <a:pt x="683164" y="434183"/>
                      <a:pt x="699993" y="430953"/>
                      <a:pt x="720330" y="430953"/>
                    </a:cubicBezTo>
                    <a:cubicBezTo>
                      <a:pt x="735552" y="430953"/>
                      <a:pt x="754422" y="422512"/>
                      <a:pt x="766219" y="413047"/>
                    </a:cubicBezTo>
                    <a:lnTo>
                      <a:pt x="766219" y="413047"/>
                    </a:lnTo>
                    <a:cubicBezTo>
                      <a:pt x="772568" y="437851"/>
                      <a:pt x="749259" y="461001"/>
                      <a:pt x="731653" y="476915"/>
                    </a:cubicBezTo>
                    <a:cubicBezTo>
                      <a:pt x="697945" y="507388"/>
                      <a:pt x="692449" y="561713"/>
                      <a:pt x="698278" y="603455"/>
                    </a:cubicBezTo>
                    <a:cubicBezTo>
                      <a:pt x="705591" y="655821"/>
                      <a:pt x="741623" y="712393"/>
                      <a:pt x="775157" y="752078"/>
                    </a:cubicBezTo>
                    <a:cubicBezTo>
                      <a:pt x="793430" y="767423"/>
                      <a:pt x="802437" y="794979"/>
                      <a:pt x="824028" y="809976"/>
                    </a:cubicBezTo>
                    <a:cubicBezTo>
                      <a:pt x="859701" y="834749"/>
                      <a:pt x="899545" y="879587"/>
                      <a:pt x="928918" y="912640"/>
                    </a:cubicBezTo>
                    <a:cubicBezTo>
                      <a:pt x="959278" y="946796"/>
                      <a:pt x="1021343" y="974101"/>
                      <a:pt x="995072" y="1024856"/>
                    </a:cubicBezTo>
                    <a:cubicBezTo>
                      <a:pt x="965032" y="1082898"/>
                      <a:pt x="941688" y="1130414"/>
                      <a:pt x="957527" y="1199148"/>
                    </a:cubicBezTo>
                    <a:cubicBezTo>
                      <a:pt x="973145" y="1225668"/>
                      <a:pt x="986417" y="1245449"/>
                      <a:pt x="1006395" y="1268384"/>
                    </a:cubicBezTo>
                    <a:cubicBezTo>
                      <a:pt x="1031483" y="1297194"/>
                      <a:pt x="1051908" y="1325576"/>
                      <a:pt x="1045729" y="1365676"/>
                    </a:cubicBezTo>
                    <a:cubicBezTo>
                      <a:pt x="1040895" y="1397027"/>
                      <a:pt x="1026696" y="1411595"/>
                      <a:pt x="1009971" y="1437901"/>
                    </a:cubicBezTo>
                    <a:lnTo>
                      <a:pt x="1009971" y="1437901"/>
                    </a:lnTo>
                    <a:lnTo>
                      <a:pt x="956332" y="1482069"/>
                    </a:lnTo>
                    <a:lnTo>
                      <a:pt x="956332" y="1482069"/>
                    </a:lnTo>
                    <a:cubicBezTo>
                      <a:pt x="939487" y="1492213"/>
                      <a:pt x="895306" y="1481175"/>
                      <a:pt x="877664" y="1475505"/>
                    </a:cubicBezTo>
                    <a:cubicBezTo>
                      <a:pt x="846726" y="1465568"/>
                      <a:pt x="826356" y="1446202"/>
                      <a:pt x="805553" y="1421784"/>
                    </a:cubicBezTo>
                    <a:cubicBezTo>
                      <a:pt x="791807" y="1405645"/>
                      <a:pt x="768446" y="1386929"/>
                      <a:pt x="750722" y="1375228"/>
                    </a:cubicBezTo>
                    <a:cubicBezTo>
                      <a:pt x="726685" y="1359354"/>
                      <a:pt x="712185" y="1334505"/>
                      <a:pt x="690532" y="1317928"/>
                    </a:cubicBezTo>
                    <a:cubicBezTo>
                      <a:pt x="656253" y="1291691"/>
                      <a:pt x="620649" y="1287191"/>
                      <a:pt x="578489" y="1282711"/>
                    </a:cubicBezTo>
                    <a:lnTo>
                      <a:pt x="578489" y="1282711"/>
                    </a:lnTo>
                    <a:cubicBezTo>
                      <a:pt x="551928" y="1251219"/>
                      <a:pt x="494220" y="1276509"/>
                      <a:pt x="461973" y="1244211"/>
                    </a:cubicBezTo>
                    <a:cubicBezTo>
                      <a:pt x="433409" y="1215603"/>
                      <a:pt x="422517" y="1159159"/>
                      <a:pt x="424128" y="1120359"/>
                    </a:cubicBezTo>
                    <a:cubicBezTo>
                      <a:pt x="439898" y="1051145"/>
                      <a:pt x="376227" y="1005252"/>
                      <a:pt x="349336" y="948455"/>
                    </a:cubicBezTo>
                    <a:cubicBezTo>
                      <a:pt x="339378" y="927417"/>
                      <a:pt x="356053" y="920131"/>
                      <a:pt x="363340" y="903986"/>
                    </a:cubicBezTo>
                    <a:cubicBezTo>
                      <a:pt x="376717" y="889460"/>
                      <a:pt x="398866" y="874578"/>
                      <a:pt x="395522" y="851757"/>
                    </a:cubicBezTo>
                    <a:cubicBezTo>
                      <a:pt x="392991" y="834462"/>
                      <a:pt x="368921" y="820374"/>
                      <a:pt x="359169" y="806693"/>
                    </a:cubicBezTo>
                    <a:cubicBezTo>
                      <a:pt x="333170" y="770212"/>
                      <a:pt x="284586" y="744341"/>
                      <a:pt x="255171" y="710593"/>
                    </a:cubicBezTo>
                    <a:cubicBezTo>
                      <a:pt x="237577" y="708670"/>
                      <a:pt x="179777" y="725896"/>
                      <a:pt x="179777" y="749988"/>
                    </a:cubicBezTo>
                    <a:lnTo>
                      <a:pt x="180375" y="750288"/>
                    </a:lnTo>
                    <a:cubicBezTo>
                      <a:pt x="180630" y="751183"/>
                      <a:pt x="181051" y="751170"/>
                      <a:pt x="181567" y="752078"/>
                    </a:cubicBezTo>
                    <a:cubicBezTo>
                      <a:pt x="197877" y="754138"/>
                      <a:pt x="224478" y="771518"/>
                      <a:pt x="224478" y="789385"/>
                    </a:cubicBezTo>
                    <a:cubicBezTo>
                      <a:pt x="224478" y="810740"/>
                      <a:pt x="214350" y="857567"/>
                      <a:pt x="198253" y="872351"/>
                    </a:cubicBezTo>
                    <a:cubicBezTo>
                      <a:pt x="191966" y="878128"/>
                      <a:pt x="169199" y="898705"/>
                      <a:pt x="161303" y="897121"/>
                    </a:cubicBezTo>
                    <a:cubicBezTo>
                      <a:pt x="144542" y="876123"/>
                      <a:pt x="146632" y="832026"/>
                      <a:pt x="111540" y="833254"/>
                    </a:cubicBezTo>
                    <a:cubicBezTo>
                      <a:pt x="77222" y="823159"/>
                      <a:pt x="80994" y="794313"/>
                      <a:pt x="71608" y="766104"/>
                    </a:cubicBezTo>
                    <a:cubicBezTo>
                      <a:pt x="63313" y="741183"/>
                      <a:pt x="32241" y="722291"/>
                      <a:pt x="10223" y="710894"/>
                    </a:cubicBezTo>
                    <a:lnTo>
                      <a:pt x="10223" y="710894"/>
                    </a:lnTo>
                    <a:cubicBezTo>
                      <a:pt x="12800" y="693850"/>
                      <a:pt x="7097" y="679416"/>
                      <a:pt x="1879" y="663740"/>
                    </a:cubicBezTo>
                    <a:cubicBezTo>
                      <a:pt x="-3455" y="647709"/>
                      <a:pt x="4263" y="642758"/>
                      <a:pt x="4263" y="627925"/>
                    </a:cubicBezTo>
                    <a:cubicBezTo>
                      <a:pt x="4263" y="619829"/>
                      <a:pt x="-819" y="605470"/>
                      <a:pt x="13502" y="609422"/>
                    </a:cubicBezTo>
                    <a:cubicBezTo>
                      <a:pt x="24668" y="612504"/>
                      <a:pt x="33378" y="610832"/>
                      <a:pt x="44492" y="609124"/>
                    </a:cubicBezTo>
                    <a:cubicBezTo>
                      <a:pt x="64227" y="606094"/>
                      <a:pt x="99260" y="670683"/>
                      <a:pt x="111243" y="657173"/>
                    </a:cubicBezTo>
                    <a:cubicBezTo>
                      <a:pt x="114669" y="653306"/>
                      <a:pt x="114525" y="638973"/>
                      <a:pt x="116308" y="633297"/>
                    </a:cubicBezTo>
                    <a:cubicBezTo>
                      <a:pt x="124303" y="607838"/>
                      <a:pt x="144405" y="591267"/>
                      <a:pt x="121671" y="568535"/>
                    </a:cubicBezTo>
                    <a:cubicBezTo>
                      <a:pt x="108483" y="550159"/>
                      <a:pt x="34015" y="491435"/>
                      <a:pt x="44789" y="467066"/>
                    </a:cubicBezTo>
                    <a:cubicBezTo>
                      <a:pt x="53695" y="446916"/>
                      <a:pt x="91981" y="445094"/>
                      <a:pt x="112135" y="439908"/>
                    </a:cubicBezTo>
                    <a:cubicBezTo>
                      <a:pt x="134571" y="434138"/>
                      <a:pt x="159826" y="410664"/>
                      <a:pt x="141041" y="387082"/>
                    </a:cubicBezTo>
                    <a:cubicBezTo>
                      <a:pt x="130381" y="378614"/>
                      <a:pt x="91873" y="368069"/>
                      <a:pt x="91873" y="353954"/>
                    </a:cubicBezTo>
                    <a:cubicBezTo>
                      <a:pt x="109316" y="336512"/>
                      <a:pt x="111243" y="314508"/>
                      <a:pt x="111243" y="290684"/>
                    </a:cubicBezTo>
                    <a:cubicBezTo>
                      <a:pt x="111243" y="281883"/>
                      <a:pt x="112370" y="272641"/>
                      <a:pt x="111243" y="264124"/>
                    </a:cubicBezTo>
                    <a:cubicBezTo>
                      <a:pt x="110028" y="254948"/>
                      <a:pt x="98689" y="229152"/>
                      <a:pt x="98147" y="220857"/>
                    </a:cubicBezTo>
                    <a:lnTo>
                      <a:pt x="98147" y="220857"/>
                    </a:lnTo>
                    <a:cubicBezTo>
                      <a:pt x="124885" y="200672"/>
                      <a:pt x="143618" y="169396"/>
                      <a:pt x="170542" y="149821"/>
                    </a:cubicBezTo>
                    <a:cubicBezTo>
                      <a:pt x="184428" y="152130"/>
                      <a:pt x="205294" y="125505"/>
                      <a:pt x="220007" y="120871"/>
                    </a:cubicBezTo>
                    <a:cubicBezTo>
                      <a:pt x="250712" y="111204"/>
                      <a:pt x="282111" y="117494"/>
                      <a:pt x="313277" y="120573"/>
                    </a:cubicBezTo>
                    <a:cubicBezTo>
                      <a:pt x="349767" y="124176"/>
                      <a:pt x="329678" y="47529"/>
                      <a:pt x="346354" y="28650"/>
                    </a:cubicBezTo>
                    <a:cubicBezTo>
                      <a:pt x="356961" y="16645"/>
                      <a:pt x="388889" y="8053"/>
                      <a:pt x="404163" y="0"/>
                    </a:cubicBezTo>
                    <a:lnTo>
                      <a:pt x="404163" y="0"/>
                    </a:lnTo>
                    <a:close/>
                  </a:path>
                </a:pathLst>
              </a:custGeom>
              <a:solidFill>
                <a:srgbClr val="FEFEFE"/>
              </a:solidFill>
              <a:ln w="3265" cap="flat">
                <a:solidFill>
                  <a:srgbClr val="000000"/>
                </a:solidFill>
                <a:prstDash val="solid"/>
                <a:miter/>
              </a:ln>
            </p:spPr>
            <p:txBody>
              <a:bodyPr/>
              <a:lstStyle/>
              <a:p>
                <a:endParaRPr lang="en-GB"/>
              </a:p>
            </p:txBody>
          </p:sp>
          <p:sp>
            <p:nvSpPr>
              <p:cNvPr id="50" name="Free-form: Shape 49">
                <a:extLst>
                  <a:ext uri="{FF2B5EF4-FFF2-40B4-BE49-F238E27FC236}">
                    <a16:creationId xmlns:a16="http://schemas.microsoft.com/office/drawing/2014/main" id="{249C80C2-264C-329C-37CA-9385476F2B87}"/>
                  </a:ext>
                </a:extLst>
              </p:cNvPr>
              <p:cNvSpPr/>
              <p:nvPr/>
            </p:nvSpPr>
            <p:spPr>
              <a:xfrm>
                <a:off x="6043319" y="1904819"/>
                <a:ext cx="2138402" cy="1348167"/>
              </a:xfrm>
              <a:custGeom>
                <a:avLst/>
                <a:gdLst>
                  <a:gd name="csX0" fmla="*/ 69963 w 2138402"/>
                  <a:gd name="csY0" fmla="*/ 161490 h 1348167"/>
                  <a:gd name="csX1" fmla="*/ 93207 w 2138402"/>
                  <a:gd name="csY1" fmla="*/ 120900 h 1348167"/>
                  <a:gd name="csX2" fmla="*/ 213594 w 2138402"/>
                  <a:gd name="csY2" fmla="*/ 102994 h 1348167"/>
                  <a:gd name="csX3" fmla="*/ 346796 w 2138402"/>
                  <a:gd name="csY3" fmla="*/ 99712 h 1348167"/>
                  <a:gd name="csX4" fmla="*/ 366760 w 2138402"/>
                  <a:gd name="csY4" fmla="*/ 152835 h 1348167"/>
                  <a:gd name="csX5" fmla="*/ 390598 w 2138402"/>
                  <a:gd name="csY5" fmla="*/ 214613 h 1348167"/>
                  <a:gd name="csX6" fmla="*/ 453175 w 2138402"/>
                  <a:gd name="csY6" fmla="*/ 246842 h 1348167"/>
                  <a:gd name="csX7" fmla="*/ 516050 w 2138402"/>
                  <a:gd name="csY7" fmla="*/ 168651 h 1348167"/>
                  <a:gd name="csX8" fmla="*/ 583993 w 2138402"/>
                  <a:gd name="csY8" fmla="*/ 128062 h 1348167"/>
                  <a:gd name="csX9" fmla="*/ 585780 w 2138402"/>
                  <a:gd name="csY9" fmla="*/ 261169 h 1348167"/>
                  <a:gd name="csX10" fmla="*/ 687692 w 2138402"/>
                  <a:gd name="csY10" fmla="*/ 258481 h 1348167"/>
                  <a:gd name="csX11" fmla="*/ 754740 w 2138402"/>
                  <a:gd name="csY11" fmla="*/ 214015 h 1348167"/>
                  <a:gd name="csX12" fmla="*/ 765168 w 2138402"/>
                  <a:gd name="csY12" fmla="*/ 122393 h 1348167"/>
                  <a:gd name="csX13" fmla="*/ 797651 w 2138402"/>
                  <a:gd name="csY13" fmla="*/ 85983 h 1348167"/>
                  <a:gd name="csX14" fmla="*/ 868272 w 2138402"/>
                  <a:gd name="csY14" fmla="*/ 59420 h 1348167"/>
                  <a:gd name="csX15" fmla="*/ 960350 w 2138402"/>
                  <a:gd name="csY15" fmla="*/ 38529 h 1348167"/>
                  <a:gd name="csX16" fmla="*/ 995217 w 2138402"/>
                  <a:gd name="csY16" fmla="*/ 70164 h 1348167"/>
                  <a:gd name="csX17" fmla="*/ 1070309 w 2138402"/>
                  <a:gd name="csY17" fmla="*/ 69867 h 1348167"/>
                  <a:gd name="csX18" fmla="*/ 1249400 w 2138402"/>
                  <a:gd name="csY18" fmla="*/ 19728 h 1348167"/>
                  <a:gd name="csX19" fmla="*/ 1339391 w 2138402"/>
                  <a:gd name="csY19" fmla="*/ 12864 h 1348167"/>
                  <a:gd name="csX20" fmla="*/ 1436535 w 2138402"/>
                  <a:gd name="csY20" fmla="*/ 10476 h 1348167"/>
                  <a:gd name="csX21" fmla="*/ 1593278 w 2138402"/>
                  <a:gd name="csY21" fmla="*/ 5999 h 1348167"/>
                  <a:gd name="csX22" fmla="*/ 1747039 w 2138402"/>
                  <a:gd name="csY22" fmla="*/ 4507 h 1348167"/>
                  <a:gd name="csX23" fmla="*/ 1853493 w 2138402"/>
                  <a:gd name="csY23" fmla="*/ 0 h 1348167"/>
                  <a:gd name="csX24" fmla="*/ 1853493 w 2138402"/>
                  <a:gd name="csY24" fmla="*/ 0 h 1348167"/>
                  <a:gd name="csX25" fmla="*/ 1867948 w 2138402"/>
                  <a:gd name="csY25" fmla="*/ 165474 h 1348167"/>
                  <a:gd name="csX26" fmla="*/ 2138403 w 2138402"/>
                  <a:gd name="csY26" fmla="*/ 604644 h 1348167"/>
                  <a:gd name="csX27" fmla="*/ 2138403 w 2138402"/>
                  <a:gd name="csY27" fmla="*/ 604644 h 1348167"/>
                  <a:gd name="csX28" fmla="*/ 1978577 w 2138402"/>
                  <a:gd name="csY28" fmla="*/ 573936 h 1348167"/>
                  <a:gd name="csX29" fmla="*/ 1852527 w 2138402"/>
                  <a:gd name="csY29" fmla="*/ 527083 h 1348167"/>
                  <a:gd name="csX30" fmla="*/ 1726477 w 2138402"/>
                  <a:gd name="csY30" fmla="*/ 513651 h 1348167"/>
                  <a:gd name="csX31" fmla="*/ 1618608 w 2138402"/>
                  <a:gd name="csY31" fmla="*/ 466795 h 1348167"/>
                  <a:gd name="csX32" fmla="*/ 1543216 w 2138402"/>
                  <a:gd name="csY32" fmla="*/ 450381 h 1348167"/>
                  <a:gd name="csX33" fmla="*/ 1394222 w 2138402"/>
                  <a:gd name="csY33" fmla="*/ 470975 h 1348167"/>
                  <a:gd name="csX34" fmla="*/ 1298865 w 2138402"/>
                  <a:gd name="csY34" fmla="*/ 539617 h 1348167"/>
                  <a:gd name="csX35" fmla="*/ 1213642 w 2138402"/>
                  <a:gd name="csY35" fmla="*/ 581398 h 1348167"/>
                  <a:gd name="csX36" fmla="*/ 1130503 w 2138402"/>
                  <a:gd name="csY36" fmla="*/ 587068 h 1348167"/>
                  <a:gd name="csX37" fmla="*/ 1154043 w 2138402"/>
                  <a:gd name="csY37" fmla="*/ 646458 h 1348167"/>
                  <a:gd name="csX38" fmla="*/ 1127524 w 2138402"/>
                  <a:gd name="csY38" fmla="*/ 660785 h 1348167"/>
                  <a:gd name="csX39" fmla="*/ 1050642 w 2138402"/>
                  <a:gd name="csY39" fmla="*/ 670334 h 1348167"/>
                  <a:gd name="csX40" fmla="*/ 1023228 w 2138402"/>
                  <a:gd name="csY40" fmla="*/ 694510 h 1348167"/>
                  <a:gd name="csX41" fmla="*/ 979720 w 2138402"/>
                  <a:gd name="csY41" fmla="*/ 698089 h 1348167"/>
                  <a:gd name="csX42" fmla="*/ 938600 w 2138402"/>
                  <a:gd name="csY42" fmla="*/ 732111 h 1348167"/>
                  <a:gd name="csX43" fmla="*/ 905820 w 2138402"/>
                  <a:gd name="csY43" fmla="*/ 854177 h 1348167"/>
                  <a:gd name="csX44" fmla="*/ 942473 w 2138402"/>
                  <a:gd name="csY44" fmla="*/ 966390 h 1348167"/>
                  <a:gd name="csX45" fmla="*/ 926679 w 2138402"/>
                  <a:gd name="csY45" fmla="*/ 1009664 h 1348167"/>
                  <a:gd name="csX46" fmla="*/ 905522 w 2138402"/>
                  <a:gd name="csY46" fmla="*/ 1042494 h 1348167"/>
                  <a:gd name="csX47" fmla="*/ 890323 w 2138402"/>
                  <a:gd name="csY47" fmla="*/ 1136802 h 1348167"/>
                  <a:gd name="csX48" fmla="*/ 842945 w 2138402"/>
                  <a:gd name="csY48" fmla="*/ 1195892 h 1348167"/>
                  <a:gd name="csX49" fmla="*/ 811354 w 2138402"/>
                  <a:gd name="csY49" fmla="*/ 1236481 h 1348167"/>
                  <a:gd name="csX50" fmla="*/ 811354 w 2138402"/>
                  <a:gd name="csY50" fmla="*/ 1236481 h 1348167"/>
                  <a:gd name="csX51" fmla="*/ 700500 w 2138402"/>
                  <a:gd name="csY51" fmla="*/ 1317657 h 1348167"/>
                  <a:gd name="csX52" fmla="*/ 566410 w 2138402"/>
                  <a:gd name="csY52" fmla="*/ 1345713 h 1348167"/>
                  <a:gd name="csX53" fmla="*/ 480589 w 2138402"/>
                  <a:gd name="csY53" fmla="*/ 1271699 h 1348167"/>
                  <a:gd name="csX54" fmla="*/ 429932 w 2138402"/>
                  <a:gd name="csY54" fmla="*/ 1212606 h 1348167"/>
                  <a:gd name="csX55" fmla="*/ 313716 w 2138402"/>
                  <a:gd name="csY55" fmla="*/ 1186343 h 1348167"/>
                  <a:gd name="csX56" fmla="*/ 313716 w 2138402"/>
                  <a:gd name="csY56" fmla="*/ 1186343 h 1348167"/>
                  <a:gd name="csX57" fmla="*/ 349474 w 2138402"/>
                  <a:gd name="csY57" fmla="*/ 1114118 h 1348167"/>
                  <a:gd name="csX58" fmla="*/ 310140 w 2138402"/>
                  <a:gd name="csY58" fmla="*/ 1016826 h 1348167"/>
                  <a:gd name="csX59" fmla="*/ 261272 w 2138402"/>
                  <a:gd name="csY59" fmla="*/ 947590 h 1348167"/>
                  <a:gd name="csX60" fmla="*/ 298817 w 2138402"/>
                  <a:gd name="csY60" fmla="*/ 773298 h 1348167"/>
                  <a:gd name="csX61" fmla="*/ 232663 w 2138402"/>
                  <a:gd name="csY61" fmla="*/ 661082 h 1348167"/>
                  <a:gd name="csX62" fmla="*/ 127773 w 2138402"/>
                  <a:gd name="csY62" fmla="*/ 558418 h 1348167"/>
                  <a:gd name="csX63" fmla="*/ 78902 w 2138402"/>
                  <a:gd name="csY63" fmla="*/ 500520 h 1348167"/>
                  <a:gd name="csX64" fmla="*/ 2023 w 2138402"/>
                  <a:gd name="csY64" fmla="*/ 351897 h 1348167"/>
                  <a:gd name="csX65" fmla="*/ 35397 w 2138402"/>
                  <a:gd name="csY65" fmla="*/ 225357 h 1348167"/>
                  <a:gd name="csX66" fmla="*/ 69963 w 2138402"/>
                  <a:gd name="csY66" fmla="*/ 161490 h 1348167"/>
                  <a:gd name="csX67" fmla="*/ 69963 w 2138402"/>
                  <a:gd name="csY67" fmla="*/ 161490 h 134816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Lst>
                <a:rect l="l" t="t" r="r" b="b"/>
                <a:pathLst>
                  <a:path w="2138402" h="1348167">
                    <a:moveTo>
                      <a:pt x="69963" y="161490"/>
                    </a:moveTo>
                    <a:lnTo>
                      <a:pt x="93207" y="120900"/>
                    </a:lnTo>
                    <a:lnTo>
                      <a:pt x="213594" y="102994"/>
                    </a:lnTo>
                    <a:cubicBezTo>
                      <a:pt x="253205" y="97103"/>
                      <a:pt x="314140" y="70069"/>
                      <a:pt x="346796" y="99712"/>
                    </a:cubicBezTo>
                    <a:cubicBezTo>
                      <a:pt x="362736" y="114186"/>
                      <a:pt x="364840" y="132781"/>
                      <a:pt x="366760" y="152835"/>
                    </a:cubicBezTo>
                    <a:cubicBezTo>
                      <a:pt x="369066" y="176943"/>
                      <a:pt x="376636" y="194748"/>
                      <a:pt x="390598" y="214613"/>
                    </a:cubicBezTo>
                    <a:cubicBezTo>
                      <a:pt x="406800" y="228855"/>
                      <a:pt x="433025" y="239948"/>
                      <a:pt x="453175" y="246842"/>
                    </a:cubicBezTo>
                    <a:cubicBezTo>
                      <a:pt x="479773" y="255947"/>
                      <a:pt x="504381" y="188288"/>
                      <a:pt x="516050" y="168651"/>
                    </a:cubicBezTo>
                    <a:cubicBezTo>
                      <a:pt x="531929" y="141921"/>
                      <a:pt x="551883" y="128062"/>
                      <a:pt x="583993" y="128062"/>
                    </a:cubicBezTo>
                    <a:cubicBezTo>
                      <a:pt x="603351" y="147525"/>
                      <a:pt x="569823" y="233110"/>
                      <a:pt x="585780" y="261169"/>
                    </a:cubicBezTo>
                    <a:cubicBezTo>
                      <a:pt x="609095" y="272795"/>
                      <a:pt x="660951" y="258481"/>
                      <a:pt x="687692" y="258481"/>
                    </a:cubicBezTo>
                    <a:cubicBezTo>
                      <a:pt x="729828" y="258481"/>
                      <a:pt x="746520" y="263713"/>
                      <a:pt x="754740" y="214015"/>
                    </a:cubicBezTo>
                    <a:cubicBezTo>
                      <a:pt x="770926" y="194284"/>
                      <a:pt x="768571" y="146173"/>
                      <a:pt x="765168" y="122393"/>
                    </a:cubicBezTo>
                    <a:cubicBezTo>
                      <a:pt x="759900" y="85585"/>
                      <a:pt x="762683" y="83517"/>
                      <a:pt x="797651" y="85983"/>
                    </a:cubicBezTo>
                    <a:cubicBezTo>
                      <a:pt x="834928" y="88609"/>
                      <a:pt x="841691" y="80614"/>
                      <a:pt x="868272" y="59420"/>
                    </a:cubicBezTo>
                    <a:cubicBezTo>
                      <a:pt x="899833" y="34248"/>
                      <a:pt x="922728" y="2489"/>
                      <a:pt x="960350" y="38529"/>
                    </a:cubicBezTo>
                    <a:cubicBezTo>
                      <a:pt x="974593" y="52176"/>
                      <a:pt x="969122" y="64413"/>
                      <a:pt x="995217" y="70164"/>
                    </a:cubicBezTo>
                    <a:cubicBezTo>
                      <a:pt x="1017637" y="75108"/>
                      <a:pt x="1048118" y="76225"/>
                      <a:pt x="1070309" y="69867"/>
                    </a:cubicBezTo>
                    <a:lnTo>
                      <a:pt x="1249400" y="19728"/>
                    </a:lnTo>
                    <a:cubicBezTo>
                      <a:pt x="1274208" y="12782"/>
                      <a:pt x="1312546" y="13523"/>
                      <a:pt x="1339391" y="12864"/>
                    </a:cubicBezTo>
                    <a:lnTo>
                      <a:pt x="1436535" y="10476"/>
                    </a:lnTo>
                    <a:lnTo>
                      <a:pt x="1593278" y="5999"/>
                    </a:lnTo>
                    <a:lnTo>
                      <a:pt x="1747039" y="4507"/>
                    </a:lnTo>
                    <a:lnTo>
                      <a:pt x="1853493" y="0"/>
                    </a:lnTo>
                    <a:lnTo>
                      <a:pt x="1853493" y="0"/>
                    </a:lnTo>
                    <a:lnTo>
                      <a:pt x="1867948" y="165474"/>
                    </a:lnTo>
                    <a:lnTo>
                      <a:pt x="2138403" y="604644"/>
                    </a:lnTo>
                    <a:lnTo>
                      <a:pt x="2138403" y="604644"/>
                    </a:lnTo>
                    <a:cubicBezTo>
                      <a:pt x="2096857" y="604644"/>
                      <a:pt x="2016850" y="588949"/>
                      <a:pt x="1978577" y="573936"/>
                    </a:cubicBezTo>
                    <a:cubicBezTo>
                      <a:pt x="1933076" y="556092"/>
                      <a:pt x="1906682" y="518955"/>
                      <a:pt x="1852527" y="527083"/>
                    </a:cubicBezTo>
                    <a:cubicBezTo>
                      <a:pt x="1813516" y="532449"/>
                      <a:pt x="1763211" y="529604"/>
                      <a:pt x="1726477" y="513651"/>
                    </a:cubicBezTo>
                    <a:lnTo>
                      <a:pt x="1618608" y="466795"/>
                    </a:lnTo>
                    <a:cubicBezTo>
                      <a:pt x="1594310" y="456243"/>
                      <a:pt x="1567399" y="457843"/>
                      <a:pt x="1543216" y="450381"/>
                    </a:cubicBezTo>
                    <a:cubicBezTo>
                      <a:pt x="1499488" y="450381"/>
                      <a:pt x="1434772" y="454000"/>
                      <a:pt x="1394222" y="470975"/>
                    </a:cubicBezTo>
                    <a:cubicBezTo>
                      <a:pt x="1351472" y="488874"/>
                      <a:pt x="1334597" y="513044"/>
                      <a:pt x="1298865" y="539617"/>
                    </a:cubicBezTo>
                    <a:cubicBezTo>
                      <a:pt x="1267137" y="563215"/>
                      <a:pt x="1251660" y="571634"/>
                      <a:pt x="1213642" y="581398"/>
                    </a:cubicBezTo>
                    <a:cubicBezTo>
                      <a:pt x="1201523" y="583521"/>
                      <a:pt x="1130503" y="575308"/>
                      <a:pt x="1130503" y="587068"/>
                    </a:cubicBezTo>
                    <a:cubicBezTo>
                      <a:pt x="1130503" y="607518"/>
                      <a:pt x="1146727" y="627941"/>
                      <a:pt x="1154043" y="646458"/>
                    </a:cubicBezTo>
                    <a:cubicBezTo>
                      <a:pt x="1161427" y="665154"/>
                      <a:pt x="1139993" y="659622"/>
                      <a:pt x="1127524" y="660785"/>
                    </a:cubicBezTo>
                    <a:cubicBezTo>
                      <a:pt x="1107785" y="662623"/>
                      <a:pt x="1066397" y="658286"/>
                      <a:pt x="1050642" y="670334"/>
                    </a:cubicBezTo>
                    <a:cubicBezTo>
                      <a:pt x="1040234" y="678289"/>
                      <a:pt x="1038483" y="693256"/>
                      <a:pt x="1023228" y="694510"/>
                    </a:cubicBezTo>
                    <a:lnTo>
                      <a:pt x="979720" y="698089"/>
                    </a:lnTo>
                    <a:cubicBezTo>
                      <a:pt x="964929" y="699307"/>
                      <a:pt x="953071" y="725077"/>
                      <a:pt x="938600" y="732111"/>
                    </a:cubicBezTo>
                    <a:cubicBezTo>
                      <a:pt x="904187" y="773449"/>
                      <a:pt x="880480" y="799084"/>
                      <a:pt x="905820" y="854177"/>
                    </a:cubicBezTo>
                    <a:cubicBezTo>
                      <a:pt x="919651" y="884241"/>
                      <a:pt x="951594" y="931921"/>
                      <a:pt x="942473" y="966390"/>
                    </a:cubicBezTo>
                    <a:cubicBezTo>
                      <a:pt x="942473" y="980955"/>
                      <a:pt x="939161" y="1000625"/>
                      <a:pt x="926679" y="1009664"/>
                    </a:cubicBezTo>
                    <a:cubicBezTo>
                      <a:pt x="915398" y="1017829"/>
                      <a:pt x="906012" y="1027776"/>
                      <a:pt x="905522" y="1042494"/>
                    </a:cubicBezTo>
                    <a:cubicBezTo>
                      <a:pt x="904595" y="1070191"/>
                      <a:pt x="908298" y="1114386"/>
                      <a:pt x="890323" y="1136802"/>
                    </a:cubicBezTo>
                    <a:lnTo>
                      <a:pt x="842945" y="1195892"/>
                    </a:lnTo>
                    <a:lnTo>
                      <a:pt x="811354" y="1236481"/>
                    </a:lnTo>
                    <a:lnTo>
                      <a:pt x="811354" y="1236481"/>
                    </a:lnTo>
                    <a:lnTo>
                      <a:pt x="700500" y="1317657"/>
                    </a:lnTo>
                    <a:cubicBezTo>
                      <a:pt x="662306" y="1336804"/>
                      <a:pt x="609356" y="1354877"/>
                      <a:pt x="566410" y="1345713"/>
                    </a:cubicBezTo>
                    <a:cubicBezTo>
                      <a:pt x="515279" y="1334799"/>
                      <a:pt x="515194" y="1300760"/>
                      <a:pt x="480589" y="1271699"/>
                    </a:cubicBezTo>
                    <a:cubicBezTo>
                      <a:pt x="461399" y="1255579"/>
                      <a:pt x="448949" y="1230538"/>
                      <a:pt x="429932" y="1212606"/>
                    </a:cubicBezTo>
                    <a:cubicBezTo>
                      <a:pt x="400624" y="1184965"/>
                      <a:pt x="349258" y="1197730"/>
                      <a:pt x="313716" y="1186343"/>
                    </a:cubicBezTo>
                    <a:lnTo>
                      <a:pt x="313716" y="1186343"/>
                    </a:lnTo>
                    <a:cubicBezTo>
                      <a:pt x="330440" y="1160037"/>
                      <a:pt x="344640" y="1145469"/>
                      <a:pt x="349474" y="1114118"/>
                    </a:cubicBezTo>
                    <a:cubicBezTo>
                      <a:pt x="355653" y="1074018"/>
                      <a:pt x="335228" y="1045636"/>
                      <a:pt x="310140" y="1016826"/>
                    </a:cubicBezTo>
                    <a:cubicBezTo>
                      <a:pt x="290162" y="993891"/>
                      <a:pt x="276889" y="974110"/>
                      <a:pt x="261272" y="947590"/>
                    </a:cubicBezTo>
                    <a:cubicBezTo>
                      <a:pt x="245433" y="878856"/>
                      <a:pt x="268777" y="831340"/>
                      <a:pt x="298817" y="773298"/>
                    </a:cubicBezTo>
                    <a:cubicBezTo>
                      <a:pt x="325087" y="722543"/>
                      <a:pt x="263023" y="695238"/>
                      <a:pt x="232663" y="661082"/>
                    </a:cubicBezTo>
                    <a:cubicBezTo>
                      <a:pt x="203290" y="628030"/>
                      <a:pt x="163446" y="583191"/>
                      <a:pt x="127773" y="558418"/>
                    </a:cubicBezTo>
                    <a:cubicBezTo>
                      <a:pt x="106182" y="543421"/>
                      <a:pt x="97175" y="515865"/>
                      <a:pt x="78902" y="500520"/>
                    </a:cubicBezTo>
                    <a:cubicBezTo>
                      <a:pt x="45368" y="460835"/>
                      <a:pt x="9336" y="404263"/>
                      <a:pt x="2023" y="351897"/>
                    </a:cubicBezTo>
                    <a:cubicBezTo>
                      <a:pt x="-3806" y="310155"/>
                      <a:pt x="1690" y="255830"/>
                      <a:pt x="35397" y="225357"/>
                    </a:cubicBezTo>
                    <a:cubicBezTo>
                      <a:pt x="53004" y="209443"/>
                      <a:pt x="76312" y="186293"/>
                      <a:pt x="69963" y="161490"/>
                    </a:cubicBezTo>
                    <a:lnTo>
                      <a:pt x="69963" y="161490"/>
                    </a:lnTo>
                    <a:close/>
                  </a:path>
                </a:pathLst>
              </a:custGeom>
              <a:solidFill>
                <a:srgbClr val="D8CC34"/>
              </a:solidFill>
              <a:ln w="3265" cap="flat">
                <a:solidFill>
                  <a:srgbClr val="000000"/>
                </a:solidFill>
                <a:prstDash val="solid"/>
                <a:miter/>
              </a:ln>
            </p:spPr>
            <p:txBody>
              <a:bodyPr/>
              <a:lstStyle/>
              <a:p>
                <a:endParaRPr lang="en-GB"/>
              </a:p>
            </p:txBody>
          </p:sp>
          <p:sp>
            <p:nvSpPr>
              <p:cNvPr id="51" name="Free-form: Shape 50">
                <a:extLst>
                  <a:ext uri="{FF2B5EF4-FFF2-40B4-BE49-F238E27FC236}">
                    <a16:creationId xmlns:a16="http://schemas.microsoft.com/office/drawing/2014/main" id="{68CEF826-7FC8-783D-177C-4B234FA01E44}"/>
                  </a:ext>
                </a:extLst>
              </p:cNvPr>
              <p:cNvSpPr/>
              <p:nvPr/>
            </p:nvSpPr>
            <p:spPr>
              <a:xfrm>
                <a:off x="4534562" y="4980057"/>
                <a:ext cx="862403" cy="1280230"/>
              </a:xfrm>
              <a:custGeom>
                <a:avLst/>
                <a:gdLst>
                  <a:gd name="csX0" fmla="*/ 0 w 862403"/>
                  <a:gd name="csY0" fmla="*/ 1271800 h 1280230"/>
                  <a:gd name="csX1" fmla="*/ 1172 w 862403"/>
                  <a:gd name="csY1" fmla="*/ 1224467 h 1280230"/>
                  <a:gd name="csX2" fmla="*/ 36336 w 862403"/>
                  <a:gd name="csY2" fmla="*/ 1136724 h 1280230"/>
                  <a:gd name="csX3" fmla="*/ 69710 w 862403"/>
                  <a:gd name="csY3" fmla="*/ 1025105 h 1280230"/>
                  <a:gd name="csX4" fmla="*/ 105171 w 862403"/>
                  <a:gd name="csY4" fmla="*/ 992575 h 1280230"/>
                  <a:gd name="csX5" fmla="*/ 133183 w 862403"/>
                  <a:gd name="csY5" fmla="*/ 945421 h 1280230"/>
                  <a:gd name="csX6" fmla="*/ 138842 w 862403"/>
                  <a:gd name="csY6" fmla="*/ 923933 h 1280230"/>
                  <a:gd name="csX7" fmla="*/ 138842 w 862403"/>
                  <a:gd name="csY7" fmla="*/ 923933 h 1280230"/>
                  <a:gd name="csX8" fmla="*/ 205891 w 862403"/>
                  <a:gd name="csY8" fmla="*/ 830223 h 1280230"/>
                  <a:gd name="csX9" fmla="*/ 222877 w 862403"/>
                  <a:gd name="csY9" fmla="*/ 740687 h 1280230"/>
                  <a:gd name="csX10" fmla="*/ 232113 w 862403"/>
                  <a:gd name="csY10" fmla="*/ 679507 h 1280230"/>
                  <a:gd name="csX11" fmla="*/ 193075 w 862403"/>
                  <a:gd name="csY11" fmla="*/ 610268 h 1280230"/>
                  <a:gd name="csX12" fmla="*/ 177582 w 862403"/>
                  <a:gd name="csY12" fmla="*/ 564009 h 1280230"/>
                  <a:gd name="csX13" fmla="*/ 182648 w 862403"/>
                  <a:gd name="csY13" fmla="*/ 510588 h 1280230"/>
                  <a:gd name="csX14" fmla="*/ 197547 w 862403"/>
                  <a:gd name="csY14" fmla="*/ 485521 h 1280230"/>
                  <a:gd name="csX15" fmla="*/ 220493 w 862403"/>
                  <a:gd name="csY15" fmla="*/ 448811 h 1280230"/>
                  <a:gd name="csX16" fmla="*/ 220192 w 862403"/>
                  <a:gd name="csY16" fmla="*/ 374499 h 1280230"/>
                  <a:gd name="csX17" fmla="*/ 286646 w 862403"/>
                  <a:gd name="csY17" fmla="*/ 317793 h 1280230"/>
                  <a:gd name="csX18" fmla="*/ 335814 w 862403"/>
                  <a:gd name="csY18" fmla="*/ 287354 h 1280230"/>
                  <a:gd name="csX19" fmla="*/ 360844 w 862403"/>
                  <a:gd name="csY19" fmla="*/ 247362 h 1280230"/>
                  <a:gd name="csX20" fmla="*/ 380808 w 862403"/>
                  <a:gd name="csY20" fmla="*/ 227666 h 1280230"/>
                  <a:gd name="csX21" fmla="*/ 407628 w 862403"/>
                  <a:gd name="csY21" fmla="*/ 190061 h 1280230"/>
                  <a:gd name="csX22" fmla="*/ 445472 w 862403"/>
                  <a:gd name="csY22" fmla="*/ 165588 h 1280230"/>
                  <a:gd name="csX23" fmla="*/ 477654 w 862403"/>
                  <a:gd name="csY23" fmla="*/ 145295 h 1280230"/>
                  <a:gd name="csX24" fmla="*/ 477654 w 862403"/>
                  <a:gd name="csY24" fmla="*/ 145295 h 1280230"/>
                  <a:gd name="csX25" fmla="*/ 677605 w 862403"/>
                  <a:gd name="csY25" fmla="*/ 109780 h 1280230"/>
                  <a:gd name="csX26" fmla="*/ 719026 w 862403"/>
                  <a:gd name="csY26" fmla="*/ 91874 h 1280230"/>
                  <a:gd name="csX27" fmla="*/ 738396 w 862403"/>
                  <a:gd name="csY27" fmla="*/ 67101 h 1280230"/>
                  <a:gd name="csX28" fmla="*/ 764020 w 862403"/>
                  <a:gd name="csY28" fmla="*/ 33676 h 1280230"/>
                  <a:gd name="csX29" fmla="*/ 834981 w 862403"/>
                  <a:gd name="csY29" fmla="*/ 0 h 1280230"/>
                  <a:gd name="csX30" fmla="*/ 834981 w 862403"/>
                  <a:gd name="csY30" fmla="*/ 0 h 1280230"/>
                  <a:gd name="csX31" fmla="*/ 842391 w 862403"/>
                  <a:gd name="csY31" fmla="*/ 69788 h 1280230"/>
                  <a:gd name="csX32" fmla="*/ 858482 w 862403"/>
                  <a:gd name="csY32" fmla="*/ 130671 h 1280230"/>
                  <a:gd name="csX33" fmla="*/ 842094 w 862403"/>
                  <a:gd name="csY33" fmla="*/ 225873 h 1280230"/>
                  <a:gd name="csX34" fmla="*/ 757168 w 862403"/>
                  <a:gd name="csY34" fmla="*/ 301380 h 1280230"/>
                  <a:gd name="csX35" fmla="*/ 747037 w 862403"/>
                  <a:gd name="csY35" fmla="*/ 376886 h 1280230"/>
                  <a:gd name="csX36" fmla="*/ 710979 w 862403"/>
                  <a:gd name="csY36" fmla="*/ 454182 h 1280230"/>
                  <a:gd name="csX37" fmla="*/ 731244 w 862403"/>
                  <a:gd name="csY37" fmla="*/ 517452 h 1280230"/>
                  <a:gd name="csX38" fmla="*/ 743461 w 862403"/>
                  <a:gd name="csY38" fmla="*/ 559234 h 1280230"/>
                  <a:gd name="csX39" fmla="*/ 740780 w 862403"/>
                  <a:gd name="csY39" fmla="*/ 648470 h 1280230"/>
                  <a:gd name="csX40" fmla="*/ 741969 w 862403"/>
                  <a:gd name="csY40" fmla="*/ 700398 h 1280230"/>
                  <a:gd name="csX41" fmla="*/ 756571 w 862403"/>
                  <a:gd name="csY41" fmla="*/ 732333 h 1280230"/>
                  <a:gd name="csX42" fmla="*/ 738396 w 862403"/>
                  <a:gd name="csY42" fmla="*/ 779487 h 1280230"/>
                  <a:gd name="csX43" fmla="*/ 731244 w 862403"/>
                  <a:gd name="csY43" fmla="*/ 813806 h 1280230"/>
                  <a:gd name="csX44" fmla="*/ 715747 w 862403"/>
                  <a:gd name="csY44" fmla="*/ 865140 h 1280230"/>
                  <a:gd name="csX45" fmla="*/ 682670 w 862403"/>
                  <a:gd name="csY45" fmla="*/ 919158 h 1280230"/>
                  <a:gd name="csX46" fmla="*/ 666579 w 862403"/>
                  <a:gd name="csY46" fmla="*/ 958850 h 1280230"/>
                  <a:gd name="csX47" fmla="*/ 626350 w 862403"/>
                  <a:gd name="csY47" fmla="*/ 998544 h 1280230"/>
                  <a:gd name="csX48" fmla="*/ 615027 w 862403"/>
                  <a:gd name="csY48" fmla="*/ 1045698 h 1280230"/>
                  <a:gd name="csX49" fmla="*/ 499409 w 862403"/>
                  <a:gd name="csY49" fmla="*/ 1090164 h 1280230"/>
                  <a:gd name="csX50" fmla="*/ 428784 w 862403"/>
                  <a:gd name="csY50" fmla="*/ 1144483 h 1280230"/>
                  <a:gd name="csX51" fmla="*/ 352797 w 862403"/>
                  <a:gd name="csY51" fmla="*/ 1108371 h 1280230"/>
                  <a:gd name="csX52" fmla="*/ 289922 w 862403"/>
                  <a:gd name="csY52" fmla="*/ 1088675 h 1280230"/>
                  <a:gd name="csX53" fmla="*/ 254164 w 862403"/>
                  <a:gd name="csY53" fmla="*/ 1119713 h 1280230"/>
                  <a:gd name="csX54" fmla="*/ 217811 w 862403"/>
                  <a:gd name="csY54" fmla="*/ 1142693 h 1280230"/>
                  <a:gd name="csX55" fmla="*/ 200826 w 862403"/>
                  <a:gd name="csY55" fmla="*/ 1170449 h 1280230"/>
                  <a:gd name="csX56" fmla="*/ 161788 w 862403"/>
                  <a:gd name="csY56" fmla="*/ 1262368 h 1280230"/>
                  <a:gd name="csX57" fmla="*/ 115599 w 862403"/>
                  <a:gd name="csY57" fmla="*/ 1262666 h 1280230"/>
                  <a:gd name="csX58" fmla="*/ 116494 w 862403"/>
                  <a:gd name="csY58" fmla="*/ 1261470 h 1280230"/>
                  <a:gd name="csX59" fmla="*/ 51532 w 862403"/>
                  <a:gd name="csY59" fmla="*/ 1277290 h 1280230"/>
                  <a:gd name="csX60" fmla="*/ 0 w 862403"/>
                  <a:gd name="csY60" fmla="*/ 1271800 h 1280230"/>
                  <a:gd name="csX61" fmla="*/ 0 w 862403"/>
                  <a:gd name="csY61" fmla="*/ 1271800 h 12802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Lst>
                <a:rect l="l" t="t" r="r" b="b"/>
                <a:pathLst>
                  <a:path w="862403" h="1280230">
                    <a:moveTo>
                      <a:pt x="0" y="1271800"/>
                    </a:moveTo>
                    <a:lnTo>
                      <a:pt x="1172" y="1224467"/>
                    </a:lnTo>
                    <a:cubicBezTo>
                      <a:pt x="5826" y="1194546"/>
                      <a:pt x="27489" y="1166311"/>
                      <a:pt x="36336" y="1136724"/>
                    </a:cubicBezTo>
                    <a:lnTo>
                      <a:pt x="69710" y="1025105"/>
                    </a:lnTo>
                    <a:cubicBezTo>
                      <a:pt x="77881" y="1010448"/>
                      <a:pt x="93205" y="1003185"/>
                      <a:pt x="105171" y="992575"/>
                    </a:cubicBezTo>
                    <a:cubicBezTo>
                      <a:pt x="117607" y="981553"/>
                      <a:pt x="129887" y="961887"/>
                      <a:pt x="133183" y="945421"/>
                    </a:cubicBezTo>
                    <a:lnTo>
                      <a:pt x="138842" y="923933"/>
                    </a:lnTo>
                    <a:lnTo>
                      <a:pt x="138842" y="923933"/>
                    </a:lnTo>
                    <a:cubicBezTo>
                      <a:pt x="166112" y="899587"/>
                      <a:pt x="179297" y="856529"/>
                      <a:pt x="205891" y="830223"/>
                    </a:cubicBezTo>
                    <a:cubicBezTo>
                      <a:pt x="229095" y="807265"/>
                      <a:pt x="222877" y="769579"/>
                      <a:pt x="222877" y="740687"/>
                    </a:cubicBezTo>
                    <a:cubicBezTo>
                      <a:pt x="222299" y="717618"/>
                      <a:pt x="231427" y="700662"/>
                      <a:pt x="232113" y="679507"/>
                    </a:cubicBezTo>
                    <a:cubicBezTo>
                      <a:pt x="232926" y="654322"/>
                      <a:pt x="204829" y="631028"/>
                      <a:pt x="193075" y="610268"/>
                    </a:cubicBezTo>
                    <a:cubicBezTo>
                      <a:pt x="184117" y="594452"/>
                      <a:pt x="180375" y="582228"/>
                      <a:pt x="177582" y="564009"/>
                    </a:cubicBezTo>
                    <a:cubicBezTo>
                      <a:pt x="174395" y="543196"/>
                      <a:pt x="181811" y="530117"/>
                      <a:pt x="182648" y="510588"/>
                    </a:cubicBezTo>
                    <a:cubicBezTo>
                      <a:pt x="188098" y="500340"/>
                      <a:pt x="187337" y="493338"/>
                      <a:pt x="197547" y="485521"/>
                    </a:cubicBezTo>
                    <a:cubicBezTo>
                      <a:pt x="210891" y="475295"/>
                      <a:pt x="225917" y="467935"/>
                      <a:pt x="220493" y="448811"/>
                    </a:cubicBezTo>
                    <a:cubicBezTo>
                      <a:pt x="211769" y="418074"/>
                      <a:pt x="191962" y="401497"/>
                      <a:pt x="220192" y="374499"/>
                    </a:cubicBezTo>
                    <a:cubicBezTo>
                      <a:pt x="243200" y="352501"/>
                      <a:pt x="253181" y="328289"/>
                      <a:pt x="286646" y="317793"/>
                    </a:cubicBezTo>
                    <a:cubicBezTo>
                      <a:pt x="309762" y="314622"/>
                      <a:pt x="324530" y="307709"/>
                      <a:pt x="335814" y="287354"/>
                    </a:cubicBezTo>
                    <a:cubicBezTo>
                      <a:pt x="342718" y="274895"/>
                      <a:pt x="351863" y="258276"/>
                      <a:pt x="360844" y="247362"/>
                    </a:cubicBezTo>
                    <a:cubicBezTo>
                      <a:pt x="367431" y="239361"/>
                      <a:pt x="372663" y="233910"/>
                      <a:pt x="380808" y="227666"/>
                    </a:cubicBezTo>
                    <a:cubicBezTo>
                      <a:pt x="393245" y="218127"/>
                      <a:pt x="394793" y="199983"/>
                      <a:pt x="407628" y="190061"/>
                    </a:cubicBezTo>
                    <a:cubicBezTo>
                      <a:pt x="419966" y="180519"/>
                      <a:pt x="431530" y="172982"/>
                      <a:pt x="445472" y="165588"/>
                    </a:cubicBezTo>
                    <a:lnTo>
                      <a:pt x="477654" y="145295"/>
                    </a:lnTo>
                    <a:lnTo>
                      <a:pt x="477654" y="145295"/>
                    </a:lnTo>
                    <a:cubicBezTo>
                      <a:pt x="538204" y="118790"/>
                      <a:pt x="612980" y="121318"/>
                      <a:pt x="677605" y="109780"/>
                    </a:cubicBezTo>
                    <a:cubicBezTo>
                      <a:pt x="694705" y="105257"/>
                      <a:pt x="704594" y="102616"/>
                      <a:pt x="719026" y="91874"/>
                    </a:cubicBezTo>
                    <a:cubicBezTo>
                      <a:pt x="726645" y="86202"/>
                      <a:pt x="732184" y="74576"/>
                      <a:pt x="738396" y="67101"/>
                    </a:cubicBezTo>
                    <a:cubicBezTo>
                      <a:pt x="747377" y="56285"/>
                      <a:pt x="754715" y="44156"/>
                      <a:pt x="764020" y="33676"/>
                    </a:cubicBezTo>
                    <a:cubicBezTo>
                      <a:pt x="771923" y="24781"/>
                      <a:pt x="824305" y="5323"/>
                      <a:pt x="834981" y="0"/>
                    </a:cubicBezTo>
                    <a:lnTo>
                      <a:pt x="834981" y="0"/>
                    </a:lnTo>
                    <a:cubicBezTo>
                      <a:pt x="834256" y="23513"/>
                      <a:pt x="835595" y="50374"/>
                      <a:pt x="842391" y="69788"/>
                    </a:cubicBezTo>
                    <a:cubicBezTo>
                      <a:pt x="847806" y="85268"/>
                      <a:pt x="859357" y="114284"/>
                      <a:pt x="858482" y="130671"/>
                    </a:cubicBezTo>
                    <a:cubicBezTo>
                      <a:pt x="856797" y="162159"/>
                      <a:pt x="876027" y="206021"/>
                      <a:pt x="842094" y="225873"/>
                    </a:cubicBezTo>
                    <a:cubicBezTo>
                      <a:pt x="801901" y="249386"/>
                      <a:pt x="775144" y="254203"/>
                      <a:pt x="757168" y="301380"/>
                    </a:cubicBezTo>
                    <a:cubicBezTo>
                      <a:pt x="746113" y="330392"/>
                      <a:pt x="753906" y="348285"/>
                      <a:pt x="747037" y="376886"/>
                    </a:cubicBezTo>
                    <a:cubicBezTo>
                      <a:pt x="741489" y="399985"/>
                      <a:pt x="706808" y="430261"/>
                      <a:pt x="710979" y="454182"/>
                    </a:cubicBezTo>
                    <a:cubicBezTo>
                      <a:pt x="714695" y="475494"/>
                      <a:pt x="723605" y="497068"/>
                      <a:pt x="731244" y="517452"/>
                    </a:cubicBezTo>
                    <a:cubicBezTo>
                      <a:pt x="735973" y="530075"/>
                      <a:pt x="743210" y="545786"/>
                      <a:pt x="743461" y="559234"/>
                    </a:cubicBezTo>
                    <a:cubicBezTo>
                      <a:pt x="744026" y="589148"/>
                      <a:pt x="740780" y="618514"/>
                      <a:pt x="740780" y="648470"/>
                    </a:cubicBezTo>
                    <a:cubicBezTo>
                      <a:pt x="740780" y="665079"/>
                      <a:pt x="735453" y="684831"/>
                      <a:pt x="741969" y="700398"/>
                    </a:cubicBezTo>
                    <a:cubicBezTo>
                      <a:pt x="745871" y="709725"/>
                      <a:pt x="760911" y="722060"/>
                      <a:pt x="756571" y="732333"/>
                    </a:cubicBezTo>
                    <a:cubicBezTo>
                      <a:pt x="749670" y="748671"/>
                      <a:pt x="735016" y="761672"/>
                      <a:pt x="738396" y="779487"/>
                    </a:cubicBezTo>
                    <a:cubicBezTo>
                      <a:pt x="740372" y="789905"/>
                      <a:pt x="735898" y="802902"/>
                      <a:pt x="731244" y="813806"/>
                    </a:cubicBezTo>
                    <a:cubicBezTo>
                      <a:pt x="725074" y="828260"/>
                      <a:pt x="727207" y="853642"/>
                      <a:pt x="715747" y="865140"/>
                    </a:cubicBezTo>
                    <a:cubicBezTo>
                      <a:pt x="702001" y="878935"/>
                      <a:pt x="688036" y="900384"/>
                      <a:pt x="682670" y="919158"/>
                    </a:cubicBezTo>
                    <a:cubicBezTo>
                      <a:pt x="679146" y="931490"/>
                      <a:pt x="674937" y="948768"/>
                      <a:pt x="666579" y="958850"/>
                    </a:cubicBezTo>
                    <a:cubicBezTo>
                      <a:pt x="655331" y="972419"/>
                      <a:pt x="632892" y="982585"/>
                      <a:pt x="626350" y="998544"/>
                    </a:cubicBezTo>
                    <a:cubicBezTo>
                      <a:pt x="620024" y="1013978"/>
                      <a:pt x="621144" y="1031394"/>
                      <a:pt x="615027" y="1045698"/>
                    </a:cubicBezTo>
                    <a:cubicBezTo>
                      <a:pt x="602297" y="1075449"/>
                      <a:pt x="526450" y="1074345"/>
                      <a:pt x="499409" y="1090164"/>
                    </a:cubicBezTo>
                    <a:cubicBezTo>
                      <a:pt x="473709" y="1105196"/>
                      <a:pt x="456926" y="1134512"/>
                      <a:pt x="428784" y="1144483"/>
                    </a:cubicBezTo>
                    <a:cubicBezTo>
                      <a:pt x="399482" y="1154864"/>
                      <a:pt x="352797" y="1146302"/>
                      <a:pt x="352797" y="1108371"/>
                    </a:cubicBezTo>
                    <a:cubicBezTo>
                      <a:pt x="352797" y="1092666"/>
                      <a:pt x="299298" y="1078368"/>
                      <a:pt x="289922" y="1088675"/>
                    </a:cubicBezTo>
                    <a:cubicBezTo>
                      <a:pt x="275565" y="1104455"/>
                      <a:pt x="281581" y="1120571"/>
                      <a:pt x="254164" y="1119713"/>
                    </a:cubicBezTo>
                    <a:cubicBezTo>
                      <a:pt x="226094" y="1118834"/>
                      <a:pt x="217811" y="1095465"/>
                      <a:pt x="217811" y="1142693"/>
                    </a:cubicBezTo>
                    <a:cubicBezTo>
                      <a:pt x="217811" y="1155041"/>
                      <a:pt x="202210" y="1157768"/>
                      <a:pt x="200826" y="1170449"/>
                    </a:cubicBezTo>
                    <a:cubicBezTo>
                      <a:pt x="198899" y="1188096"/>
                      <a:pt x="184428" y="1262368"/>
                      <a:pt x="161788" y="1262368"/>
                    </a:cubicBezTo>
                    <a:cubicBezTo>
                      <a:pt x="134600" y="1262368"/>
                      <a:pt x="147268" y="1240021"/>
                      <a:pt x="115599" y="1262666"/>
                    </a:cubicBezTo>
                    <a:cubicBezTo>
                      <a:pt x="114939" y="1263136"/>
                      <a:pt x="117258" y="1261200"/>
                      <a:pt x="116494" y="1261470"/>
                    </a:cubicBezTo>
                    <a:cubicBezTo>
                      <a:pt x="95207" y="1269047"/>
                      <a:pt x="74165" y="1287332"/>
                      <a:pt x="51532" y="1277290"/>
                    </a:cubicBezTo>
                    <a:cubicBezTo>
                      <a:pt x="33178" y="1269145"/>
                      <a:pt x="17061" y="1275814"/>
                      <a:pt x="0" y="1271800"/>
                    </a:cubicBezTo>
                    <a:lnTo>
                      <a:pt x="0" y="1271800"/>
                    </a:lnTo>
                    <a:close/>
                  </a:path>
                </a:pathLst>
              </a:custGeom>
              <a:solidFill>
                <a:srgbClr val="FEFEFE"/>
              </a:solidFill>
              <a:ln w="3265" cap="flat">
                <a:solidFill>
                  <a:srgbClr val="000000"/>
                </a:solidFill>
                <a:prstDash val="solid"/>
                <a:miter/>
              </a:ln>
            </p:spPr>
            <p:txBody>
              <a:bodyPr/>
              <a:lstStyle/>
              <a:p>
                <a:endParaRPr lang="en-GB"/>
              </a:p>
            </p:txBody>
          </p:sp>
          <p:sp>
            <p:nvSpPr>
              <p:cNvPr id="52" name="Free-form: Shape 51">
                <a:extLst>
                  <a:ext uri="{FF2B5EF4-FFF2-40B4-BE49-F238E27FC236}">
                    <a16:creationId xmlns:a16="http://schemas.microsoft.com/office/drawing/2014/main" id="{1DF10CCC-05F8-F408-E120-3287067AC7C5}"/>
                  </a:ext>
                </a:extLst>
              </p:cNvPr>
              <p:cNvSpPr/>
              <p:nvPr/>
            </p:nvSpPr>
            <p:spPr>
              <a:xfrm>
                <a:off x="4154823" y="4400316"/>
                <a:ext cx="1302298" cy="725036"/>
              </a:xfrm>
              <a:custGeom>
                <a:avLst/>
                <a:gdLst>
                  <a:gd name="csX0" fmla="*/ 57296 w 1302298"/>
                  <a:gd name="csY0" fmla="*/ 71743 h 725036"/>
                  <a:gd name="csX1" fmla="*/ 126134 w 1302298"/>
                  <a:gd name="csY1" fmla="*/ 69954 h 725036"/>
                  <a:gd name="csX2" fmla="*/ 140733 w 1302298"/>
                  <a:gd name="csY2" fmla="*/ 94126 h 725036"/>
                  <a:gd name="csX3" fmla="*/ 173512 w 1302298"/>
                  <a:gd name="csY3" fmla="*/ 80397 h 725036"/>
                  <a:gd name="csX4" fmla="*/ 186922 w 1302298"/>
                  <a:gd name="csY4" fmla="*/ 57717 h 725036"/>
                  <a:gd name="csX5" fmla="*/ 200926 w 1302298"/>
                  <a:gd name="csY5" fmla="*/ 73833 h 725036"/>
                  <a:gd name="csX6" fmla="*/ 235195 w 1302298"/>
                  <a:gd name="csY6" fmla="*/ 88157 h 725036"/>
                  <a:gd name="csX7" fmla="*/ 265293 w 1302298"/>
                  <a:gd name="csY7" fmla="*/ 60401 h 725036"/>
                  <a:gd name="csX8" fmla="*/ 281384 w 1302298"/>
                  <a:gd name="csY8" fmla="*/ 87559 h 725036"/>
                  <a:gd name="csX9" fmla="*/ 305222 w 1302298"/>
                  <a:gd name="csY9" fmla="*/ 112333 h 725036"/>
                  <a:gd name="csX10" fmla="*/ 337407 w 1302298"/>
                  <a:gd name="csY10" fmla="*/ 123077 h 725036"/>
                  <a:gd name="csX11" fmla="*/ 365716 w 1302298"/>
                  <a:gd name="csY11" fmla="*/ 77713 h 725036"/>
                  <a:gd name="csX12" fmla="*/ 387169 w 1302298"/>
                  <a:gd name="csY12" fmla="*/ 28169 h 725036"/>
                  <a:gd name="csX13" fmla="*/ 476566 w 1302298"/>
                  <a:gd name="csY13" fmla="*/ 37123 h 725036"/>
                  <a:gd name="csX14" fmla="*/ 519180 w 1302298"/>
                  <a:gd name="csY14" fmla="*/ 40405 h 725036"/>
                  <a:gd name="csX15" fmla="*/ 691415 w 1302298"/>
                  <a:gd name="csY15" fmla="*/ 138893 h 725036"/>
                  <a:gd name="csX16" fmla="*/ 746246 w 1302298"/>
                  <a:gd name="csY16" fmla="*/ 92337 h 725036"/>
                  <a:gd name="csX17" fmla="*/ 786773 w 1302298"/>
                  <a:gd name="csY17" fmla="*/ 107258 h 725036"/>
                  <a:gd name="csX18" fmla="*/ 808824 w 1302298"/>
                  <a:gd name="csY18" fmla="*/ 134118 h 725036"/>
                  <a:gd name="csX19" fmla="*/ 946197 w 1302298"/>
                  <a:gd name="csY19" fmla="*/ 162171 h 725036"/>
                  <a:gd name="csX20" fmla="*/ 1019202 w 1302298"/>
                  <a:gd name="csY20" fmla="*/ 147547 h 725036"/>
                  <a:gd name="csX21" fmla="*/ 1071051 w 1302298"/>
                  <a:gd name="csY21" fmla="*/ 132329 h 725036"/>
                  <a:gd name="csX22" fmla="*/ 1048703 w 1302298"/>
                  <a:gd name="csY22" fmla="*/ 86664 h 725036"/>
                  <a:gd name="csX23" fmla="*/ 1036485 w 1302298"/>
                  <a:gd name="csY23" fmla="*/ 25782 h 725036"/>
                  <a:gd name="csX24" fmla="*/ 1070457 w 1302298"/>
                  <a:gd name="csY24" fmla="*/ 1311 h 725036"/>
                  <a:gd name="csX25" fmla="*/ 1132734 w 1302298"/>
                  <a:gd name="csY25" fmla="*/ 12056 h 725036"/>
                  <a:gd name="csX26" fmla="*/ 1173561 w 1302298"/>
                  <a:gd name="csY26" fmla="*/ 8770 h 725036"/>
                  <a:gd name="csX27" fmla="*/ 1218855 w 1302298"/>
                  <a:gd name="csY27" fmla="*/ 6684 h 725036"/>
                  <a:gd name="csX28" fmla="*/ 1302298 w 1302298"/>
                  <a:gd name="csY28" fmla="*/ 17127 h 725036"/>
                  <a:gd name="csX29" fmla="*/ 1302298 w 1302298"/>
                  <a:gd name="csY29" fmla="*/ 17127 h 725036"/>
                  <a:gd name="csX30" fmla="*/ 1265946 w 1302298"/>
                  <a:gd name="csY30" fmla="*/ 84577 h 725036"/>
                  <a:gd name="csX31" fmla="*/ 1231377 w 1302298"/>
                  <a:gd name="csY31" fmla="*/ 185449 h 725036"/>
                  <a:gd name="csX32" fmla="*/ 1217852 w 1302298"/>
                  <a:gd name="csY32" fmla="*/ 270014 h 725036"/>
                  <a:gd name="csX33" fmla="*/ 1217852 w 1302298"/>
                  <a:gd name="csY33" fmla="*/ 270014 h 725036"/>
                  <a:gd name="csX34" fmla="*/ 1206935 w 1302298"/>
                  <a:gd name="csY34" fmla="*/ 278564 h 725036"/>
                  <a:gd name="csX35" fmla="*/ 1198590 w 1302298"/>
                  <a:gd name="csY35" fmla="*/ 358548 h 725036"/>
                  <a:gd name="csX36" fmla="*/ 1173260 w 1302298"/>
                  <a:gd name="csY36" fmla="*/ 408984 h 725036"/>
                  <a:gd name="csX37" fmla="*/ 1196503 w 1302298"/>
                  <a:gd name="csY37" fmla="*/ 483892 h 725036"/>
                  <a:gd name="csX38" fmla="*/ 1215874 w 1302298"/>
                  <a:gd name="csY38" fmla="*/ 559399 h 725036"/>
                  <a:gd name="csX39" fmla="*/ 1214721 w 1302298"/>
                  <a:gd name="csY39" fmla="*/ 579741 h 725036"/>
                  <a:gd name="csX40" fmla="*/ 1214721 w 1302298"/>
                  <a:gd name="csY40" fmla="*/ 579741 h 725036"/>
                  <a:gd name="csX41" fmla="*/ 1143759 w 1302298"/>
                  <a:gd name="csY41" fmla="*/ 613417 h 725036"/>
                  <a:gd name="csX42" fmla="*/ 1118135 w 1302298"/>
                  <a:gd name="csY42" fmla="*/ 646842 h 725036"/>
                  <a:gd name="csX43" fmla="*/ 1098766 w 1302298"/>
                  <a:gd name="csY43" fmla="*/ 671616 h 725036"/>
                  <a:gd name="csX44" fmla="*/ 1057344 w 1302298"/>
                  <a:gd name="csY44" fmla="*/ 689521 h 725036"/>
                  <a:gd name="csX45" fmla="*/ 857394 w 1302298"/>
                  <a:gd name="csY45" fmla="*/ 725036 h 725036"/>
                  <a:gd name="csX46" fmla="*/ 857394 w 1302298"/>
                  <a:gd name="csY46" fmla="*/ 725036 h 725036"/>
                  <a:gd name="csX47" fmla="*/ 782302 w 1302298"/>
                  <a:gd name="csY47" fmla="*/ 687134 h 725036"/>
                  <a:gd name="csX48" fmla="*/ 773066 w 1302298"/>
                  <a:gd name="csY48" fmla="*/ 601481 h 725036"/>
                  <a:gd name="csX49" fmla="*/ 794519 w 1302298"/>
                  <a:gd name="csY49" fmla="*/ 552237 h 725036"/>
                  <a:gd name="csX50" fmla="*/ 740286 w 1302298"/>
                  <a:gd name="csY50" fmla="*/ 503889 h 725036"/>
                  <a:gd name="csX51" fmla="*/ 728068 w 1302298"/>
                  <a:gd name="csY51" fmla="*/ 478223 h 725036"/>
                  <a:gd name="csX52" fmla="*/ 623773 w 1302298"/>
                  <a:gd name="csY52" fmla="*/ 439126 h 725036"/>
                  <a:gd name="csX53" fmla="*/ 529310 w 1302298"/>
                  <a:gd name="csY53" fmla="*/ 513738 h 725036"/>
                  <a:gd name="csX54" fmla="*/ 440210 w 1302298"/>
                  <a:gd name="csY54" fmla="*/ 555222 h 725036"/>
                  <a:gd name="csX55" fmla="*/ 359755 w 1302298"/>
                  <a:gd name="csY55" fmla="*/ 539403 h 725036"/>
                  <a:gd name="csX56" fmla="*/ 333831 w 1302298"/>
                  <a:gd name="csY56" fmla="*/ 491652 h 725036"/>
                  <a:gd name="csX57" fmla="*/ 309693 w 1302298"/>
                  <a:gd name="csY57" fmla="*/ 523287 h 725036"/>
                  <a:gd name="csX58" fmla="*/ 265590 w 1302298"/>
                  <a:gd name="csY58" fmla="*/ 605060 h 725036"/>
                  <a:gd name="csX59" fmla="*/ 265590 w 1302298"/>
                  <a:gd name="csY59" fmla="*/ 605060 h 725036"/>
                  <a:gd name="csX60" fmla="*/ 245923 w 1302298"/>
                  <a:gd name="csY60" fmla="*/ 585065 h 725036"/>
                  <a:gd name="csX61" fmla="*/ 217614 w 1302298"/>
                  <a:gd name="csY61" fmla="*/ 572828 h 725036"/>
                  <a:gd name="csX62" fmla="*/ 176791 w 1302298"/>
                  <a:gd name="csY62" fmla="*/ 525377 h 725036"/>
                  <a:gd name="csX63" fmla="*/ 155932 w 1302298"/>
                  <a:gd name="csY63" fmla="*/ 474641 h 725036"/>
                  <a:gd name="csX64" fmla="*/ 94843 w 1302298"/>
                  <a:gd name="csY64" fmla="*/ 455840 h 725036"/>
                  <a:gd name="csX65" fmla="*/ 55509 w 1302298"/>
                  <a:gd name="csY65" fmla="*/ 438829 h 725036"/>
                  <a:gd name="csX66" fmla="*/ 11110 w 1302298"/>
                  <a:gd name="csY66" fmla="*/ 408386 h 725036"/>
                  <a:gd name="csX67" fmla="*/ 678 w 1302298"/>
                  <a:gd name="csY67" fmla="*/ 335567 h 725036"/>
                  <a:gd name="csX68" fmla="*/ 107956 w 1302298"/>
                  <a:gd name="csY68" fmla="*/ 184854 h 725036"/>
                  <a:gd name="csX69" fmla="*/ 71600 w 1302298"/>
                  <a:gd name="csY69" fmla="*/ 157099 h 725036"/>
                  <a:gd name="csX70" fmla="*/ 53723 w 1302298"/>
                  <a:gd name="csY70" fmla="*/ 96514 h 725036"/>
                  <a:gd name="csX71" fmla="*/ 57296 w 1302298"/>
                  <a:gd name="csY71" fmla="*/ 71743 h 725036"/>
                  <a:gd name="csX72" fmla="*/ 57296 w 1302298"/>
                  <a:gd name="csY72" fmla="*/ 71743 h 7250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Lst>
                <a:rect l="l" t="t" r="r" b="b"/>
                <a:pathLst>
                  <a:path w="1302298" h="725036">
                    <a:moveTo>
                      <a:pt x="57296" y="71743"/>
                    </a:moveTo>
                    <a:cubicBezTo>
                      <a:pt x="67407" y="68141"/>
                      <a:pt x="118720" y="62540"/>
                      <a:pt x="126134" y="69954"/>
                    </a:cubicBezTo>
                    <a:cubicBezTo>
                      <a:pt x="133401" y="77220"/>
                      <a:pt x="132267" y="88927"/>
                      <a:pt x="140733" y="94126"/>
                    </a:cubicBezTo>
                    <a:cubicBezTo>
                      <a:pt x="157823" y="104616"/>
                      <a:pt x="173512" y="103319"/>
                      <a:pt x="173512" y="80397"/>
                    </a:cubicBezTo>
                    <a:cubicBezTo>
                      <a:pt x="173512" y="72752"/>
                      <a:pt x="177271" y="58207"/>
                      <a:pt x="186922" y="57717"/>
                    </a:cubicBezTo>
                    <a:cubicBezTo>
                      <a:pt x="193218" y="57400"/>
                      <a:pt x="197000" y="69539"/>
                      <a:pt x="200926" y="73833"/>
                    </a:cubicBezTo>
                    <a:cubicBezTo>
                      <a:pt x="211018" y="81142"/>
                      <a:pt x="219235" y="103277"/>
                      <a:pt x="235195" y="88157"/>
                    </a:cubicBezTo>
                    <a:cubicBezTo>
                      <a:pt x="241589" y="82095"/>
                      <a:pt x="256877" y="59862"/>
                      <a:pt x="265293" y="60401"/>
                    </a:cubicBezTo>
                    <a:cubicBezTo>
                      <a:pt x="269976" y="60702"/>
                      <a:pt x="277432" y="82794"/>
                      <a:pt x="281384" y="87559"/>
                    </a:cubicBezTo>
                    <a:cubicBezTo>
                      <a:pt x="288317" y="95909"/>
                      <a:pt x="299451" y="103326"/>
                      <a:pt x="305222" y="112333"/>
                    </a:cubicBezTo>
                    <a:cubicBezTo>
                      <a:pt x="315996" y="129158"/>
                      <a:pt x="318491" y="147602"/>
                      <a:pt x="337407" y="123077"/>
                    </a:cubicBezTo>
                    <a:cubicBezTo>
                      <a:pt x="351336" y="105021"/>
                      <a:pt x="363792" y="104485"/>
                      <a:pt x="365716" y="77713"/>
                    </a:cubicBezTo>
                    <a:cubicBezTo>
                      <a:pt x="366633" y="64898"/>
                      <a:pt x="363250" y="16461"/>
                      <a:pt x="387169" y="28169"/>
                    </a:cubicBezTo>
                    <a:cubicBezTo>
                      <a:pt x="416761" y="42649"/>
                      <a:pt x="444577" y="41522"/>
                      <a:pt x="476566" y="37123"/>
                    </a:cubicBezTo>
                    <a:cubicBezTo>
                      <a:pt x="492037" y="36754"/>
                      <a:pt x="513402" y="22365"/>
                      <a:pt x="519180" y="40405"/>
                    </a:cubicBezTo>
                    <a:cubicBezTo>
                      <a:pt x="531257" y="78127"/>
                      <a:pt x="650788" y="162709"/>
                      <a:pt x="691415" y="138893"/>
                    </a:cubicBezTo>
                    <a:cubicBezTo>
                      <a:pt x="728477" y="117169"/>
                      <a:pt x="691040" y="80463"/>
                      <a:pt x="746246" y="92337"/>
                    </a:cubicBezTo>
                    <a:cubicBezTo>
                      <a:pt x="761886" y="95700"/>
                      <a:pt x="775358" y="94711"/>
                      <a:pt x="786773" y="107258"/>
                    </a:cubicBezTo>
                    <a:cubicBezTo>
                      <a:pt x="794852" y="116134"/>
                      <a:pt x="796129" y="128181"/>
                      <a:pt x="808824" y="134118"/>
                    </a:cubicBezTo>
                    <a:cubicBezTo>
                      <a:pt x="843063" y="175286"/>
                      <a:pt x="896480" y="172128"/>
                      <a:pt x="946197" y="162171"/>
                    </a:cubicBezTo>
                    <a:lnTo>
                      <a:pt x="1019202" y="147547"/>
                    </a:lnTo>
                    <a:cubicBezTo>
                      <a:pt x="1034222" y="144539"/>
                      <a:pt x="1060721" y="144154"/>
                      <a:pt x="1071051" y="132329"/>
                    </a:cubicBezTo>
                    <a:cubicBezTo>
                      <a:pt x="1071051" y="121869"/>
                      <a:pt x="1052184" y="99129"/>
                      <a:pt x="1048703" y="86664"/>
                    </a:cubicBezTo>
                    <a:cubicBezTo>
                      <a:pt x="1042579" y="64725"/>
                      <a:pt x="1036485" y="49409"/>
                      <a:pt x="1036485" y="25782"/>
                    </a:cubicBezTo>
                    <a:cubicBezTo>
                      <a:pt x="1047553" y="15119"/>
                      <a:pt x="1054274" y="6099"/>
                      <a:pt x="1070457" y="1311"/>
                    </a:cubicBezTo>
                    <a:cubicBezTo>
                      <a:pt x="1090085" y="-4492"/>
                      <a:pt x="1112332" y="10769"/>
                      <a:pt x="1132734" y="12056"/>
                    </a:cubicBezTo>
                    <a:cubicBezTo>
                      <a:pt x="1146872" y="12944"/>
                      <a:pt x="1159727" y="9708"/>
                      <a:pt x="1173561" y="8770"/>
                    </a:cubicBezTo>
                    <a:cubicBezTo>
                      <a:pt x="1188597" y="7755"/>
                      <a:pt x="1203891" y="8437"/>
                      <a:pt x="1218855" y="6684"/>
                    </a:cubicBezTo>
                    <a:lnTo>
                      <a:pt x="1302298" y="17127"/>
                    </a:lnTo>
                    <a:lnTo>
                      <a:pt x="1302298" y="17127"/>
                    </a:lnTo>
                    <a:cubicBezTo>
                      <a:pt x="1287550" y="36826"/>
                      <a:pt x="1280404" y="63687"/>
                      <a:pt x="1265946" y="84577"/>
                    </a:cubicBezTo>
                    <a:cubicBezTo>
                      <a:pt x="1243624" y="116839"/>
                      <a:pt x="1240626" y="148726"/>
                      <a:pt x="1231377" y="185449"/>
                    </a:cubicBezTo>
                    <a:cubicBezTo>
                      <a:pt x="1226749" y="203835"/>
                      <a:pt x="1217852" y="251733"/>
                      <a:pt x="1217852" y="270014"/>
                    </a:cubicBezTo>
                    <a:lnTo>
                      <a:pt x="1217852" y="270014"/>
                    </a:lnTo>
                    <a:cubicBezTo>
                      <a:pt x="1215298" y="273303"/>
                      <a:pt x="1210168" y="273888"/>
                      <a:pt x="1206935" y="278564"/>
                    </a:cubicBezTo>
                    <a:cubicBezTo>
                      <a:pt x="1191517" y="300840"/>
                      <a:pt x="1210494" y="338627"/>
                      <a:pt x="1198590" y="358548"/>
                    </a:cubicBezTo>
                    <a:cubicBezTo>
                      <a:pt x="1188770" y="374984"/>
                      <a:pt x="1167656" y="386764"/>
                      <a:pt x="1173260" y="408984"/>
                    </a:cubicBezTo>
                    <a:cubicBezTo>
                      <a:pt x="1179573" y="434009"/>
                      <a:pt x="1196503" y="458391"/>
                      <a:pt x="1196503" y="483892"/>
                    </a:cubicBezTo>
                    <a:cubicBezTo>
                      <a:pt x="1196503" y="515038"/>
                      <a:pt x="1218431" y="528277"/>
                      <a:pt x="1215874" y="559399"/>
                    </a:cubicBezTo>
                    <a:cubicBezTo>
                      <a:pt x="1215361" y="565660"/>
                      <a:pt x="1214943" y="572547"/>
                      <a:pt x="1214721" y="579741"/>
                    </a:cubicBezTo>
                    <a:lnTo>
                      <a:pt x="1214721" y="579741"/>
                    </a:lnTo>
                    <a:cubicBezTo>
                      <a:pt x="1204044" y="585065"/>
                      <a:pt x="1151663" y="604522"/>
                      <a:pt x="1143759" y="613417"/>
                    </a:cubicBezTo>
                    <a:cubicBezTo>
                      <a:pt x="1134455" y="623897"/>
                      <a:pt x="1127117" y="636026"/>
                      <a:pt x="1118135" y="646842"/>
                    </a:cubicBezTo>
                    <a:cubicBezTo>
                      <a:pt x="1111924" y="654317"/>
                      <a:pt x="1106385" y="665943"/>
                      <a:pt x="1098766" y="671616"/>
                    </a:cubicBezTo>
                    <a:cubicBezTo>
                      <a:pt x="1084333" y="682357"/>
                      <a:pt x="1074444" y="684999"/>
                      <a:pt x="1057344" y="689521"/>
                    </a:cubicBezTo>
                    <a:cubicBezTo>
                      <a:pt x="992719" y="701059"/>
                      <a:pt x="917944" y="698532"/>
                      <a:pt x="857394" y="725036"/>
                    </a:cubicBezTo>
                    <a:lnTo>
                      <a:pt x="857394" y="725036"/>
                    </a:lnTo>
                    <a:cubicBezTo>
                      <a:pt x="846558" y="703123"/>
                      <a:pt x="800754" y="705634"/>
                      <a:pt x="782302" y="687134"/>
                    </a:cubicBezTo>
                    <a:cubicBezTo>
                      <a:pt x="756576" y="661335"/>
                      <a:pt x="756808" y="631869"/>
                      <a:pt x="773066" y="601481"/>
                    </a:cubicBezTo>
                    <a:cubicBezTo>
                      <a:pt x="783151" y="582625"/>
                      <a:pt x="800492" y="574692"/>
                      <a:pt x="794519" y="552237"/>
                    </a:cubicBezTo>
                    <a:cubicBezTo>
                      <a:pt x="794519" y="527996"/>
                      <a:pt x="752174" y="516951"/>
                      <a:pt x="740286" y="503889"/>
                    </a:cubicBezTo>
                    <a:cubicBezTo>
                      <a:pt x="734006" y="496985"/>
                      <a:pt x="731540" y="486593"/>
                      <a:pt x="728068" y="478223"/>
                    </a:cubicBezTo>
                    <a:cubicBezTo>
                      <a:pt x="706086" y="425234"/>
                      <a:pt x="675465" y="421432"/>
                      <a:pt x="623773" y="439126"/>
                    </a:cubicBezTo>
                    <a:cubicBezTo>
                      <a:pt x="584980" y="452401"/>
                      <a:pt x="563230" y="492449"/>
                      <a:pt x="529310" y="513738"/>
                    </a:cubicBezTo>
                    <a:cubicBezTo>
                      <a:pt x="508069" y="529436"/>
                      <a:pt x="466997" y="552162"/>
                      <a:pt x="440210" y="555222"/>
                    </a:cubicBezTo>
                    <a:cubicBezTo>
                      <a:pt x="420743" y="557443"/>
                      <a:pt x="369700" y="557717"/>
                      <a:pt x="359755" y="539403"/>
                    </a:cubicBezTo>
                    <a:lnTo>
                      <a:pt x="333831" y="491652"/>
                    </a:lnTo>
                    <a:cubicBezTo>
                      <a:pt x="324579" y="474611"/>
                      <a:pt x="312691" y="517859"/>
                      <a:pt x="309693" y="523287"/>
                    </a:cubicBezTo>
                    <a:cubicBezTo>
                      <a:pt x="297465" y="545435"/>
                      <a:pt x="293259" y="597735"/>
                      <a:pt x="265590" y="605060"/>
                    </a:cubicBezTo>
                    <a:lnTo>
                      <a:pt x="265590" y="605060"/>
                    </a:lnTo>
                    <a:cubicBezTo>
                      <a:pt x="258389" y="597200"/>
                      <a:pt x="254457" y="591589"/>
                      <a:pt x="245923" y="585065"/>
                    </a:cubicBezTo>
                    <a:cubicBezTo>
                      <a:pt x="238013" y="579019"/>
                      <a:pt x="227112" y="575235"/>
                      <a:pt x="217614" y="572828"/>
                    </a:cubicBezTo>
                    <a:cubicBezTo>
                      <a:pt x="191928" y="566309"/>
                      <a:pt x="173760" y="554706"/>
                      <a:pt x="176791" y="525377"/>
                    </a:cubicBezTo>
                    <a:cubicBezTo>
                      <a:pt x="176791" y="510796"/>
                      <a:pt x="166794" y="484500"/>
                      <a:pt x="155932" y="474641"/>
                    </a:cubicBezTo>
                    <a:cubicBezTo>
                      <a:pt x="139021" y="459285"/>
                      <a:pt x="116124" y="460190"/>
                      <a:pt x="94843" y="455840"/>
                    </a:cubicBezTo>
                    <a:cubicBezTo>
                      <a:pt x="81578" y="453126"/>
                      <a:pt x="68158" y="444126"/>
                      <a:pt x="55509" y="438829"/>
                    </a:cubicBezTo>
                    <a:cubicBezTo>
                      <a:pt x="36384" y="430815"/>
                      <a:pt x="20346" y="429140"/>
                      <a:pt x="11110" y="408386"/>
                    </a:cubicBezTo>
                    <a:cubicBezTo>
                      <a:pt x="2295" y="388586"/>
                      <a:pt x="-1706" y="357111"/>
                      <a:pt x="678" y="335567"/>
                    </a:cubicBezTo>
                    <a:cubicBezTo>
                      <a:pt x="678" y="270906"/>
                      <a:pt x="78762" y="233550"/>
                      <a:pt x="107956" y="184854"/>
                    </a:cubicBezTo>
                    <a:cubicBezTo>
                      <a:pt x="110487" y="180635"/>
                      <a:pt x="77717" y="161596"/>
                      <a:pt x="71600" y="157099"/>
                    </a:cubicBezTo>
                    <a:cubicBezTo>
                      <a:pt x="59164" y="147952"/>
                      <a:pt x="43563" y="110435"/>
                      <a:pt x="53723" y="96514"/>
                    </a:cubicBezTo>
                    <a:lnTo>
                      <a:pt x="57296" y="71743"/>
                    </a:lnTo>
                    <a:lnTo>
                      <a:pt x="57296" y="71743"/>
                    </a:lnTo>
                    <a:close/>
                  </a:path>
                </a:pathLst>
              </a:custGeom>
              <a:solidFill>
                <a:srgbClr val="2EBFF3"/>
              </a:solidFill>
              <a:ln w="3265" cap="flat">
                <a:solidFill>
                  <a:srgbClr val="000000"/>
                </a:solidFill>
                <a:prstDash val="solid"/>
                <a:miter/>
              </a:ln>
            </p:spPr>
            <p:txBody>
              <a:bodyPr/>
              <a:lstStyle/>
              <a:p>
                <a:endParaRPr lang="en-GB"/>
              </a:p>
            </p:txBody>
          </p:sp>
          <p:sp>
            <p:nvSpPr>
              <p:cNvPr id="54" name="Free-form: Shape 53">
                <a:extLst>
                  <a:ext uri="{FF2B5EF4-FFF2-40B4-BE49-F238E27FC236}">
                    <a16:creationId xmlns:a16="http://schemas.microsoft.com/office/drawing/2014/main" id="{73E3D0C5-C2CF-131F-CFD7-103757E69C5D}"/>
                  </a:ext>
                </a:extLst>
              </p:cNvPr>
              <p:cNvSpPr/>
              <p:nvPr/>
            </p:nvSpPr>
            <p:spPr>
              <a:xfrm>
                <a:off x="4155578" y="4829937"/>
                <a:ext cx="856638" cy="1074053"/>
              </a:xfrm>
              <a:custGeom>
                <a:avLst/>
                <a:gdLst>
                  <a:gd name="csX0" fmla="*/ 264835 w 856638"/>
                  <a:gd name="csY0" fmla="*/ 175439 h 1074053"/>
                  <a:gd name="csX1" fmla="*/ 308937 w 856638"/>
                  <a:gd name="csY1" fmla="*/ 93666 h 1074053"/>
                  <a:gd name="csX2" fmla="*/ 333076 w 856638"/>
                  <a:gd name="csY2" fmla="*/ 62031 h 1074053"/>
                  <a:gd name="csX3" fmla="*/ 359000 w 856638"/>
                  <a:gd name="csY3" fmla="*/ 109782 h 1074053"/>
                  <a:gd name="csX4" fmla="*/ 439455 w 856638"/>
                  <a:gd name="csY4" fmla="*/ 125601 h 1074053"/>
                  <a:gd name="csX5" fmla="*/ 528555 w 856638"/>
                  <a:gd name="csY5" fmla="*/ 84117 h 1074053"/>
                  <a:gd name="csX6" fmla="*/ 623017 w 856638"/>
                  <a:gd name="csY6" fmla="*/ 9505 h 1074053"/>
                  <a:gd name="csX7" fmla="*/ 727313 w 856638"/>
                  <a:gd name="csY7" fmla="*/ 48602 h 1074053"/>
                  <a:gd name="csX8" fmla="*/ 739531 w 856638"/>
                  <a:gd name="csY8" fmla="*/ 74267 h 1074053"/>
                  <a:gd name="csX9" fmla="*/ 793764 w 856638"/>
                  <a:gd name="csY9" fmla="*/ 122616 h 1074053"/>
                  <a:gd name="csX10" fmla="*/ 772310 w 856638"/>
                  <a:gd name="csY10" fmla="*/ 171860 h 1074053"/>
                  <a:gd name="csX11" fmla="*/ 781546 w 856638"/>
                  <a:gd name="csY11" fmla="*/ 257513 h 1074053"/>
                  <a:gd name="csX12" fmla="*/ 856639 w 856638"/>
                  <a:gd name="csY12" fmla="*/ 295415 h 1074053"/>
                  <a:gd name="csX13" fmla="*/ 856639 w 856638"/>
                  <a:gd name="csY13" fmla="*/ 295415 h 1074053"/>
                  <a:gd name="csX14" fmla="*/ 824457 w 856638"/>
                  <a:gd name="csY14" fmla="*/ 315708 h 1074053"/>
                  <a:gd name="csX15" fmla="*/ 786612 w 856638"/>
                  <a:gd name="csY15" fmla="*/ 340181 h 1074053"/>
                  <a:gd name="csX16" fmla="*/ 759792 w 856638"/>
                  <a:gd name="csY16" fmla="*/ 377786 h 1074053"/>
                  <a:gd name="csX17" fmla="*/ 739828 w 856638"/>
                  <a:gd name="csY17" fmla="*/ 397482 h 1074053"/>
                  <a:gd name="csX18" fmla="*/ 714798 w 856638"/>
                  <a:gd name="csY18" fmla="*/ 437473 h 1074053"/>
                  <a:gd name="csX19" fmla="*/ 665630 w 856638"/>
                  <a:gd name="csY19" fmla="*/ 467913 h 1074053"/>
                  <a:gd name="csX20" fmla="*/ 599176 w 856638"/>
                  <a:gd name="csY20" fmla="*/ 524619 h 1074053"/>
                  <a:gd name="csX21" fmla="*/ 599477 w 856638"/>
                  <a:gd name="csY21" fmla="*/ 598931 h 1074053"/>
                  <a:gd name="csX22" fmla="*/ 576531 w 856638"/>
                  <a:gd name="csY22" fmla="*/ 635640 h 1074053"/>
                  <a:gd name="csX23" fmla="*/ 561632 w 856638"/>
                  <a:gd name="csY23" fmla="*/ 660708 h 1074053"/>
                  <a:gd name="csX24" fmla="*/ 556566 w 856638"/>
                  <a:gd name="csY24" fmla="*/ 714129 h 1074053"/>
                  <a:gd name="csX25" fmla="*/ 572060 w 856638"/>
                  <a:gd name="csY25" fmla="*/ 760388 h 1074053"/>
                  <a:gd name="csX26" fmla="*/ 611097 w 856638"/>
                  <a:gd name="csY26" fmla="*/ 829627 h 1074053"/>
                  <a:gd name="csX27" fmla="*/ 601861 w 856638"/>
                  <a:gd name="csY27" fmla="*/ 890807 h 1074053"/>
                  <a:gd name="csX28" fmla="*/ 584875 w 856638"/>
                  <a:gd name="csY28" fmla="*/ 980343 h 1074053"/>
                  <a:gd name="csX29" fmla="*/ 517827 w 856638"/>
                  <a:gd name="csY29" fmla="*/ 1074053 h 1074053"/>
                  <a:gd name="csX30" fmla="*/ 517827 w 856638"/>
                  <a:gd name="csY30" fmla="*/ 1074053 h 1074053"/>
                  <a:gd name="csX31" fmla="*/ 507398 w 856638"/>
                  <a:gd name="csY31" fmla="*/ 1057339 h 1074053"/>
                  <a:gd name="csX32" fmla="*/ 491605 w 856638"/>
                  <a:gd name="csY32" fmla="*/ 1041820 h 1074053"/>
                  <a:gd name="csX33" fmla="*/ 442140 w 856638"/>
                  <a:gd name="csY33" fmla="*/ 1025109 h 1074053"/>
                  <a:gd name="csX34" fmla="*/ 302680 w 856638"/>
                  <a:gd name="csY34" fmla="*/ 983028 h 1074053"/>
                  <a:gd name="csX35" fmla="*/ 270795 w 856638"/>
                  <a:gd name="csY35" fmla="*/ 889912 h 1074053"/>
                  <a:gd name="csX36" fmla="*/ 210305 w 856638"/>
                  <a:gd name="csY36" fmla="*/ 915280 h 1074053"/>
                  <a:gd name="csX37" fmla="*/ 159050 w 856638"/>
                  <a:gd name="csY37" fmla="*/ 870814 h 1074053"/>
                  <a:gd name="csX38" fmla="*/ 99451 w 856638"/>
                  <a:gd name="csY38" fmla="*/ 858875 h 1074053"/>
                  <a:gd name="csX39" fmla="*/ 78592 w 856638"/>
                  <a:gd name="csY39" fmla="*/ 817691 h 1074053"/>
                  <a:gd name="csX40" fmla="*/ 91110 w 856638"/>
                  <a:gd name="csY40" fmla="*/ 745169 h 1074053"/>
                  <a:gd name="csX41" fmla="*/ 102135 w 856638"/>
                  <a:gd name="csY41" fmla="*/ 683392 h 1074053"/>
                  <a:gd name="csX42" fmla="*/ 75316 w 856638"/>
                  <a:gd name="csY42" fmla="*/ 646979 h 1074053"/>
                  <a:gd name="csX43" fmla="*/ 39558 w 856638"/>
                  <a:gd name="csY43" fmla="*/ 600126 h 1074053"/>
                  <a:gd name="csX44" fmla="*/ 521 w 856638"/>
                  <a:gd name="csY44" fmla="*/ 600126 h 1074053"/>
                  <a:gd name="csX45" fmla="*/ 521 w 856638"/>
                  <a:gd name="csY45" fmla="*/ 600126 h 1074053"/>
                  <a:gd name="csX46" fmla="*/ 2905 w 856638"/>
                  <a:gd name="csY46" fmla="*/ 518649 h 1074053"/>
                  <a:gd name="csX47" fmla="*/ 19590 w 856638"/>
                  <a:gd name="csY47" fmla="*/ 496864 h 1074053"/>
                  <a:gd name="csX48" fmla="*/ 52073 w 856638"/>
                  <a:gd name="csY48" fmla="*/ 468214 h 1074053"/>
                  <a:gd name="csX49" fmla="*/ 39257 w 856638"/>
                  <a:gd name="csY49" fmla="*/ 419865 h 1074053"/>
                  <a:gd name="csX50" fmla="*/ 26742 w 856638"/>
                  <a:gd name="csY50" fmla="*/ 373903 h 1074053"/>
                  <a:gd name="csX51" fmla="*/ 68758 w 856638"/>
                  <a:gd name="csY51" fmla="*/ 362862 h 1074053"/>
                  <a:gd name="csX52" fmla="*/ 186764 w 856638"/>
                  <a:gd name="csY52" fmla="*/ 250946 h 1074053"/>
                  <a:gd name="csX53" fmla="*/ 198087 w 856638"/>
                  <a:gd name="csY53" fmla="*/ 232743 h 1074053"/>
                  <a:gd name="csX54" fmla="*/ 224011 w 856638"/>
                  <a:gd name="csY54" fmla="*/ 217818 h 1074053"/>
                  <a:gd name="csX55" fmla="*/ 250831 w 856638"/>
                  <a:gd name="csY55" fmla="*/ 195138 h 1074053"/>
                  <a:gd name="csX56" fmla="*/ 264835 w 856638"/>
                  <a:gd name="csY56" fmla="*/ 175439 h 1074053"/>
                  <a:gd name="csX57" fmla="*/ 264835 w 856638"/>
                  <a:gd name="csY57" fmla="*/ 175439 h 10740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Lst>
                <a:rect l="l" t="t" r="r" b="b"/>
                <a:pathLst>
                  <a:path w="856638" h="1074053">
                    <a:moveTo>
                      <a:pt x="264835" y="175439"/>
                    </a:moveTo>
                    <a:cubicBezTo>
                      <a:pt x="292503" y="168114"/>
                      <a:pt x="296710" y="115814"/>
                      <a:pt x="308937" y="93666"/>
                    </a:cubicBezTo>
                    <a:cubicBezTo>
                      <a:pt x="311935" y="88238"/>
                      <a:pt x="323823" y="44990"/>
                      <a:pt x="333076" y="62031"/>
                    </a:cubicBezTo>
                    <a:lnTo>
                      <a:pt x="359000" y="109782"/>
                    </a:lnTo>
                    <a:cubicBezTo>
                      <a:pt x="368945" y="128096"/>
                      <a:pt x="419987" y="127822"/>
                      <a:pt x="439455" y="125601"/>
                    </a:cubicBezTo>
                    <a:cubicBezTo>
                      <a:pt x="466242" y="122541"/>
                      <a:pt x="507314" y="99815"/>
                      <a:pt x="528555" y="84117"/>
                    </a:cubicBezTo>
                    <a:cubicBezTo>
                      <a:pt x="562474" y="62827"/>
                      <a:pt x="584225" y="22780"/>
                      <a:pt x="623017" y="9505"/>
                    </a:cubicBezTo>
                    <a:cubicBezTo>
                      <a:pt x="674710" y="-8189"/>
                      <a:pt x="705331" y="-4387"/>
                      <a:pt x="727313" y="48602"/>
                    </a:cubicBezTo>
                    <a:cubicBezTo>
                      <a:pt x="730785" y="56972"/>
                      <a:pt x="733251" y="67364"/>
                      <a:pt x="739531" y="74267"/>
                    </a:cubicBezTo>
                    <a:cubicBezTo>
                      <a:pt x="751419" y="87330"/>
                      <a:pt x="793764" y="98375"/>
                      <a:pt x="793764" y="122616"/>
                    </a:cubicBezTo>
                    <a:cubicBezTo>
                      <a:pt x="799737" y="145071"/>
                      <a:pt x="782395" y="153004"/>
                      <a:pt x="772310" y="171860"/>
                    </a:cubicBezTo>
                    <a:cubicBezTo>
                      <a:pt x="756053" y="202247"/>
                      <a:pt x="755821" y="231714"/>
                      <a:pt x="781546" y="257513"/>
                    </a:cubicBezTo>
                    <a:cubicBezTo>
                      <a:pt x="799999" y="276013"/>
                      <a:pt x="845803" y="273502"/>
                      <a:pt x="856639" y="295415"/>
                    </a:cubicBezTo>
                    <a:lnTo>
                      <a:pt x="856639" y="295415"/>
                    </a:lnTo>
                    <a:lnTo>
                      <a:pt x="824457" y="315708"/>
                    </a:lnTo>
                    <a:cubicBezTo>
                      <a:pt x="810515" y="323102"/>
                      <a:pt x="798950" y="330639"/>
                      <a:pt x="786612" y="340181"/>
                    </a:cubicBezTo>
                    <a:cubicBezTo>
                      <a:pt x="773777" y="350103"/>
                      <a:pt x="772229" y="368247"/>
                      <a:pt x="759792" y="377786"/>
                    </a:cubicBezTo>
                    <a:cubicBezTo>
                      <a:pt x="751647" y="384030"/>
                      <a:pt x="746415" y="389481"/>
                      <a:pt x="739828" y="397482"/>
                    </a:cubicBezTo>
                    <a:cubicBezTo>
                      <a:pt x="730847" y="408396"/>
                      <a:pt x="721702" y="425015"/>
                      <a:pt x="714798" y="437473"/>
                    </a:cubicBezTo>
                    <a:cubicBezTo>
                      <a:pt x="703515" y="457829"/>
                      <a:pt x="688746" y="464742"/>
                      <a:pt x="665630" y="467913"/>
                    </a:cubicBezTo>
                    <a:cubicBezTo>
                      <a:pt x="632165" y="478409"/>
                      <a:pt x="622185" y="502621"/>
                      <a:pt x="599176" y="524619"/>
                    </a:cubicBezTo>
                    <a:cubicBezTo>
                      <a:pt x="570946" y="551617"/>
                      <a:pt x="590754" y="568194"/>
                      <a:pt x="599477" y="598931"/>
                    </a:cubicBezTo>
                    <a:cubicBezTo>
                      <a:pt x="604902" y="618055"/>
                      <a:pt x="589875" y="625415"/>
                      <a:pt x="576531" y="635640"/>
                    </a:cubicBezTo>
                    <a:cubicBezTo>
                      <a:pt x="566321" y="643458"/>
                      <a:pt x="567082" y="650460"/>
                      <a:pt x="561632" y="660708"/>
                    </a:cubicBezTo>
                    <a:cubicBezTo>
                      <a:pt x="560796" y="680237"/>
                      <a:pt x="553379" y="693316"/>
                      <a:pt x="556566" y="714129"/>
                    </a:cubicBezTo>
                    <a:cubicBezTo>
                      <a:pt x="559359" y="732348"/>
                      <a:pt x="563101" y="744572"/>
                      <a:pt x="572060" y="760388"/>
                    </a:cubicBezTo>
                    <a:cubicBezTo>
                      <a:pt x="583814" y="781148"/>
                      <a:pt x="611910" y="804442"/>
                      <a:pt x="611097" y="829627"/>
                    </a:cubicBezTo>
                    <a:cubicBezTo>
                      <a:pt x="610411" y="850782"/>
                      <a:pt x="601283" y="867738"/>
                      <a:pt x="601861" y="890807"/>
                    </a:cubicBezTo>
                    <a:cubicBezTo>
                      <a:pt x="601861" y="919699"/>
                      <a:pt x="608079" y="957385"/>
                      <a:pt x="584875" y="980343"/>
                    </a:cubicBezTo>
                    <a:cubicBezTo>
                      <a:pt x="558281" y="1006649"/>
                      <a:pt x="545097" y="1049707"/>
                      <a:pt x="517827" y="1074053"/>
                    </a:cubicBezTo>
                    <a:lnTo>
                      <a:pt x="517827" y="1074053"/>
                    </a:lnTo>
                    <a:cubicBezTo>
                      <a:pt x="517827" y="1069477"/>
                      <a:pt x="510050" y="1061447"/>
                      <a:pt x="507398" y="1057339"/>
                    </a:cubicBezTo>
                    <a:cubicBezTo>
                      <a:pt x="503783" y="1051745"/>
                      <a:pt x="496543" y="1046405"/>
                      <a:pt x="491605" y="1041820"/>
                    </a:cubicBezTo>
                    <a:cubicBezTo>
                      <a:pt x="478175" y="1029358"/>
                      <a:pt x="461232" y="1020799"/>
                      <a:pt x="442140" y="1025109"/>
                    </a:cubicBezTo>
                    <a:cubicBezTo>
                      <a:pt x="416048" y="1023859"/>
                      <a:pt x="302680" y="1015400"/>
                      <a:pt x="302680" y="983028"/>
                    </a:cubicBezTo>
                    <a:cubicBezTo>
                      <a:pt x="302680" y="940550"/>
                      <a:pt x="297759" y="923889"/>
                      <a:pt x="270795" y="889912"/>
                    </a:cubicBezTo>
                    <a:cubicBezTo>
                      <a:pt x="261112" y="877705"/>
                      <a:pt x="221683" y="905836"/>
                      <a:pt x="210305" y="915280"/>
                    </a:cubicBezTo>
                    <a:cubicBezTo>
                      <a:pt x="171297" y="947647"/>
                      <a:pt x="169840" y="881604"/>
                      <a:pt x="159050" y="870814"/>
                    </a:cubicBezTo>
                    <a:cubicBezTo>
                      <a:pt x="141205" y="870814"/>
                      <a:pt x="112642" y="873149"/>
                      <a:pt x="99451" y="858875"/>
                    </a:cubicBezTo>
                    <a:cubicBezTo>
                      <a:pt x="92178" y="851008"/>
                      <a:pt x="75460" y="828540"/>
                      <a:pt x="78592" y="817691"/>
                    </a:cubicBezTo>
                    <a:cubicBezTo>
                      <a:pt x="79748" y="794701"/>
                      <a:pt x="85208" y="767461"/>
                      <a:pt x="91110" y="745169"/>
                    </a:cubicBezTo>
                    <a:cubicBezTo>
                      <a:pt x="96159" y="726087"/>
                      <a:pt x="113909" y="703093"/>
                      <a:pt x="102135" y="683392"/>
                    </a:cubicBezTo>
                    <a:cubicBezTo>
                      <a:pt x="94722" y="670992"/>
                      <a:pt x="83239" y="659693"/>
                      <a:pt x="75316" y="646979"/>
                    </a:cubicBezTo>
                    <a:cubicBezTo>
                      <a:pt x="67118" y="633818"/>
                      <a:pt x="54264" y="604809"/>
                      <a:pt x="39558" y="600126"/>
                    </a:cubicBezTo>
                    <a:lnTo>
                      <a:pt x="521" y="600126"/>
                    </a:lnTo>
                    <a:lnTo>
                      <a:pt x="521" y="600126"/>
                    </a:lnTo>
                    <a:cubicBezTo>
                      <a:pt x="4365" y="574046"/>
                      <a:pt x="-4150" y="543906"/>
                      <a:pt x="2905" y="518649"/>
                    </a:cubicBezTo>
                    <a:cubicBezTo>
                      <a:pt x="6409" y="506106"/>
                      <a:pt x="10746" y="504741"/>
                      <a:pt x="19590" y="496864"/>
                    </a:cubicBezTo>
                    <a:cubicBezTo>
                      <a:pt x="29728" y="487841"/>
                      <a:pt x="40802" y="475542"/>
                      <a:pt x="52073" y="468214"/>
                    </a:cubicBezTo>
                    <a:cubicBezTo>
                      <a:pt x="64878" y="444554"/>
                      <a:pt x="54094" y="438460"/>
                      <a:pt x="39257" y="419865"/>
                    </a:cubicBezTo>
                    <a:cubicBezTo>
                      <a:pt x="28777" y="406733"/>
                      <a:pt x="17046" y="390927"/>
                      <a:pt x="26742" y="373903"/>
                    </a:cubicBezTo>
                    <a:cubicBezTo>
                      <a:pt x="33927" y="361294"/>
                      <a:pt x="56132" y="364837"/>
                      <a:pt x="68758" y="362862"/>
                    </a:cubicBezTo>
                    <a:cubicBezTo>
                      <a:pt x="122626" y="354433"/>
                      <a:pt x="177251" y="305542"/>
                      <a:pt x="186764" y="250946"/>
                    </a:cubicBezTo>
                    <a:cubicBezTo>
                      <a:pt x="190663" y="244245"/>
                      <a:pt x="191359" y="237948"/>
                      <a:pt x="198087" y="232743"/>
                    </a:cubicBezTo>
                    <a:cubicBezTo>
                      <a:pt x="206862" y="225947"/>
                      <a:pt x="213750" y="222093"/>
                      <a:pt x="224011" y="217818"/>
                    </a:cubicBezTo>
                    <a:cubicBezTo>
                      <a:pt x="234733" y="213348"/>
                      <a:pt x="243600" y="204037"/>
                      <a:pt x="250831" y="195138"/>
                    </a:cubicBezTo>
                    <a:lnTo>
                      <a:pt x="264835" y="175439"/>
                    </a:lnTo>
                    <a:lnTo>
                      <a:pt x="264835" y="175439"/>
                    </a:lnTo>
                    <a:close/>
                  </a:path>
                </a:pathLst>
              </a:custGeom>
              <a:solidFill>
                <a:srgbClr val="FEFEFE"/>
              </a:solidFill>
              <a:ln w="3265" cap="flat">
                <a:solidFill>
                  <a:srgbClr val="000000"/>
                </a:solidFill>
                <a:prstDash val="solid"/>
                <a:miter/>
              </a:ln>
            </p:spPr>
            <p:txBody>
              <a:bodyPr/>
              <a:lstStyle/>
              <a:p>
                <a:endParaRPr lang="en-GB"/>
              </a:p>
            </p:txBody>
          </p:sp>
          <p:sp>
            <p:nvSpPr>
              <p:cNvPr id="56" name="Free-form: Shape 55">
                <a:extLst>
                  <a:ext uri="{FF2B5EF4-FFF2-40B4-BE49-F238E27FC236}">
                    <a16:creationId xmlns:a16="http://schemas.microsoft.com/office/drawing/2014/main" id="{402D5698-A338-932E-002B-5EA6B72E94CF}"/>
                  </a:ext>
                </a:extLst>
              </p:cNvPr>
              <p:cNvSpPr/>
              <p:nvPr/>
            </p:nvSpPr>
            <p:spPr>
              <a:xfrm>
                <a:off x="1819626" y="4811047"/>
                <a:ext cx="1658788" cy="1198294"/>
              </a:xfrm>
              <a:custGeom>
                <a:avLst/>
                <a:gdLst>
                  <a:gd name="csX0" fmla="*/ 314328 w 1658788"/>
                  <a:gd name="csY0" fmla="*/ 8399 h 1198294"/>
                  <a:gd name="csX1" fmla="*/ 341764 w 1658788"/>
                  <a:gd name="csY1" fmla="*/ 69582 h 1198294"/>
                  <a:gd name="csX2" fmla="*/ 350383 w 1658788"/>
                  <a:gd name="csY2" fmla="*/ 136431 h 1198294"/>
                  <a:gd name="csX3" fmla="*/ 327437 w 1658788"/>
                  <a:gd name="csY3" fmla="*/ 168066 h 1198294"/>
                  <a:gd name="csX4" fmla="*/ 336676 w 1658788"/>
                  <a:gd name="csY4" fmla="*/ 211641 h 1198294"/>
                  <a:gd name="csX5" fmla="*/ 376010 w 1658788"/>
                  <a:gd name="csY5" fmla="*/ 298786 h 1198294"/>
                  <a:gd name="csX6" fmla="*/ 376605 w 1658788"/>
                  <a:gd name="csY6" fmla="*/ 357876 h 1198294"/>
                  <a:gd name="csX7" fmla="*/ 384949 w 1658788"/>
                  <a:gd name="csY7" fmla="*/ 417864 h 1198294"/>
                  <a:gd name="csX8" fmla="*/ 452892 w 1658788"/>
                  <a:gd name="csY8" fmla="*/ 472180 h 1198294"/>
                  <a:gd name="csX9" fmla="*/ 493419 w 1658788"/>
                  <a:gd name="csY9" fmla="*/ 566190 h 1198294"/>
                  <a:gd name="csX10" fmla="*/ 558975 w 1658788"/>
                  <a:gd name="csY10" fmla="*/ 600809 h 1198294"/>
                  <a:gd name="csX11" fmla="*/ 575961 w 1658788"/>
                  <a:gd name="csY11" fmla="*/ 648264 h 1198294"/>
                  <a:gd name="csX12" fmla="*/ 600096 w 1658788"/>
                  <a:gd name="csY12" fmla="*/ 665275 h 1198294"/>
                  <a:gd name="csX13" fmla="*/ 632875 w 1658788"/>
                  <a:gd name="csY13" fmla="*/ 619610 h 1198294"/>
                  <a:gd name="csX14" fmla="*/ 653437 w 1658788"/>
                  <a:gd name="csY14" fmla="*/ 560220 h 1198294"/>
                  <a:gd name="csX15" fmla="*/ 716910 w 1658788"/>
                  <a:gd name="csY15" fmla="*/ 535449 h 1198294"/>
                  <a:gd name="csX16" fmla="*/ 761309 w 1658788"/>
                  <a:gd name="csY16" fmla="*/ 514261 h 1198294"/>
                  <a:gd name="csX17" fmla="*/ 792002 w 1658788"/>
                  <a:gd name="csY17" fmla="*/ 500532 h 1198294"/>
                  <a:gd name="csX18" fmla="*/ 822398 w 1658788"/>
                  <a:gd name="csY18" fmla="*/ 478747 h 1198294"/>
                  <a:gd name="csX19" fmla="*/ 832528 w 1658788"/>
                  <a:gd name="csY19" fmla="*/ 435473 h 1198294"/>
                  <a:gd name="csX20" fmla="*/ 867689 w 1658788"/>
                  <a:gd name="csY20" fmla="*/ 399658 h 1198294"/>
                  <a:gd name="csX21" fmla="*/ 885867 w 1658788"/>
                  <a:gd name="csY21" fmla="*/ 431593 h 1198294"/>
                  <a:gd name="csX22" fmla="*/ 957683 w 1658788"/>
                  <a:gd name="csY22" fmla="*/ 445022 h 1198294"/>
                  <a:gd name="csX23" fmla="*/ 980927 w 1658788"/>
                  <a:gd name="csY23" fmla="*/ 395481 h 1198294"/>
                  <a:gd name="csX24" fmla="*/ 1002380 w 1658788"/>
                  <a:gd name="csY24" fmla="*/ 391304 h 1198294"/>
                  <a:gd name="csX25" fmla="*/ 1056914 w 1658788"/>
                  <a:gd name="csY25" fmla="*/ 424131 h 1198294"/>
                  <a:gd name="csX26" fmla="*/ 1095353 w 1658788"/>
                  <a:gd name="csY26" fmla="*/ 392793 h 1198294"/>
                  <a:gd name="csX27" fmla="*/ 1141539 w 1658788"/>
                  <a:gd name="csY27" fmla="*/ 399658 h 1198294"/>
                  <a:gd name="csX28" fmla="*/ 1218719 w 1658788"/>
                  <a:gd name="csY28" fmla="*/ 375485 h 1198294"/>
                  <a:gd name="csX29" fmla="*/ 1331692 w 1658788"/>
                  <a:gd name="csY29" fmla="*/ 382947 h 1198294"/>
                  <a:gd name="csX30" fmla="*/ 1331692 w 1658788"/>
                  <a:gd name="csY30" fmla="*/ 382947 h 1198294"/>
                  <a:gd name="csX31" fmla="*/ 1383541 w 1658788"/>
                  <a:gd name="csY31" fmla="*/ 425326 h 1198294"/>
                  <a:gd name="csX32" fmla="*/ 1456249 w 1658788"/>
                  <a:gd name="csY32" fmla="*/ 459946 h 1198294"/>
                  <a:gd name="csX33" fmla="*/ 1500352 w 1658788"/>
                  <a:gd name="csY33" fmla="*/ 526795 h 1198294"/>
                  <a:gd name="csX34" fmla="*/ 1516443 w 1658788"/>
                  <a:gd name="csY34" fmla="*/ 554253 h 1198294"/>
                  <a:gd name="csX35" fmla="*/ 1543262 w 1658788"/>
                  <a:gd name="csY35" fmla="*/ 591858 h 1198294"/>
                  <a:gd name="csX36" fmla="*/ 1572466 w 1658788"/>
                  <a:gd name="csY36" fmla="*/ 680196 h 1198294"/>
                  <a:gd name="csX37" fmla="*/ 1572466 w 1658788"/>
                  <a:gd name="csY37" fmla="*/ 680196 h 1198294"/>
                  <a:gd name="csX38" fmla="*/ 1580212 w 1658788"/>
                  <a:gd name="csY38" fmla="*/ 743466 h 1198294"/>
                  <a:gd name="csX39" fmla="*/ 1658283 w 1658788"/>
                  <a:gd name="csY39" fmla="*/ 880749 h 1198294"/>
                  <a:gd name="csX40" fmla="*/ 1596898 w 1658788"/>
                  <a:gd name="csY40" fmla="*/ 994158 h 1198294"/>
                  <a:gd name="csX41" fmla="*/ 1558968 w 1658788"/>
                  <a:gd name="csY41" fmla="*/ 1086389 h 1198294"/>
                  <a:gd name="csX42" fmla="*/ 1558968 w 1658788"/>
                  <a:gd name="csY42" fmla="*/ 1086389 h 1198294"/>
                  <a:gd name="csX43" fmla="*/ 1506874 w 1658788"/>
                  <a:gd name="csY43" fmla="*/ 1021019 h 1198294"/>
                  <a:gd name="csX44" fmla="*/ 1510153 w 1658788"/>
                  <a:gd name="csY44" fmla="*/ 931783 h 1198294"/>
                  <a:gd name="csX45" fmla="*/ 1474989 w 1658788"/>
                  <a:gd name="csY45" fmla="*/ 905818 h 1198294"/>
                  <a:gd name="csX46" fmla="*/ 1207994 w 1658788"/>
                  <a:gd name="csY46" fmla="*/ 829119 h 1198294"/>
                  <a:gd name="csX47" fmla="*/ 1134090 w 1658788"/>
                  <a:gd name="csY47" fmla="*/ 823747 h 1198294"/>
                  <a:gd name="csX48" fmla="*/ 1135880 w 1658788"/>
                  <a:gd name="csY48" fmla="*/ 824344 h 1198294"/>
                  <a:gd name="csX49" fmla="*/ 1045588 w 1658788"/>
                  <a:gd name="csY49" fmla="*/ 799274 h 1198294"/>
                  <a:gd name="csX50" fmla="*/ 950828 w 1658788"/>
                  <a:gd name="csY50" fmla="*/ 753015 h 1198294"/>
                  <a:gd name="csX51" fmla="*/ 903450 w 1658788"/>
                  <a:gd name="csY51" fmla="*/ 709444 h 1198294"/>
                  <a:gd name="csX52" fmla="*/ 877823 w 1658788"/>
                  <a:gd name="csY52" fmla="*/ 721082 h 1198294"/>
                  <a:gd name="csX53" fmla="*/ 801836 w 1658788"/>
                  <a:gd name="csY53" fmla="*/ 723470 h 1198294"/>
                  <a:gd name="csX54" fmla="*/ 706181 w 1658788"/>
                  <a:gd name="csY54" fmla="*/ 727350 h 1198294"/>
                  <a:gd name="csX55" fmla="*/ 611719 w 1658788"/>
                  <a:gd name="csY55" fmla="*/ 836581 h 1198294"/>
                  <a:gd name="csX56" fmla="*/ 596523 w 1658788"/>
                  <a:gd name="csY56" fmla="*/ 927008 h 1198294"/>
                  <a:gd name="csX57" fmla="*/ 600396 w 1658788"/>
                  <a:gd name="csY57" fmla="*/ 997440 h 1198294"/>
                  <a:gd name="csX58" fmla="*/ 617679 w 1658788"/>
                  <a:gd name="csY58" fmla="*/ 1051161 h 1198294"/>
                  <a:gd name="csX59" fmla="*/ 582813 w 1658788"/>
                  <a:gd name="csY59" fmla="*/ 1160690 h 1198294"/>
                  <a:gd name="csX60" fmla="*/ 568511 w 1658788"/>
                  <a:gd name="csY60" fmla="*/ 1198295 h 1198294"/>
                  <a:gd name="csX61" fmla="*/ 568511 w 1658788"/>
                  <a:gd name="csY61" fmla="*/ 1198295 h 1198294"/>
                  <a:gd name="csX62" fmla="*/ 549736 w 1658788"/>
                  <a:gd name="csY62" fmla="*/ 1180089 h 1198294"/>
                  <a:gd name="csX63" fmla="*/ 531261 w 1658788"/>
                  <a:gd name="csY63" fmla="*/ 1155915 h 1198294"/>
                  <a:gd name="csX64" fmla="*/ 465107 w 1658788"/>
                  <a:gd name="csY64" fmla="*/ 1088168 h 1198294"/>
                  <a:gd name="csX65" fmla="*/ 440675 w 1658788"/>
                  <a:gd name="csY65" fmla="*/ 1075037 h 1198294"/>
                  <a:gd name="csX66" fmla="*/ 406105 w 1658788"/>
                  <a:gd name="csY66" fmla="*/ 1065485 h 1198294"/>
                  <a:gd name="csX67" fmla="*/ 390909 w 1658788"/>
                  <a:gd name="csY67" fmla="*/ 1050861 h 1198294"/>
                  <a:gd name="csX68" fmla="*/ 343828 w 1658788"/>
                  <a:gd name="csY68" fmla="*/ 1081007 h 1198294"/>
                  <a:gd name="csX69" fmla="*/ 318498 w 1658788"/>
                  <a:gd name="csY69" fmla="*/ 1057428 h 1198294"/>
                  <a:gd name="csX70" fmla="*/ 274993 w 1658788"/>
                  <a:gd name="csY70" fmla="*/ 1043999 h 1198294"/>
                  <a:gd name="csX71" fmla="*/ 253537 w 1658788"/>
                  <a:gd name="csY71" fmla="*/ 1016541 h 1198294"/>
                  <a:gd name="csX72" fmla="*/ 232975 w 1658788"/>
                  <a:gd name="csY72" fmla="*/ 1015646 h 1198294"/>
                  <a:gd name="csX73" fmla="*/ 220460 w 1658788"/>
                  <a:gd name="csY73" fmla="*/ 1009974 h 1198294"/>
                  <a:gd name="csX74" fmla="*/ 178741 w 1658788"/>
                  <a:gd name="csY74" fmla="*/ 1004602 h 1198294"/>
                  <a:gd name="csX75" fmla="*/ 153712 w 1658788"/>
                  <a:gd name="csY75" fmla="*/ 956854 h 1198294"/>
                  <a:gd name="csX76" fmla="*/ 128679 w 1658788"/>
                  <a:gd name="csY76" fmla="*/ 947005 h 1198294"/>
                  <a:gd name="csX77" fmla="*/ 127487 w 1658788"/>
                  <a:gd name="csY77" fmla="*/ 917459 h 1198294"/>
                  <a:gd name="csX78" fmla="*/ 140599 w 1658788"/>
                  <a:gd name="csY78" fmla="*/ 891193 h 1198294"/>
                  <a:gd name="csX79" fmla="*/ 127190 w 1658788"/>
                  <a:gd name="csY79" fmla="*/ 823149 h 1198294"/>
                  <a:gd name="csX80" fmla="*/ 123613 w 1658788"/>
                  <a:gd name="csY80" fmla="*/ 755999 h 1198294"/>
                  <a:gd name="csX81" fmla="*/ 118845 w 1658788"/>
                  <a:gd name="csY81" fmla="*/ 715113 h 1198294"/>
                  <a:gd name="csX82" fmla="*/ 120037 w 1658788"/>
                  <a:gd name="csY82" fmla="*/ 686462 h 1198294"/>
                  <a:gd name="csX83" fmla="*/ 104544 w 1658788"/>
                  <a:gd name="csY83" fmla="*/ 641399 h 1198294"/>
                  <a:gd name="csX84" fmla="*/ 88152 w 1658788"/>
                  <a:gd name="csY84" fmla="*/ 609764 h 1198294"/>
                  <a:gd name="csX85" fmla="*/ 60441 w 1658788"/>
                  <a:gd name="csY85" fmla="*/ 597527 h 1198294"/>
                  <a:gd name="csX86" fmla="*/ 29151 w 1658788"/>
                  <a:gd name="csY86" fmla="*/ 557536 h 1198294"/>
                  <a:gd name="csX87" fmla="*/ 6505 w 1658788"/>
                  <a:gd name="csY87" fmla="*/ 523216 h 1198294"/>
                  <a:gd name="csX88" fmla="*/ 3227 w 1658788"/>
                  <a:gd name="csY88" fmla="*/ 489788 h 1198294"/>
                  <a:gd name="csX89" fmla="*/ 27662 w 1658788"/>
                  <a:gd name="csY89" fmla="*/ 460841 h 1198294"/>
                  <a:gd name="csX90" fmla="*/ 95902 w 1658788"/>
                  <a:gd name="csY90" fmla="*/ 420251 h 1198294"/>
                  <a:gd name="csX91" fmla="*/ 101020 w 1658788"/>
                  <a:gd name="csY91" fmla="*/ 365070 h 1198294"/>
                  <a:gd name="csX92" fmla="*/ 48818 w 1658788"/>
                  <a:gd name="csY92" fmla="*/ 290129 h 1198294"/>
                  <a:gd name="csX93" fmla="*/ 20810 w 1658788"/>
                  <a:gd name="csY93" fmla="*/ 254614 h 1198294"/>
                  <a:gd name="csX94" fmla="*/ 15147 w 1658788"/>
                  <a:gd name="csY94" fmla="*/ 197017 h 1198294"/>
                  <a:gd name="csX95" fmla="*/ 130468 w 1658788"/>
                  <a:gd name="csY95" fmla="*/ 15264 h 1198294"/>
                  <a:gd name="csX96" fmla="*/ 216884 w 1658788"/>
                  <a:gd name="csY96" fmla="*/ 3027 h 1198294"/>
                  <a:gd name="csX97" fmla="*/ 262475 w 1658788"/>
                  <a:gd name="csY97" fmla="*/ 14369 h 1198294"/>
                  <a:gd name="csX98" fmla="*/ 314328 w 1658788"/>
                  <a:gd name="csY98" fmla="*/ 8399 h 1198294"/>
                  <a:gd name="csX99" fmla="*/ 314328 w 1658788"/>
                  <a:gd name="csY99" fmla="*/ 8399 h 11982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Lst>
                <a:rect l="l" t="t" r="r" b="b"/>
                <a:pathLst>
                  <a:path w="1658788" h="1198294">
                    <a:moveTo>
                      <a:pt x="314328" y="8399"/>
                    </a:moveTo>
                    <a:lnTo>
                      <a:pt x="341764" y="69582"/>
                    </a:lnTo>
                    <a:cubicBezTo>
                      <a:pt x="346448" y="92609"/>
                      <a:pt x="370974" y="113245"/>
                      <a:pt x="350383" y="136431"/>
                    </a:cubicBezTo>
                    <a:cubicBezTo>
                      <a:pt x="341791" y="146111"/>
                      <a:pt x="332035" y="155657"/>
                      <a:pt x="327437" y="168066"/>
                    </a:cubicBezTo>
                    <a:cubicBezTo>
                      <a:pt x="322300" y="181919"/>
                      <a:pt x="330762" y="199188"/>
                      <a:pt x="336676" y="211641"/>
                    </a:cubicBezTo>
                    <a:cubicBezTo>
                      <a:pt x="347960" y="242923"/>
                      <a:pt x="375638" y="261881"/>
                      <a:pt x="376010" y="298786"/>
                    </a:cubicBezTo>
                    <a:lnTo>
                      <a:pt x="376605" y="357876"/>
                    </a:lnTo>
                    <a:cubicBezTo>
                      <a:pt x="376768" y="374022"/>
                      <a:pt x="376526" y="404592"/>
                      <a:pt x="384949" y="417864"/>
                    </a:cubicBezTo>
                    <a:cubicBezTo>
                      <a:pt x="407007" y="441041"/>
                      <a:pt x="426344" y="455547"/>
                      <a:pt x="452892" y="472180"/>
                    </a:cubicBezTo>
                    <a:cubicBezTo>
                      <a:pt x="484856" y="492208"/>
                      <a:pt x="465838" y="549724"/>
                      <a:pt x="493419" y="566190"/>
                    </a:cubicBezTo>
                    <a:cubicBezTo>
                      <a:pt x="522119" y="583321"/>
                      <a:pt x="561934" y="549769"/>
                      <a:pt x="558975" y="600809"/>
                    </a:cubicBezTo>
                    <a:cubicBezTo>
                      <a:pt x="556196" y="618435"/>
                      <a:pt x="561669" y="637908"/>
                      <a:pt x="575961" y="648264"/>
                    </a:cubicBezTo>
                    <a:cubicBezTo>
                      <a:pt x="582140" y="652738"/>
                      <a:pt x="592721" y="670477"/>
                      <a:pt x="600096" y="665275"/>
                    </a:cubicBezTo>
                    <a:cubicBezTo>
                      <a:pt x="617499" y="652992"/>
                      <a:pt x="628577" y="640645"/>
                      <a:pt x="632875" y="619610"/>
                    </a:cubicBezTo>
                    <a:cubicBezTo>
                      <a:pt x="637134" y="598778"/>
                      <a:pt x="634773" y="574256"/>
                      <a:pt x="653437" y="560220"/>
                    </a:cubicBezTo>
                    <a:cubicBezTo>
                      <a:pt x="675475" y="557140"/>
                      <a:pt x="695443" y="541889"/>
                      <a:pt x="716910" y="535449"/>
                    </a:cubicBezTo>
                    <a:cubicBezTo>
                      <a:pt x="733285" y="530534"/>
                      <a:pt x="747031" y="523556"/>
                      <a:pt x="761309" y="514261"/>
                    </a:cubicBezTo>
                    <a:cubicBezTo>
                      <a:pt x="771358" y="507724"/>
                      <a:pt x="779957" y="502766"/>
                      <a:pt x="792002" y="500532"/>
                    </a:cubicBezTo>
                    <a:cubicBezTo>
                      <a:pt x="807564" y="497642"/>
                      <a:pt x="819203" y="496483"/>
                      <a:pt x="822398" y="478747"/>
                    </a:cubicBezTo>
                    <a:cubicBezTo>
                      <a:pt x="824321" y="468074"/>
                      <a:pt x="828093" y="443918"/>
                      <a:pt x="832528" y="435473"/>
                    </a:cubicBezTo>
                    <a:cubicBezTo>
                      <a:pt x="838142" y="429304"/>
                      <a:pt x="861072" y="399658"/>
                      <a:pt x="867689" y="399658"/>
                    </a:cubicBezTo>
                    <a:cubicBezTo>
                      <a:pt x="872202" y="399658"/>
                      <a:pt x="880537" y="426257"/>
                      <a:pt x="885867" y="431593"/>
                    </a:cubicBezTo>
                    <a:cubicBezTo>
                      <a:pt x="898894" y="444630"/>
                      <a:pt x="939633" y="448807"/>
                      <a:pt x="957683" y="445022"/>
                    </a:cubicBezTo>
                    <a:cubicBezTo>
                      <a:pt x="968905" y="442667"/>
                      <a:pt x="977004" y="405206"/>
                      <a:pt x="980927" y="395481"/>
                    </a:cubicBezTo>
                    <a:cubicBezTo>
                      <a:pt x="991234" y="369914"/>
                      <a:pt x="989033" y="381896"/>
                      <a:pt x="1002380" y="391304"/>
                    </a:cubicBezTo>
                    <a:cubicBezTo>
                      <a:pt x="1019412" y="403305"/>
                      <a:pt x="1039190" y="411845"/>
                      <a:pt x="1056914" y="424131"/>
                    </a:cubicBezTo>
                    <a:cubicBezTo>
                      <a:pt x="1081130" y="440913"/>
                      <a:pt x="1080402" y="404981"/>
                      <a:pt x="1095353" y="392793"/>
                    </a:cubicBezTo>
                    <a:cubicBezTo>
                      <a:pt x="1119456" y="381190"/>
                      <a:pt x="1122222" y="389583"/>
                      <a:pt x="1141539" y="399658"/>
                    </a:cubicBezTo>
                    <a:cubicBezTo>
                      <a:pt x="1166830" y="412845"/>
                      <a:pt x="1191645" y="376131"/>
                      <a:pt x="1218719" y="375485"/>
                    </a:cubicBezTo>
                    <a:cubicBezTo>
                      <a:pt x="1243187" y="374900"/>
                      <a:pt x="1307443" y="387790"/>
                      <a:pt x="1331692" y="382947"/>
                    </a:cubicBezTo>
                    <a:lnTo>
                      <a:pt x="1331692" y="382947"/>
                    </a:lnTo>
                    <a:cubicBezTo>
                      <a:pt x="1349034" y="400311"/>
                      <a:pt x="1361787" y="413975"/>
                      <a:pt x="1383541" y="425326"/>
                    </a:cubicBezTo>
                    <a:cubicBezTo>
                      <a:pt x="1407826" y="437994"/>
                      <a:pt x="1436439" y="440136"/>
                      <a:pt x="1456249" y="459946"/>
                    </a:cubicBezTo>
                    <a:cubicBezTo>
                      <a:pt x="1474966" y="478662"/>
                      <a:pt x="1488732" y="501842"/>
                      <a:pt x="1500352" y="526795"/>
                    </a:cubicBezTo>
                    <a:cubicBezTo>
                      <a:pt x="1507834" y="535649"/>
                      <a:pt x="1509983" y="545201"/>
                      <a:pt x="1516443" y="554253"/>
                    </a:cubicBezTo>
                    <a:lnTo>
                      <a:pt x="1543262" y="591858"/>
                    </a:lnTo>
                    <a:cubicBezTo>
                      <a:pt x="1561750" y="617778"/>
                      <a:pt x="1568700" y="649942"/>
                      <a:pt x="1572466" y="680196"/>
                    </a:cubicBezTo>
                    <a:lnTo>
                      <a:pt x="1572466" y="680196"/>
                    </a:lnTo>
                    <a:cubicBezTo>
                      <a:pt x="1580056" y="700786"/>
                      <a:pt x="1571741" y="725824"/>
                      <a:pt x="1580212" y="743466"/>
                    </a:cubicBezTo>
                    <a:cubicBezTo>
                      <a:pt x="1604044" y="793072"/>
                      <a:pt x="1664942" y="820507"/>
                      <a:pt x="1658283" y="880749"/>
                    </a:cubicBezTo>
                    <a:cubicBezTo>
                      <a:pt x="1628946" y="913802"/>
                      <a:pt x="1612078" y="953265"/>
                      <a:pt x="1596898" y="994158"/>
                    </a:cubicBezTo>
                    <a:cubicBezTo>
                      <a:pt x="1586653" y="1021760"/>
                      <a:pt x="1566741" y="1057738"/>
                      <a:pt x="1558968" y="1086389"/>
                    </a:cubicBezTo>
                    <a:lnTo>
                      <a:pt x="1558968" y="1086389"/>
                    </a:lnTo>
                    <a:cubicBezTo>
                      <a:pt x="1538295" y="1067333"/>
                      <a:pt x="1513912" y="1042203"/>
                      <a:pt x="1506874" y="1021019"/>
                    </a:cubicBezTo>
                    <a:cubicBezTo>
                      <a:pt x="1498624" y="996192"/>
                      <a:pt x="1502844" y="956563"/>
                      <a:pt x="1510153" y="931783"/>
                    </a:cubicBezTo>
                    <a:cubicBezTo>
                      <a:pt x="1515692" y="912992"/>
                      <a:pt x="1486762" y="909406"/>
                      <a:pt x="1474989" y="905818"/>
                    </a:cubicBezTo>
                    <a:cubicBezTo>
                      <a:pt x="1403404" y="854709"/>
                      <a:pt x="1293906" y="833041"/>
                      <a:pt x="1207994" y="829119"/>
                    </a:cubicBezTo>
                    <a:cubicBezTo>
                      <a:pt x="1187298" y="828175"/>
                      <a:pt x="1152467" y="832911"/>
                      <a:pt x="1134090" y="823747"/>
                    </a:cubicBezTo>
                    <a:cubicBezTo>
                      <a:pt x="1134671" y="822590"/>
                      <a:pt x="1134743" y="823724"/>
                      <a:pt x="1135880" y="824344"/>
                    </a:cubicBezTo>
                    <a:cubicBezTo>
                      <a:pt x="1101588" y="804704"/>
                      <a:pt x="1086307" y="802291"/>
                      <a:pt x="1045588" y="799274"/>
                    </a:cubicBezTo>
                    <a:cubicBezTo>
                      <a:pt x="1008050" y="796494"/>
                      <a:pt x="978719" y="777357"/>
                      <a:pt x="950828" y="753015"/>
                    </a:cubicBezTo>
                    <a:cubicBezTo>
                      <a:pt x="937157" y="741078"/>
                      <a:pt x="918672" y="717017"/>
                      <a:pt x="903450" y="709444"/>
                    </a:cubicBezTo>
                    <a:cubicBezTo>
                      <a:pt x="894760" y="705116"/>
                      <a:pt x="884998" y="718688"/>
                      <a:pt x="877823" y="721082"/>
                    </a:cubicBezTo>
                    <a:cubicBezTo>
                      <a:pt x="848805" y="755585"/>
                      <a:pt x="833371" y="733891"/>
                      <a:pt x="801836" y="723470"/>
                    </a:cubicBezTo>
                    <a:cubicBezTo>
                      <a:pt x="768213" y="712363"/>
                      <a:pt x="739692" y="718309"/>
                      <a:pt x="706181" y="727350"/>
                    </a:cubicBezTo>
                    <a:cubicBezTo>
                      <a:pt x="658685" y="740164"/>
                      <a:pt x="606938" y="781789"/>
                      <a:pt x="611719" y="836581"/>
                    </a:cubicBezTo>
                    <a:cubicBezTo>
                      <a:pt x="614505" y="868490"/>
                      <a:pt x="615769" y="900363"/>
                      <a:pt x="596523" y="927008"/>
                    </a:cubicBezTo>
                    <a:cubicBezTo>
                      <a:pt x="594109" y="946991"/>
                      <a:pt x="591745" y="978662"/>
                      <a:pt x="600396" y="997440"/>
                    </a:cubicBezTo>
                    <a:cubicBezTo>
                      <a:pt x="607098" y="1011995"/>
                      <a:pt x="615471" y="1035084"/>
                      <a:pt x="617679" y="1051161"/>
                    </a:cubicBezTo>
                    <a:cubicBezTo>
                      <a:pt x="621317" y="1077633"/>
                      <a:pt x="601141" y="1141720"/>
                      <a:pt x="582813" y="1160690"/>
                    </a:cubicBezTo>
                    <a:lnTo>
                      <a:pt x="568511" y="1198295"/>
                    </a:lnTo>
                    <a:lnTo>
                      <a:pt x="568511" y="1198295"/>
                    </a:lnTo>
                    <a:cubicBezTo>
                      <a:pt x="562695" y="1193053"/>
                      <a:pt x="554468" y="1186283"/>
                      <a:pt x="549736" y="1180089"/>
                    </a:cubicBezTo>
                    <a:cubicBezTo>
                      <a:pt x="543576" y="1172032"/>
                      <a:pt x="538191" y="1163315"/>
                      <a:pt x="531261" y="1155915"/>
                    </a:cubicBezTo>
                    <a:cubicBezTo>
                      <a:pt x="509386" y="1132553"/>
                      <a:pt x="490914" y="1107619"/>
                      <a:pt x="465107" y="1088168"/>
                    </a:cubicBezTo>
                    <a:cubicBezTo>
                      <a:pt x="455825" y="1081173"/>
                      <a:pt x="447073" y="1086623"/>
                      <a:pt x="440675" y="1075037"/>
                    </a:cubicBezTo>
                    <a:cubicBezTo>
                      <a:pt x="432755" y="1060694"/>
                      <a:pt x="419391" y="1068296"/>
                      <a:pt x="406105" y="1065485"/>
                    </a:cubicBezTo>
                    <a:cubicBezTo>
                      <a:pt x="399394" y="1064064"/>
                      <a:pt x="396386" y="1054649"/>
                      <a:pt x="390909" y="1050861"/>
                    </a:cubicBezTo>
                    <a:cubicBezTo>
                      <a:pt x="373440" y="1038774"/>
                      <a:pt x="350700" y="1081970"/>
                      <a:pt x="343828" y="1081007"/>
                    </a:cubicBezTo>
                    <a:cubicBezTo>
                      <a:pt x="339916" y="1080458"/>
                      <a:pt x="321758" y="1061807"/>
                      <a:pt x="318498" y="1057428"/>
                    </a:cubicBezTo>
                    <a:cubicBezTo>
                      <a:pt x="304873" y="1039110"/>
                      <a:pt x="294932" y="1043999"/>
                      <a:pt x="274993" y="1043999"/>
                    </a:cubicBezTo>
                    <a:cubicBezTo>
                      <a:pt x="251851" y="1043999"/>
                      <a:pt x="261763" y="1028954"/>
                      <a:pt x="253537" y="1016541"/>
                    </a:cubicBezTo>
                    <a:cubicBezTo>
                      <a:pt x="246900" y="1006525"/>
                      <a:pt x="240313" y="1015646"/>
                      <a:pt x="232975" y="1015646"/>
                    </a:cubicBezTo>
                    <a:cubicBezTo>
                      <a:pt x="227530" y="1015646"/>
                      <a:pt x="225646" y="1010957"/>
                      <a:pt x="220460" y="1009974"/>
                    </a:cubicBezTo>
                    <a:cubicBezTo>
                      <a:pt x="204659" y="1006976"/>
                      <a:pt x="190590" y="1019425"/>
                      <a:pt x="178741" y="1004602"/>
                    </a:cubicBezTo>
                    <a:cubicBezTo>
                      <a:pt x="167138" y="990083"/>
                      <a:pt x="166387" y="968666"/>
                      <a:pt x="153712" y="956854"/>
                    </a:cubicBezTo>
                    <a:cubicBezTo>
                      <a:pt x="143761" y="947579"/>
                      <a:pt x="139799" y="964058"/>
                      <a:pt x="128679" y="947005"/>
                    </a:cubicBezTo>
                    <a:cubicBezTo>
                      <a:pt x="121380" y="935810"/>
                      <a:pt x="130913" y="927560"/>
                      <a:pt x="127487" y="917459"/>
                    </a:cubicBezTo>
                    <a:cubicBezTo>
                      <a:pt x="123362" y="905302"/>
                      <a:pt x="139198" y="903123"/>
                      <a:pt x="140599" y="891193"/>
                    </a:cubicBezTo>
                    <a:cubicBezTo>
                      <a:pt x="143496" y="866554"/>
                      <a:pt x="144704" y="841764"/>
                      <a:pt x="127190" y="823149"/>
                    </a:cubicBezTo>
                    <a:cubicBezTo>
                      <a:pt x="111278" y="806239"/>
                      <a:pt x="137330" y="779669"/>
                      <a:pt x="123613" y="755999"/>
                    </a:cubicBezTo>
                    <a:cubicBezTo>
                      <a:pt x="113293" y="738188"/>
                      <a:pt x="114943" y="734338"/>
                      <a:pt x="118845" y="715113"/>
                    </a:cubicBezTo>
                    <a:cubicBezTo>
                      <a:pt x="120935" y="704803"/>
                      <a:pt x="120050" y="696537"/>
                      <a:pt x="120037" y="686462"/>
                    </a:cubicBezTo>
                    <a:cubicBezTo>
                      <a:pt x="120014" y="670693"/>
                      <a:pt x="105305" y="658224"/>
                      <a:pt x="104544" y="641399"/>
                    </a:cubicBezTo>
                    <a:cubicBezTo>
                      <a:pt x="103776" y="624443"/>
                      <a:pt x="106376" y="614790"/>
                      <a:pt x="88152" y="609764"/>
                    </a:cubicBezTo>
                    <a:cubicBezTo>
                      <a:pt x="78982" y="607236"/>
                      <a:pt x="67803" y="603716"/>
                      <a:pt x="60441" y="597527"/>
                    </a:cubicBezTo>
                    <a:cubicBezTo>
                      <a:pt x="47479" y="586630"/>
                      <a:pt x="37930" y="572166"/>
                      <a:pt x="29151" y="557536"/>
                    </a:cubicBezTo>
                    <a:cubicBezTo>
                      <a:pt x="23661" y="548381"/>
                      <a:pt x="10062" y="531465"/>
                      <a:pt x="6505" y="523216"/>
                    </a:cubicBezTo>
                    <a:cubicBezTo>
                      <a:pt x="1610" y="511868"/>
                      <a:pt x="-3491" y="503256"/>
                      <a:pt x="3227" y="489788"/>
                    </a:cubicBezTo>
                    <a:cubicBezTo>
                      <a:pt x="9118" y="477976"/>
                      <a:pt x="16829" y="468336"/>
                      <a:pt x="27662" y="460841"/>
                    </a:cubicBezTo>
                    <a:cubicBezTo>
                      <a:pt x="52786" y="443458"/>
                      <a:pt x="88717" y="456932"/>
                      <a:pt x="95902" y="420251"/>
                    </a:cubicBezTo>
                    <a:cubicBezTo>
                      <a:pt x="97761" y="410748"/>
                      <a:pt x="103698" y="372572"/>
                      <a:pt x="101020" y="365070"/>
                    </a:cubicBezTo>
                    <a:cubicBezTo>
                      <a:pt x="94256" y="330522"/>
                      <a:pt x="76399" y="310530"/>
                      <a:pt x="48818" y="290129"/>
                    </a:cubicBezTo>
                    <a:cubicBezTo>
                      <a:pt x="36617" y="281106"/>
                      <a:pt x="26986" y="268601"/>
                      <a:pt x="20810" y="254614"/>
                    </a:cubicBezTo>
                    <a:cubicBezTo>
                      <a:pt x="12116" y="234919"/>
                      <a:pt x="17779" y="217362"/>
                      <a:pt x="15147" y="197017"/>
                    </a:cubicBezTo>
                    <a:cubicBezTo>
                      <a:pt x="38413" y="121220"/>
                      <a:pt x="65086" y="63511"/>
                      <a:pt x="130468" y="15264"/>
                    </a:cubicBezTo>
                    <a:cubicBezTo>
                      <a:pt x="151481" y="-239"/>
                      <a:pt x="192014" y="-3158"/>
                      <a:pt x="216884" y="3027"/>
                    </a:cubicBezTo>
                    <a:lnTo>
                      <a:pt x="262475" y="14369"/>
                    </a:lnTo>
                    <a:cubicBezTo>
                      <a:pt x="286646" y="20378"/>
                      <a:pt x="295480" y="8399"/>
                      <a:pt x="314328" y="8399"/>
                    </a:cubicBezTo>
                    <a:lnTo>
                      <a:pt x="314328" y="8399"/>
                    </a:lnTo>
                    <a:close/>
                  </a:path>
                </a:pathLst>
              </a:custGeom>
              <a:solidFill>
                <a:srgbClr val="FEFEFE"/>
              </a:solidFill>
              <a:ln w="3265" cap="flat">
                <a:solidFill>
                  <a:srgbClr val="000000"/>
                </a:solidFill>
                <a:prstDash val="solid"/>
                <a:miter/>
              </a:ln>
            </p:spPr>
            <p:txBody>
              <a:bodyPr/>
              <a:lstStyle/>
              <a:p>
                <a:endParaRPr lang="en-GB"/>
              </a:p>
            </p:txBody>
          </p:sp>
          <p:sp>
            <p:nvSpPr>
              <p:cNvPr id="57" name="Free-form: Shape 56">
                <a:extLst>
                  <a:ext uri="{FF2B5EF4-FFF2-40B4-BE49-F238E27FC236}">
                    <a16:creationId xmlns:a16="http://schemas.microsoft.com/office/drawing/2014/main" id="{30E4B6E6-67F6-DC99-C1C3-6600E37DE331}"/>
                  </a:ext>
                </a:extLst>
              </p:cNvPr>
              <p:cNvSpPr/>
              <p:nvPr/>
            </p:nvSpPr>
            <p:spPr>
              <a:xfrm>
                <a:off x="3355289" y="5373733"/>
                <a:ext cx="1318115" cy="915200"/>
              </a:xfrm>
              <a:custGeom>
                <a:avLst/>
                <a:gdLst>
                  <a:gd name="csX0" fmla="*/ 800810 w 1318115"/>
                  <a:gd name="csY0" fmla="*/ 56330 h 915200"/>
                  <a:gd name="csX1" fmla="*/ 839847 w 1318115"/>
                  <a:gd name="csY1" fmla="*/ 56330 h 915200"/>
                  <a:gd name="csX2" fmla="*/ 875605 w 1318115"/>
                  <a:gd name="csY2" fmla="*/ 103183 h 915200"/>
                  <a:gd name="csX3" fmla="*/ 902425 w 1318115"/>
                  <a:gd name="csY3" fmla="*/ 139596 h 915200"/>
                  <a:gd name="csX4" fmla="*/ 891399 w 1318115"/>
                  <a:gd name="csY4" fmla="*/ 201373 h 915200"/>
                  <a:gd name="csX5" fmla="*/ 878881 w 1318115"/>
                  <a:gd name="csY5" fmla="*/ 273894 h 915200"/>
                  <a:gd name="csX6" fmla="*/ 899740 w 1318115"/>
                  <a:gd name="csY6" fmla="*/ 315079 h 915200"/>
                  <a:gd name="csX7" fmla="*/ 959339 w 1318115"/>
                  <a:gd name="csY7" fmla="*/ 327018 h 915200"/>
                  <a:gd name="csX8" fmla="*/ 1010594 w 1318115"/>
                  <a:gd name="csY8" fmla="*/ 371484 h 915200"/>
                  <a:gd name="csX9" fmla="*/ 1071084 w 1318115"/>
                  <a:gd name="csY9" fmla="*/ 346116 h 915200"/>
                  <a:gd name="csX10" fmla="*/ 1102969 w 1318115"/>
                  <a:gd name="csY10" fmla="*/ 439231 h 915200"/>
                  <a:gd name="csX11" fmla="*/ 1242429 w 1318115"/>
                  <a:gd name="csY11" fmla="*/ 481313 h 915200"/>
                  <a:gd name="csX12" fmla="*/ 1291894 w 1318115"/>
                  <a:gd name="csY12" fmla="*/ 498024 h 915200"/>
                  <a:gd name="csX13" fmla="*/ 1307687 w 1318115"/>
                  <a:gd name="csY13" fmla="*/ 513542 h 915200"/>
                  <a:gd name="csX14" fmla="*/ 1318116 w 1318115"/>
                  <a:gd name="csY14" fmla="*/ 530257 h 915200"/>
                  <a:gd name="csX15" fmla="*/ 1318116 w 1318115"/>
                  <a:gd name="csY15" fmla="*/ 530257 h 915200"/>
                  <a:gd name="csX16" fmla="*/ 1312456 w 1318115"/>
                  <a:gd name="csY16" fmla="*/ 551745 h 915200"/>
                  <a:gd name="csX17" fmla="*/ 1284444 w 1318115"/>
                  <a:gd name="csY17" fmla="*/ 598899 h 915200"/>
                  <a:gd name="csX18" fmla="*/ 1248983 w 1318115"/>
                  <a:gd name="csY18" fmla="*/ 631428 h 915200"/>
                  <a:gd name="csX19" fmla="*/ 1215609 w 1318115"/>
                  <a:gd name="csY19" fmla="*/ 743048 h 915200"/>
                  <a:gd name="csX20" fmla="*/ 1180446 w 1318115"/>
                  <a:gd name="csY20" fmla="*/ 830791 h 915200"/>
                  <a:gd name="csX21" fmla="*/ 1179273 w 1318115"/>
                  <a:gd name="csY21" fmla="*/ 878124 h 915200"/>
                  <a:gd name="csX22" fmla="*/ 1179273 w 1318115"/>
                  <a:gd name="csY22" fmla="*/ 878124 h 915200"/>
                  <a:gd name="csX23" fmla="*/ 1164652 w 1318115"/>
                  <a:gd name="csY23" fmla="*/ 871677 h 915200"/>
                  <a:gd name="csX24" fmla="*/ 1124723 w 1318115"/>
                  <a:gd name="csY24" fmla="*/ 844817 h 915200"/>
                  <a:gd name="csX25" fmla="*/ 1065124 w 1318115"/>
                  <a:gd name="csY25" fmla="*/ 816464 h 915200"/>
                  <a:gd name="csX26" fmla="*/ 983477 w 1318115"/>
                  <a:gd name="csY26" fmla="*/ 768415 h 915200"/>
                  <a:gd name="csX27" fmla="*/ 917023 w 1318115"/>
                  <a:gd name="csY27" fmla="*/ 791693 h 915200"/>
                  <a:gd name="csX28" fmla="*/ 867855 w 1318115"/>
                  <a:gd name="csY28" fmla="*/ 831088 h 915200"/>
                  <a:gd name="csX29" fmla="*/ 754336 w 1318115"/>
                  <a:gd name="csY29" fmla="*/ 823625 h 915200"/>
                  <a:gd name="csX30" fmla="*/ 713500 w 1318115"/>
                  <a:gd name="csY30" fmla="*/ 858246 h 915200"/>
                  <a:gd name="csX31" fmla="*/ 600562 w 1318115"/>
                  <a:gd name="csY31" fmla="*/ 906594 h 915200"/>
                  <a:gd name="csX32" fmla="*/ 488817 w 1318115"/>
                  <a:gd name="csY32" fmla="*/ 855561 h 915200"/>
                  <a:gd name="csX33" fmla="*/ 397630 w 1318115"/>
                  <a:gd name="csY33" fmla="*/ 843922 h 915200"/>
                  <a:gd name="csX34" fmla="*/ 292740 w 1318115"/>
                  <a:gd name="csY34" fmla="*/ 834370 h 915200"/>
                  <a:gd name="csX35" fmla="*/ 197980 w 1318115"/>
                  <a:gd name="csY35" fmla="*/ 880331 h 915200"/>
                  <a:gd name="csX36" fmla="*/ 137787 w 1318115"/>
                  <a:gd name="csY36" fmla="*/ 914353 h 915200"/>
                  <a:gd name="csX37" fmla="*/ 56434 w 1318115"/>
                  <a:gd name="csY37" fmla="*/ 875557 h 915200"/>
                  <a:gd name="csX38" fmla="*/ 36470 w 1318115"/>
                  <a:gd name="csY38" fmla="*/ 772889 h 915200"/>
                  <a:gd name="csX39" fmla="*/ 1904 w 1318115"/>
                  <a:gd name="csY39" fmla="*/ 674702 h 915200"/>
                  <a:gd name="csX40" fmla="*/ 61202 w 1318115"/>
                  <a:gd name="csY40" fmla="*/ 609346 h 915200"/>
                  <a:gd name="csX41" fmla="*/ 40643 w 1318115"/>
                  <a:gd name="csY41" fmla="*/ 539211 h 915200"/>
                  <a:gd name="csX42" fmla="*/ 23305 w 1318115"/>
                  <a:gd name="csY42" fmla="*/ 523702 h 915200"/>
                  <a:gd name="csX43" fmla="*/ 23305 w 1318115"/>
                  <a:gd name="csY43" fmla="*/ 523702 h 915200"/>
                  <a:gd name="csX44" fmla="*/ 61235 w 1318115"/>
                  <a:gd name="csY44" fmla="*/ 431472 h 915200"/>
                  <a:gd name="csX45" fmla="*/ 122620 w 1318115"/>
                  <a:gd name="csY45" fmla="*/ 318063 h 915200"/>
                  <a:gd name="csX46" fmla="*/ 44549 w 1318115"/>
                  <a:gd name="csY46" fmla="*/ 180780 h 915200"/>
                  <a:gd name="csX47" fmla="*/ 36803 w 1318115"/>
                  <a:gd name="csY47" fmla="*/ 117509 h 915200"/>
                  <a:gd name="csX48" fmla="*/ 36803 w 1318115"/>
                  <a:gd name="csY48" fmla="*/ 117509 h 915200"/>
                  <a:gd name="csX49" fmla="*/ 72825 w 1318115"/>
                  <a:gd name="csY49" fmla="*/ 104975 h 915200"/>
                  <a:gd name="csX50" fmla="*/ 114544 w 1318115"/>
                  <a:gd name="csY50" fmla="*/ 68863 h 915200"/>
                  <a:gd name="csX51" fmla="*/ 222115 w 1318115"/>
                  <a:gd name="csY51" fmla="*/ 67371 h 915200"/>
                  <a:gd name="csX52" fmla="*/ 259366 w 1318115"/>
                  <a:gd name="csY52" fmla="*/ 106167 h 915200"/>
                  <a:gd name="csX53" fmla="*/ 338929 w 1318115"/>
                  <a:gd name="csY53" fmla="*/ 168543 h 915200"/>
                  <a:gd name="csX54" fmla="*/ 422663 w 1318115"/>
                  <a:gd name="csY54" fmla="*/ 181377 h 915200"/>
                  <a:gd name="csX55" fmla="*/ 471534 w 1318115"/>
                  <a:gd name="csY55" fmla="*/ 161081 h 915200"/>
                  <a:gd name="csX56" fmla="*/ 482259 w 1318115"/>
                  <a:gd name="csY56" fmla="*/ 116017 h 915200"/>
                  <a:gd name="csX57" fmla="*/ 544242 w 1318115"/>
                  <a:gd name="csY57" fmla="*/ 84980 h 915200"/>
                  <a:gd name="csX58" fmla="*/ 582384 w 1318115"/>
                  <a:gd name="csY58" fmla="*/ 40511 h 915200"/>
                  <a:gd name="csX59" fmla="*/ 637512 w 1318115"/>
                  <a:gd name="csY59" fmla="*/ 518 h 915200"/>
                  <a:gd name="csX60" fmla="*/ 675655 w 1318115"/>
                  <a:gd name="csY60" fmla="*/ 25886 h 915200"/>
                  <a:gd name="csX61" fmla="*/ 740319 w 1318115"/>
                  <a:gd name="csY61" fmla="*/ 36931 h 915200"/>
                  <a:gd name="csX62" fmla="*/ 800810 w 1318115"/>
                  <a:gd name="csY62" fmla="*/ 56330 h 915200"/>
                  <a:gd name="csX63" fmla="*/ 800810 w 1318115"/>
                  <a:gd name="csY63" fmla="*/ 56330 h 9152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Lst>
                <a:rect l="l" t="t" r="r" b="b"/>
                <a:pathLst>
                  <a:path w="1318115" h="915200">
                    <a:moveTo>
                      <a:pt x="800810" y="56330"/>
                    </a:moveTo>
                    <a:lnTo>
                      <a:pt x="839847" y="56330"/>
                    </a:lnTo>
                    <a:cubicBezTo>
                      <a:pt x="854553" y="61013"/>
                      <a:pt x="867408" y="90022"/>
                      <a:pt x="875605" y="103183"/>
                    </a:cubicBezTo>
                    <a:cubicBezTo>
                      <a:pt x="883528" y="115896"/>
                      <a:pt x="895011" y="127196"/>
                      <a:pt x="902425" y="139596"/>
                    </a:cubicBezTo>
                    <a:cubicBezTo>
                      <a:pt x="914198" y="159297"/>
                      <a:pt x="896448" y="182291"/>
                      <a:pt x="891399" y="201373"/>
                    </a:cubicBezTo>
                    <a:cubicBezTo>
                      <a:pt x="885497" y="223665"/>
                      <a:pt x="880037" y="250904"/>
                      <a:pt x="878881" y="273894"/>
                    </a:cubicBezTo>
                    <a:cubicBezTo>
                      <a:pt x="875749" y="284743"/>
                      <a:pt x="892467" y="307212"/>
                      <a:pt x="899740" y="315079"/>
                    </a:cubicBezTo>
                    <a:cubicBezTo>
                      <a:pt x="912931" y="329353"/>
                      <a:pt x="941494" y="327018"/>
                      <a:pt x="959339" y="327018"/>
                    </a:cubicBezTo>
                    <a:cubicBezTo>
                      <a:pt x="970129" y="337808"/>
                      <a:pt x="971586" y="403851"/>
                      <a:pt x="1010594" y="371484"/>
                    </a:cubicBezTo>
                    <a:cubicBezTo>
                      <a:pt x="1021972" y="362039"/>
                      <a:pt x="1061401" y="333909"/>
                      <a:pt x="1071084" y="346116"/>
                    </a:cubicBezTo>
                    <a:cubicBezTo>
                      <a:pt x="1098048" y="380093"/>
                      <a:pt x="1102969" y="396754"/>
                      <a:pt x="1102969" y="439231"/>
                    </a:cubicBezTo>
                    <a:cubicBezTo>
                      <a:pt x="1102969" y="471604"/>
                      <a:pt x="1216338" y="480062"/>
                      <a:pt x="1242429" y="481313"/>
                    </a:cubicBezTo>
                    <a:cubicBezTo>
                      <a:pt x="1261521" y="477003"/>
                      <a:pt x="1278465" y="485562"/>
                      <a:pt x="1291894" y="498024"/>
                    </a:cubicBezTo>
                    <a:cubicBezTo>
                      <a:pt x="1296832" y="502609"/>
                      <a:pt x="1304072" y="507949"/>
                      <a:pt x="1307687" y="513542"/>
                    </a:cubicBezTo>
                    <a:cubicBezTo>
                      <a:pt x="1310339" y="517651"/>
                      <a:pt x="1318116" y="525681"/>
                      <a:pt x="1318116" y="530257"/>
                    </a:cubicBezTo>
                    <a:lnTo>
                      <a:pt x="1318116" y="530257"/>
                    </a:lnTo>
                    <a:lnTo>
                      <a:pt x="1312456" y="551745"/>
                    </a:lnTo>
                    <a:cubicBezTo>
                      <a:pt x="1309161" y="568211"/>
                      <a:pt x="1296881" y="587877"/>
                      <a:pt x="1284444" y="598899"/>
                    </a:cubicBezTo>
                    <a:cubicBezTo>
                      <a:pt x="1272478" y="609509"/>
                      <a:pt x="1257155" y="616772"/>
                      <a:pt x="1248983" y="631428"/>
                    </a:cubicBezTo>
                    <a:lnTo>
                      <a:pt x="1215609" y="743048"/>
                    </a:lnTo>
                    <a:cubicBezTo>
                      <a:pt x="1206762" y="772635"/>
                      <a:pt x="1185100" y="800870"/>
                      <a:pt x="1180446" y="830791"/>
                    </a:cubicBezTo>
                    <a:lnTo>
                      <a:pt x="1179273" y="878124"/>
                    </a:lnTo>
                    <a:lnTo>
                      <a:pt x="1179273" y="878124"/>
                    </a:lnTo>
                    <a:cubicBezTo>
                      <a:pt x="1174502" y="877000"/>
                      <a:pt x="1169645" y="875035"/>
                      <a:pt x="1164652" y="871677"/>
                    </a:cubicBezTo>
                    <a:cubicBezTo>
                      <a:pt x="1151346" y="862726"/>
                      <a:pt x="1138032" y="853768"/>
                      <a:pt x="1124723" y="844817"/>
                    </a:cubicBezTo>
                    <a:cubicBezTo>
                      <a:pt x="1106673" y="832681"/>
                      <a:pt x="1082557" y="829540"/>
                      <a:pt x="1065124" y="816464"/>
                    </a:cubicBezTo>
                    <a:cubicBezTo>
                      <a:pt x="1040774" y="798199"/>
                      <a:pt x="1019222" y="765809"/>
                      <a:pt x="983477" y="768415"/>
                    </a:cubicBezTo>
                    <a:cubicBezTo>
                      <a:pt x="955475" y="770457"/>
                      <a:pt x="938124" y="774784"/>
                      <a:pt x="917023" y="791693"/>
                    </a:cubicBezTo>
                    <a:cubicBezTo>
                      <a:pt x="900635" y="804822"/>
                      <a:pt x="884243" y="817956"/>
                      <a:pt x="867855" y="831088"/>
                    </a:cubicBezTo>
                    <a:cubicBezTo>
                      <a:pt x="828152" y="862895"/>
                      <a:pt x="783827" y="849695"/>
                      <a:pt x="754336" y="823625"/>
                    </a:cubicBezTo>
                    <a:lnTo>
                      <a:pt x="713500" y="858246"/>
                    </a:lnTo>
                    <a:cubicBezTo>
                      <a:pt x="684038" y="889730"/>
                      <a:pt x="646379" y="933161"/>
                      <a:pt x="600562" y="906594"/>
                    </a:cubicBezTo>
                    <a:cubicBezTo>
                      <a:pt x="565216" y="886095"/>
                      <a:pt x="530790" y="855561"/>
                      <a:pt x="488817" y="855561"/>
                    </a:cubicBezTo>
                    <a:cubicBezTo>
                      <a:pt x="453082" y="855561"/>
                      <a:pt x="430429" y="857285"/>
                      <a:pt x="397630" y="843922"/>
                    </a:cubicBezTo>
                    <a:cubicBezTo>
                      <a:pt x="354214" y="821180"/>
                      <a:pt x="337554" y="798738"/>
                      <a:pt x="292740" y="834370"/>
                    </a:cubicBezTo>
                    <a:cubicBezTo>
                      <a:pt x="255440" y="864022"/>
                      <a:pt x="222024" y="818697"/>
                      <a:pt x="197980" y="880331"/>
                    </a:cubicBezTo>
                    <a:cubicBezTo>
                      <a:pt x="186302" y="910268"/>
                      <a:pt x="167167" y="910092"/>
                      <a:pt x="137787" y="914353"/>
                    </a:cubicBezTo>
                    <a:cubicBezTo>
                      <a:pt x="100866" y="919712"/>
                      <a:pt x="81627" y="898799"/>
                      <a:pt x="56434" y="875557"/>
                    </a:cubicBezTo>
                    <a:cubicBezTo>
                      <a:pt x="23396" y="845072"/>
                      <a:pt x="58792" y="813136"/>
                      <a:pt x="36470" y="772889"/>
                    </a:cubicBezTo>
                    <a:cubicBezTo>
                      <a:pt x="14363" y="748880"/>
                      <a:pt x="-6503" y="707533"/>
                      <a:pt x="1904" y="674702"/>
                    </a:cubicBezTo>
                    <a:cubicBezTo>
                      <a:pt x="8217" y="650056"/>
                      <a:pt x="50108" y="638721"/>
                      <a:pt x="61202" y="609346"/>
                    </a:cubicBezTo>
                    <a:cubicBezTo>
                      <a:pt x="73920" y="575666"/>
                      <a:pt x="52871" y="565738"/>
                      <a:pt x="40643" y="539211"/>
                    </a:cubicBezTo>
                    <a:cubicBezTo>
                      <a:pt x="35614" y="534803"/>
                      <a:pt x="29631" y="529535"/>
                      <a:pt x="23305" y="523702"/>
                    </a:cubicBezTo>
                    <a:lnTo>
                      <a:pt x="23305" y="523702"/>
                    </a:lnTo>
                    <a:cubicBezTo>
                      <a:pt x="31078" y="495052"/>
                      <a:pt x="50990" y="459074"/>
                      <a:pt x="61235" y="431472"/>
                    </a:cubicBezTo>
                    <a:cubicBezTo>
                      <a:pt x="76415" y="390579"/>
                      <a:pt x="93283" y="351116"/>
                      <a:pt x="122620" y="318063"/>
                    </a:cubicBezTo>
                    <a:cubicBezTo>
                      <a:pt x="129279" y="257821"/>
                      <a:pt x="68381" y="230386"/>
                      <a:pt x="44549" y="180780"/>
                    </a:cubicBezTo>
                    <a:cubicBezTo>
                      <a:pt x="36078" y="163138"/>
                      <a:pt x="44393" y="138100"/>
                      <a:pt x="36803" y="117509"/>
                    </a:cubicBezTo>
                    <a:lnTo>
                      <a:pt x="36803" y="117509"/>
                    </a:lnTo>
                    <a:lnTo>
                      <a:pt x="72825" y="104975"/>
                    </a:lnTo>
                    <a:cubicBezTo>
                      <a:pt x="89152" y="98718"/>
                      <a:pt x="93789" y="74591"/>
                      <a:pt x="114544" y="68863"/>
                    </a:cubicBezTo>
                    <a:cubicBezTo>
                      <a:pt x="152088" y="58494"/>
                      <a:pt x="185760" y="66310"/>
                      <a:pt x="222115" y="67371"/>
                    </a:cubicBezTo>
                    <a:cubicBezTo>
                      <a:pt x="257273" y="68399"/>
                      <a:pt x="242648" y="80104"/>
                      <a:pt x="259366" y="106167"/>
                    </a:cubicBezTo>
                    <a:cubicBezTo>
                      <a:pt x="278458" y="135938"/>
                      <a:pt x="320317" y="136218"/>
                      <a:pt x="338929" y="168543"/>
                    </a:cubicBezTo>
                    <a:cubicBezTo>
                      <a:pt x="367062" y="217391"/>
                      <a:pt x="377780" y="195394"/>
                      <a:pt x="422663" y="181377"/>
                    </a:cubicBezTo>
                    <a:cubicBezTo>
                      <a:pt x="437876" y="172909"/>
                      <a:pt x="459839" y="173330"/>
                      <a:pt x="471534" y="161081"/>
                    </a:cubicBezTo>
                    <a:cubicBezTo>
                      <a:pt x="481900" y="150228"/>
                      <a:pt x="480309" y="129922"/>
                      <a:pt x="482259" y="116017"/>
                    </a:cubicBezTo>
                    <a:cubicBezTo>
                      <a:pt x="485626" y="91985"/>
                      <a:pt x="525147" y="102207"/>
                      <a:pt x="544242" y="84980"/>
                    </a:cubicBezTo>
                    <a:cubicBezTo>
                      <a:pt x="558952" y="71705"/>
                      <a:pt x="568547" y="54347"/>
                      <a:pt x="582384" y="40511"/>
                    </a:cubicBezTo>
                    <a:cubicBezTo>
                      <a:pt x="591470" y="31425"/>
                      <a:pt x="624364" y="-4733"/>
                      <a:pt x="637512" y="518"/>
                    </a:cubicBezTo>
                    <a:cubicBezTo>
                      <a:pt x="652607" y="6550"/>
                      <a:pt x="661801" y="18944"/>
                      <a:pt x="675655" y="25886"/>
                    </a:cubicBezTo>
                    <a:cubicBezTo>
                      <a:pt x="696511" y="36337"/>
                      <a:pt x="717331" y="36135"/>
                      <a:pt x="740319" y="36931"/>
                    </a:cubicBezTo>
                    <a:lnTo>
                      <a:pt x="800810" y="56330"/>
                    </a:lnTo>
                    <a:lnTo>
                      <a:pt x="800810" y="56330"/>
                    </a:lnTo>
                    <a:close/>
                  </a:path>
                </a:pathLst>
              </a:custGeom>
              <a:solidFill>
                <a:srgbClr val="FEFEFE"/>
              </a:solidFill>
              <a:ln w="3265" cap="flat">
                <a:solidFill>
                  <a:srgbClr val="000000"/>
                </a:solidFill>
                <a:prstDash val="solid"/>
                <a:miter/>
              </a:ln>
            </p:spPr>
            <p:txBody>
              <a:bodyPr/>
              <a:lstStyle/>
              <a:p>
                <a:endParaRPr lang="en-GB"/>
              </a:p>
            </p:txBody>
          </p:sp>
          <p:sp>
            <p:nvSpPr>
              <p:cNvPr id="58" name="Free-form: Shape 57">
                <a:extLst>
                  <a:ext uri="{FF2B5EF4-FFF2-40B4-BE49-F238E27FC236}">
                    <a16:creationId xmlns:a16="http://schemas.microsoft.com/office/drawing/2014/main" id="{B01D3654-0FF7-C7D3-4B12-83DCE30CD3C8}"/>
                  </a:ext>
                </a:extLst>
              </p:cNvPr>
              <p:cNvSpPr/>
              <p:nvPr/>
            </p:nvSpPr>
            <p:spPr>
              <a:xfrm>
                <a:off x="3151318" y="4329106"/>
                <a:ext cx="1269094" cy="1243283"/>
              </a:xfrm>
              <a:custGeom>
                <a:avLst/>
                <a:gdLst>
                  <a:gd name="csX0" fmla="*/ 935077 w 1269094"/>
                  <a:gd name="csY0" fmla="*/ 0 h 1243283"/>
                  <a:gd name="csX1" fmla="*/ 828995 w 1269094"/>
                  <a:gd name="csY1" fmla="*/ 56105 h 1243283"/>
                  <a:gd name="csX2" fmla="*/ 739598 w 1269094"/>
                  <a:gd name="csY2" fmla="*/ 131314 h 1243283"/>
                  <a:gd name="csX3" fmla="*/ 672850 w 1269094"/>
                  <a:gd name="csY3" fmla="*/ 188017 h 1243283"/>
                  <a:gd name="csX4" fmla="*/ 536372 w 1269094"/>
                  <a:gd name="csY4" fmla="*/ 210103 h 1243283"/>
                  <a:gd name="csX5" fmla="*/ 435058 w 1269094"/>
                  <a:gd name="csY5" fmla="*/ 248305 h 1243283"/>
                  <a:gd name="csX6" fmla="*/ 359965 w 1269094"/>
                  <a:gd name="csY6" fmla="*/ 276358 h 1243283"/>
                  <a:gd name="csX7" fmla="*/ 222893 w 1269094"/>
                  <a:gd name="csY7" fmla="*/ 302620 h 1243283"/>
                  <a:gd name="csX8" fmla="*/ 177599 w 1269094"/>
                  <a:gd name="csY8" fmla="*/ 365890 h 1243283"/>
                  <a:gd name="csX9" fmla="*/ 177599 w 1269094"/>
                  <a:gd name="csY9" fmla="*/ 365890 h 1243283"/>
                  <a:gd name="csX10" fmla="*/ 253289 w 1269094"/>
                  <a:gd name="csY10" fmla="*/ 476912 h 1243283"/>
                  <a:gd name="csX11" fmla="*/ 192498 w 1269094"/>
                  <a:gd name="csY11" fmla="*/ 581963 h 1243283"/>
                  <a:gd name="csX12" fmla="*/ 199055 w 1269094"/>
                  <a:gd name="csY12" fmla="*/ 671496 h 1243283"/>
                  <a:gd name="csX13" fmla="*/ 156145 w 1269094"/>
                  <a:gd name="csY13" fmla="*/ 722232 h 1243283"/>
                  <a:gd name="csX14" fmla="*/ 26819 w 1269094"/>
                  <a:gd name="csY14" fmla="*/ 775950 h 1243283"/>
                  <a:gd name="csX15" fmla="*/ 0 w 1269094"/>
                  <a:gd name="csY15" fmla="*/ 864888 h 1243283"/>
                  <a:gd name="csX16" fmla="*/ 0 w 1269094"/>
                  <a:gd name="csY16" fmla="*/ 864888 h 1243283"/>
                  <a:gd name="csX17" fmla="*/ 51849 w 1269094"/>
                  <a:gd name="csY17" fmla="*/ 907267 h 1243283"/>
                  <a:gd name="csX18" fmla="*/ 124557 w 1269094"/>
                  <a:gd name="csY18" fmla="*/ 941888 h 1243283"/>
                  <a:gd name="csX19" fmla="*/ 168660 w 1269094"/>
                  <a:gd name="csY19" fmla="*/ 1008736 h 1243283"/>
                  <a:gd name="csX20" fmla="*/ 184751 w 1269094"/>
                  <a:gd name="csY20" fmla="*/ 1036195 h 1243283"/>
                  <a:gd name="csX21" fmla="*/ 211570 w 1269094"/>
                  <a:gd name="csY21" fmla="*/ 1073799 h 1243283"/>
                  <a:gd name="csX22" fmla="*/ 240774 w 1269094"/>
                  <a:gd name="csY22" fmla="*/ 1162137 h 1243283"/>
                  <a:gd name="csX23" fmla="*/ 240774 w 1269094"/>
                  <a:gd name="csY23" fmla="*/ 1162137 h 1243283"/>
                  <a:gd name="csX24" fmla="*/ 276796 w 1269094"/>
                  <a:gd name="csY24" fmla="*/ 1149603 h 1243283"/>
                  <a:gd name="csX25" fmla="*/ 318515 w 1269094"/>
                  <a:gd name="csY25" fmla="*/ 1113491 h 1243283"/>
                  <a:gd name="csX26" fmla="*/ 426086 w 1269094"/>
                  <a:gd name="csY26" fmla="*/ 1111999 h 1243283"/>
                  <a:gd name="csX27" fmla="*/ 463337 w 1269094"/>
                  <a:gd name="csY27" fmla="*/ 1150795 h 1243283"/>
                  <a:gd name="csX28" fmla="*/ 542900 w 1269094"/>
                  <a:gd name="csY28" fmla="*/ 1213170 h 1243283"/>
                  <a:gd name="csX29" fmla="*/ 626634 w 1269094"/>
                  <a:gd name="csY29" fmla="*/ 1226005 h 1243283"/>
                  <a:gd name="csX30" fmla="*/ 675505 w 1269094"/>
                  <a:gd name="csY30" fmla="*/ 1205708 h 1243283"/>
                  <a:gd name="csX31" fmla="*/ 686230 w 1269094"/>
                  <a:gd name="csY31" fmla="*/ 1160644 h 1243283"/>
                  <a:gd name="csX32" fmla="*/ 748213 w 1269094"/>
                  <a:gd name="csY32" fmla="*/ 1129607 h 1243283"/>
                  <a:gd name="csX33" fmla="*/ 786355 w 1269094"/>
                  <a:gd name="csY33" fmla="*/ 1085138 h 1243283"/>
                  <a:gd name="csX34" fmla="*/ 841483 w 1269094"/>
                  <a:gd name="csY34" fmla="*/ 1045146 h 1243283"/>
                  <a:gd name="csX35" fmla="*/ 879626 w 1269094"/>
                  <a:gd name="csY35" fmla="*/ 1070514 h 1243283"/>
                  <a:gd name="csX36" fmla="*/ 944290 w 1269094"/>
                  <a:gd name="csY36" fmla="*/ 1081559 h 1243283"/>
                  <a:gd name="csX37" fmla="*/ 1004781 w 1269094"/>
                  <a:gd name="csY37" fmla="*/ 1100957 h 1243283"/>
                  <a:gd name="csX38" fmla="*/ 1004781 w 1269094"/>
                  <a:gd name="csY38" fmla="*/ 1100957 h 1243283"/>
                  <a:gd name="csX39" fmla="*/ 1007165 w 1269094"/>
                  <a:gd name="csY39" fmla="*/ 1019481 h 1243283"/>
                  <a:gd name="csX40" fmla="*/ 1023850 w 1269094"/>
                  <a:gd name="csY40" fmla="*/ 997695 h 1243283"/>
                  <a:gd name="csX41" fmla="*/ 1056333 w 1269094"/>
                  <a:gd name="csY41" fmla="*/ 969045 h 1243283"/>
                  <a:gd name="csX42" fmla="*/ 1043517 w 1269094"/>
                  <a:gd name="csY42" fmla="*/ 920696 h 1243283"/>
                  <a:gd name="csX43" fmla="*/ 1031002 w 1269094"/>
                  <a:gd name="csY43" fmla="*/ 874734 h 1243283"/>
                  <a:gd name="csX44" fmla="*/ 1073018 w 1269094"/>
                  <a:gd name="csY44" fmla="*/ 863693 h 1243283"/>
                  <a:gd name="csX45" fmla="*/ 1191024 w 1269094"/>
                  <a:gd name="csY45" fmla="*/ 751777 h 1243283"/>
                  <a:gd name="csX46" fmla="*/ 1202347 w 1269094"/>
                  <a:gd name="csY46" fmla="*/ 733574 h 1243283"/>
                  <a:gd name="csX47" fmla="*/ 1228272 w 1269094"/>
                  <a:gd name="csY47" fmla="*/ 718650 h 1243283"/>
                  <a:gd name="csX48" fmla="*/ 1255091 w 1269094"/>
                  <a:gd name="csY48" fmla="*/ 695969 h 1243283"/>
                  <a:gd name="csX49" fmla="*/ 1269095 w 1269094"/>
                  <a:gd name="csY49" fmla="*/ 676270 h 1243283"/>
                  <a:gd name="csX50" fmla="*/ 1269095 w 1269094"/>
                  <a:gd name="csY50" fmla="*/ 676270 h 1243283"/>
                  <a:gd name="csX51" fmla="*/ 1249428 w 1269094"/>
                  <a:gd name="csY51" fmla="*/ 656275 h 1243283"/>
                  <a:gd name="csX52" fmla="*/ 1221119 w 1269094"/>
                  <a:gd name="csY52" fmla="*/ 644038 h 1243283"/>
                  <a:gd name="csX53" fmla="*/ 1180296 w 1269094"/>
                  <a:gd name="csY53" fmla="*/ 596587 h 1243283"/>
                  <a:gd name="csX54" fmla="*/ 1159437 w 1269094"/>
                  <a:gd name="csY54" fmla="*/ 545851 h 1243283"/>
                  <a:gd name="csX55" fmla="*/ 1098348 w 1269094"/>
                  <a:gd name="csY55" fmla="*/ 527050 h 1243283"/>
                  <a:gd name="csX56" fmla="*/ 1059014 w 1269094"/>
                  <a:gd name="csY56" fmla="*/ 510039 h 1243283"/>
                  <a:gd name="csX57" fmla="*/ 1014614 w 1269094"/>
                  <a:gd name="csY57" fmla="*/ 479596 h 1243283"/>
                  <a:gd name="csX58" fmla="*/ 1004183 w 1269094"/>
                  <a:gd name="csY58" fmla="*/ 406777 h 1243283"/>
                  <a:gd name="csX59" fmla="*/ 1111461 w 1269094"/>
                  <a:gd name="csY59" fmla="*/ 256065 h 1243283"/>
                  <a:gd name="csX60" fmla="*/ 1075105 w 1269094"/>
                  <a:gd name="csY60" fmla="*/ 228309 h 1243283"/>
                  <a:gd name="csX61" fmla="*/ 1057228 w 1269094"/>
                  <a:gd name="csY61" fmla="*/ 167724 h 1243283"/>
                  <a:gd name="csX62" fmla="*/ 1060800 w 1269094"/>
                  <a:gd name="csY62" fmla="*/ 142953 h 1243283"/>
                  <a:gd name="csX63" fmla="*/ 1060800 w 1269094"/>
                  <a:gd name="csY63" fmla="*/ 142953 h 1243283"/>
                  <a:gd name="csX64" fmla="*/ 1050075 w 1269094"/>
                  <a:gd name="csY64" fmla="*/ 134897 h 1243283"/>
                  <a:gd name="csX65" fmla="*/ 1038452 w 1269094"/>
                  <a:gd name="csY65" fmla="*/ 129224 h 1243283"/>
                  <a:gd name="csX66" fmla="*/ 1014317 w 1269094"/>
                  <a:gd name="csY66" fmla="*/ 112513 h 1243283"/>
                  <a:gd name="csX67" fmla="*/ 979748 w 1269094"/>
                  <a:gd name="csY67" fmla="*/ 58495 h 1243283"/>
                  <a:gd name="csX68" fmla="*/ 935077 w 1269094"/>
                  <a:gd name="csY68" fmla="*/ 0 h 1243283"/>
                  <a:gd name="csX69" fmla="*/ 935077 w 1269094"/>
                  <a:gd name="csY69" fmla="*/ 0 h 12432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Lst>
                <a:rect l="l" t="t" r="r" b="b"/>
                <a:pathLst>
                  <a:path w="1269094" h="1243283">
                    <a:moveTo>
                      <a:pt x="935077" y="0"/>
                    </a:moveTo>
                    <a:lnTo>
                      <a:pt x="828995" y="56105"/>
                    </a:lnTo>
                    <a:cubicBezTo>
                      <a:pt x="805869" y="80852"/>
                      <a:pt x="767848" y="112455"/>
                      <a:pt x="739598" y="131314"/>
                    </a:cubicBezTo>
                    <a:cubicBezTo>
                      <a:pt x="715515" y="147388"/>
                      <a:pt x="698960" y="174944"/>
                      <a:pt x="672850" y="188017"/>
                    </a:cubicBezTo>
                    <a:cubicBezTo>
                      <a:pt x="632366" y="208284"/>
                      <a:pt x="582146" y="215322"/>
                      <a:pt x="536372" y="210103"/>
                    </a:cubicBezTo>
                    <a:cubicBezTo>
                      <a:pt x="494066" y="205283"/>
                      <a:pt x="467116" y="225631"/>
                      <a:pt x="435058" y="248305"/>
                    </a:cubicBezTo>
                    <a:cubicBezTo>
                      <a:pt x="427239" y="279643"/>
                      <a:pt x="387435" y="285423"/>
                      <a:pt x="359965" y="276358"/>
                    </a:cubicBezTo>
                    <a:cubicBezTo>
                      <a:pt x="322313" y="263935"/>
                      <a:pt x="256114" y="282654"/>
                      <a:pt x="222893" y="302620"/>
                    </a:cubicBezTo>
                    <a:cubicBezTo>
                      <a:pt x="208964" y="310994"/>
                      <a:pt x="183330" y="350597"/>
                      <a:pt x="177599" y="365890"/>
                    </a:cubicBezTo>
                    <a:lnTo>
                      <a:pt x="177599" y="365890"/>
                    </a:lnTo>
                    <a:cubicBezTo>
                      <a:pt x="205391" y="387751"/>
                      <a:pt x="253289" y="439767"/>
                      <a:pt x="253289" y="476912"/>
                    </a:cubicBezTo>
                    <a:cubicBezTo>
                      <a:pt x="253289" y="516760"/>
                      <a:pt x="212135" y="549208"/>
                      <a:pt x="192498" y="581963"/>
                    </a:cubicBezTo>
                    <a:cubicBezTo>
                      <a:pt x="174610" y="605274"/>
                      <a:pt x="194715" y="644626"/>
                      <a:pt x="199055" y="671496"/>
                    </a:cubicBezTo>
                    <a:cubicBezTo>
                      <a:pt x="203556" y="699340"/>
                      <a:pt x="178493" y="714767"/>
                      <a:pt x="156145" y="722232"/>
                    </a:cubicBezTo>
                    <a:cubicBezTo>
                      <a:pt x="119032" y="734626"/>
                      <a:pt x="55987" y="751281"/>
                      <a:pt x="26819" y="775950"/>
                    </a:cubicBezTo>
                    <a:cubicBezTo>
                      <a:pt x="3896" y="795342"/>
                      <a:pt x="0" y="836340"/>
                      <a:pt x="0" y="864888"/>
                    </a:cubicBezTo>
                    <a:lnTo>
                      <a:pt x="0" y="864888"/>
                    </a:lnTo>
                    <a:cubicBezTo>
                      <a:pt x="17342" y="882252"/>
                      <a:pt x="30095" y="895916"/>
                      <a:pt x="51849" y="907267"/>
                    </a:cubicBezTo>
                    <a:cubicBezTo>
                      <a:pt x="76134" y="919935"/>
                      <a:pt x="104747" y="922078"/>
                      <a:pt x="124557" y="941888"/>
                    </a:cubicBezTo>
                    <a:cubicBezTo>
                      <a:pt x="143274" y="960603"/>
                      <a:pt x="157040" y="983783"/>
                      <a:pt x="168660" y="1008736"/>
                    </a:cubicBezTo>
                    <a:cubicBezTo>
                      <a:pt x="176142" y="1017590"/>
                      <a:pt x="178291" y="1027142"/>
                      <a:pt x="184751" y="1036195"/>
                    </a:cubicBezTo>
                    <a:lnTo>
                      <a:pt x="211570" y="1073799"/>
                    </a:lnTo>
                    <a:cubicBezTo>
                      <a:pt x="230058" y="1099719"/>
                      <a:pt x="237008" y="1131883"/>
                      <a:pt x="240774" y="1162137"/>
                    </a:cubicBezTo>
                    <a:lnTo>
                      <a:pt x="240774" y="1162137"/>
                    </a:lnTo>
                    <a:lnTo>
                      <a:pt x="276796" y="1149603"/>
                    </a:lnTo>
                    <a:cubicBezTo>
                      <a:pt x="293123" y="1143346"/>
                      <a:pt x="297760" y="1119219"/>
                      <a:pt x="318515" y="1113491"/>
                    </a:cubicBezTo>
                    <a:cubicBezTo>
                      <a:pt x="356059" y="1103122"/>
                      <a:pt x="389731" y="1110937"/>
                      <a:pt x="426086" y="1111999"/>
                    </a:cubicBezTo>
                    <a:cubicBezTo>
                      <a:pt x="461244" y="1113027"/>
                      <a:pt x="446619" y="1124731"/>
                      <a:pt x="463337" y="1150795"/>
                    </a:cubicBezTo>
                    <a:cubicBezTo>
                      <a:pt x="482429" y="1180565"/>
                      <a:pt x="524288" y="1180846"/>
                      <a:pt x="542900" y="1213170"/>
                    </a:cubicBezTo>
                    <a:cubicBezTo>
                      <a:pt x="571033" y="1262019"/>
                      <a:pt x="581751" y="1240021"/>
                      <a:pt x="626634" y="1226005"/>
                    </a:cubicBezTo>
                    <a:cubicBezTo>
                      <a:pt x="641847" y="1217537"/>
                      <a:pt x="663810" y="1217958"/>
                      <a:pt x="675505" y="1205708"/>
                    </a:cubicBezTo>
                    <a:cubicBezTo>
                      <a:pt x="685871" y="1194856"/>
                      <a:pt x="684280" y="1174550"/>
                      <a:pt x="686230" y="1160644"/>
                    </a:cubicBezTo>
                    <a:cubicBezTo>
                      <a:pt x="689597" y="1136612"/>
                      <a:pt x="729118" y="1146834"/>
                      <a:pt x="748213" y="1129607"/>
                    </a:cubicBezTo>
                    <a:cubicBezTo>
                      <a:pt x="762923" y="1116332"/>
                      <a:pt x="772518" y="1098975"/>
                      <a:pt x="786355" y="1085138"/>
                    </a:cubicBezTo>
                    <a:cubicBezTo>
                      <a:pt x="795441" y="1076053"/>
                      <a:pt x="828335" y="1039895"/>
                      <a:pt x="841483" y="1045146"/>
                    </a:cubicBezTo>
                    <a:cubicBezTo>
                      <a:pt x="856578" y="1051178"/>
                      <a:pt x="865772" y="1063571"/>
                      <a:pt x="879626" y="1070514"/>
                    </a:cubicBezTo>
                    <a:cubicBezTo>
                      <a:pt x="900482" y="1080964"/>
                      <a:pt x="921302" y="1080762"/>
                      <a:pt x="944290" y="1081559"/>
                    </a:cubicBezTo>
                    <a:lnTo>
                      <a:pt x="1004781" y="1100957"/>
                    </a:lnTo>
                    <a:lnTo>
                      <a:pt x="1004781" y="1100957"/>
                    </a:lnTo>
                    <a:cubicBezTo>
                      <a:pt x="1008625" y="1074877"/>
                      <a:pt x="1000111" y="1044738"/>
                      <a:pt x="1007165" y="1019481"/>
                    </a:cubicBezTo>
                    <a:cubicBezTo>
                      <a:pt x="1010669" y="1006937"/>
                      <a:pt x="1015006" y="1005572"/>
                      <a:pt x="1023850" y="997695"/>
                    </a:cubicBezTo>
                    <a:cubicBezTo>
                      <a:pt x="1033988" y="988672"/>
                      <a:pt x="1045062" y="976373"/>
                      <a:pt x="1056333" y="969045"/>
                    </a:cubicBezTo>
                    <a:cubicBezTo>
                      <a:pt x="1069138" y="945385"/>
                      <a:pt x="1058354" y="939291"/>
                      <a:pt x="1043517" y="920696"/>
                    </a:cubicBezTo>
                    <a:cubicBezTo>
                      <a:pt x="1033037" y="907565"/>
                      <a:pt x="1021306" y="891759"/>
                      <a:pt x="1031002" y="874734"/>
                    </a:cubicBezTo>
                    <a:cubicBezTo>
                      <a:pt x="1038187" y="862126"/>
                      <a:pt x="1060392" y="865669"/>
                      <a:pt x="1073018" y="863693"/>
                    </a:cubicBezTo>
                    <a:cubicBezTo>
                      <a:pt x="1126886" y="855264"/>
                      <a:pt x="1181511" y="806373"/>
                      <a:pt x="1191024" y="751777"/>
                    </a:cubicBezTo>
                    <a:cubicBezTo>
                      <a:pt x="1194924" y="745076"/>
                      <a:pt x="1195619" y="738780"/>
                      <a:pt x="1202347" y="733574"/>
                    </a:cubicBezTo>
                    <a:cubicBezTo>
                      <a:pt x="1211122" y="726778"/>
                      <a:pt x="1218010" y="722925"/>
                      <a:pt x="1228272" y="718650"/>
                    </a:cubicBezTo>
                    <a:cubicBezTo>
                      <a:pt x="1238993" y="714179"/>
                      <a:pt x="1247860" y="704868"/>
                      <a:pt x="1255091" y="695969"/>
                    </a:cubicBezTo>
                    <a:lnTo>
                      <a:pt x="1269095" y="676270"/>
                    </a:lnTo>
                    <a:lnTo>
                      <a:pt x="1269095" y="676270"/>
                    </a:lnTo>
                    <a:cubicBezTo>
                      <a:pt x="1261894" y="668410"/>
                      <a:pt x="1257962" y="662799"/>
                      <a:pt x="1249428" y="656275"/>
                    </a:cubicBezTo>
                    <a:cubicBezTo>
                      <a:pt x="1241518" y="650230"/>
                      <a:pt x="1230616" y="646445"/>
                      <a:pt x="1221119" y="644038"/>
                    </a:cubicBezTo>
                    <a:cubicBezTo>
                      <a:pt x="1195433" y="637519"/>
                      <a:pt x="1177265" y="625917"/>
                      <a:pt x="1180296" y="596587"/>
                    </a:cubicBezTo>
                    <a:cubicBezTo>
                      <a:pt x="1180296" y="582006"/>
                      <a:pt x="1170299" y="555710"/>
                      <a:pt x="1159437" y="545851"/>
                    </a:cubicBezTo>
                    <a:cubicBezTo>
                      <a:pt x="1142526" y="530496"/>
                      <a:pt x="1119629" y="531400"/>
                      <a:pt x="1098348" y="527050"/>
                    </a:cubicBezTo>
                    <a:cubicBezTo>
                      <a:pt x="1085082" y="524336"/>
                      <a:pt x="1071663" y="515336"/>
                      <a:pt x="1059014" y="510039"/>
                    </a:cubicBezTo>
                    <a:cubicBezTo>
                      <a:pt x="1039889" y="502025"/>
                      <a:pt x="1023850" y="500350"/>
                      <a:pt x="1014614" y="479596"/>
                    </a:cubicBezTo>
                    <a:cubicBezTo>
                      <a:pt x="1005800" y="459796"/>
                      <a:pt x="1001799" y="428321"/>
                      <a:pt x="1004183" y="406777"/>
                    </a:cubicBezTo>
                    <a:cubicBezTo>
                      <a:pt x="1004183" y="342116"/>
                      <a:pt x="1082267" y="304760"/>
                      <a:pt x="1111461" y="256065"/>
                    </a:cubicBezTo>
                    <a:cubicBezTo>
                      <a:pt x="1113992" y="251845"/>
                      <a:pt x="1081222" y="232806"/>
                      <a:pt x="1075105" y="228309"/>
                    </a:cubicBezTo>
                    <a:cubicBezTo>
                      <a:pt x="1062668" y="219162"/>
                      <a:pt x="1047067" y="181645"/>
                      <a:pt x="1057228" y="167724"/>
                    </a:cubicBezTo>
                    <a:lnTo>
                      <a:pt x="1060800" y="142953"/>
                    </a:lnTo>
                    <a:lnTo>
                      <a:pt x="1060800" y="142953"/>
                    </a:lnTo>
                    <a:cubicBezTo>
                      <a:pt x="1056992" y="142111"/>
                      <a:pt x="1053550" y="137117"/>
                      <a:pt x="1050075" y="134897"/>
                    </a:cubicBezTo>
                    <a:cubicBezTo>
                      <a:pt x="1046316" y="132500"/>
                      <a:pt x="1042649" y="130844"/>
                      <a:pt x="1038452" y="129224"/>
                    </a:cubicBezTo>
                    <a:cubicBezTo>
                      <a:pt x="1028710" y="125459"/>
                      <a:pt x="1022674" y="117784"/>
                      <a:pt x="1014317" y="112513"/>
                    </a:cubicBezTo>
                    <a:cubicBezTo>
                      <a:pt x="1001077" y="104170"/>
                      <a:pt x="983102" y="73808"/>
                      <a:pt x="979748" y="58495"/>
                    </a:cubicBezTo>
                    <a:lnTo>
                      <a:pt x="935077" y="0"/>
                    </a:lnTo>
                    <a:lnTo>
                      <a:pt x="935077" y="0"/>
                    </a:lnTo>
                    <a:close/>
                  </a:path>
                </a:pathLst>
              </a:custGeom>
              <a:solidFill>
                <a:srgbClr val="2EBFF3"/>
              </a:solidFill>
              <a:ln w="3265" cap="flat">
                <a:solidFill>
                  <a:srgbClr val="000000"/>
                </a:solidFill>
                <a:prstDash val="solid"/>
                <a:miter/>
              </a:ln>
            </p:spPr>
            <p:txBody>
              <a:bodyPr/>
              <a:lstStyle/>
              <a:p>
                <a:endParaRPr lang="en-GB"/>
              </a:p>
            </p:txBody>
          </p:sp>
          <p:sp>
            <p:nvSpPr>
              <p:cNvPr id="59" name="Free-form: Shape 58">
                <a:extLst>
                  <a:ext uri="{FF2B5EF4-FFF2-40B4-BE49-F238E27FC236}">
                    <a16:creationId xmlns:a16="http://schemas.microsoft.com/office/drawing/2014/main" id="{33EC71F4-46EC-D78D-F91A-DBDF587DF792}"/>
                  </a:ext>
                </a:extLst>
              </p:cNvPr>
              <p:cNvSpPr/>
              <p:nvPr/>
            </p:nvSpPr>
            <p:spPr>
              <a:xfrm>
                <a:off x="2133954" y="4138698"/>
                <a:ext cx="1270652" cy="1338570"/>
              </a:xfrm>
              <a:custGeom>
                <a:avLst/>
                <a:gdLst>
                  <a:gd name="csX0" fmla="*/ 650687 w 1270652"/>
                  <a:gd name="csY0" fmla="*/ 836 h 1338570"/>
                  <a:gd name="csX1" fmla="*/ 989317 w 1270652"/>
                  <a:gd name="csY1" fmla="*/ 0 h 1338570"/>
                  <a:gd name="csX2" fmla="*/ 1035225 w 1270652"/>
                  <a:gd name="csY2" fmla="*/ 100875 h 1338570"/>
                  <a:gd name="csX3" fmla="*/ 1124622 w 1270652"/>
                  <a:gd name="csY3" fmla="*/ 192197 h 1338570"/>
                  <a:gd name="csX4" fmla="*/ 1152036 w 1270652"/>
                  <a:gd name="csY4" fmla="*/ 214283 h 1338570"/>
                  <a:gd name="csX5" fmla="*/ 1134159 w 1270652"/>
                  <a:gd name="csY5" fmla="*/ 276956 h 1338570"/>
                  <a:gd name="csX6" fmla="*/ 1151125 w 1270652"/>
                  <a:gd name="csY6" fmla="*/ 408867 h 1338570"/>
                  <a:gd name="csX7" fmla="*/ 1194963 w 1270652"/>
                  <a:gd name="csY7" fmla="*/ 556298 h 1338570"/>
                  <a:gd name="csX8" fmla="*/ 1194963 w 1270652"/>
                  <a:gd name="csY8" fmla="*/ 556298 h 1338570"/>
                  <a:gd name="csX9" fmla="*/ 1270653 w 1270652"/>
                  <a:gd name="csY9" fmla="*/ 667319 h 1338570"/>
                  <a:gd name="csX10" fmla="*/ 1209862 w 1270652"/>
                  <a:gd name="csY10" fmla="*/ 772371 h 1338570"/>
                  <a:gd name="csX11" fmla="*/ 1216420 w 1270652"/>
                  <a:gd name="csY11" fmla="*/ 861904 h 1338570"/>
                  <a:gd name="csX12" fmla="*/ 1173509 w 1270652"/>
                  <a:gd name="csY12" fmla="*/ 912640 h 1338570"/>
                  <a:gd name="csX13" fmla="*/ 1044184 w 1270652"/>
                  <a:gd name="csY13" fmla="*/ 966358 h 1338570"/>
                  <a:gd name="csX14" fmla="*/ 1017364 w 1270652"/>
                  <a:gd name="csY14" fmla="*/ 1055296 h 1338570"/>
                  <a:gd name="csX15" fmla="*/ 1017364 w 1270652"/>
                  <a:gd name="csY15" fmla="*/ 1055296 h 1338570"/>
                  <a:gd name="csX16" fmla="*/ 904391 w 1270652"/>
                  <a:gd name="csY16" fmla="*/ 1047834 h 1338570"/>
                  <a:gd name="csX17" fmla="*/ 827212 w 1270652"/>
                  <a:gd name="csY17" fmla="*/ 1072007 h 1338570"/>
                  <a:gd name="csX18" fmla="*/ 781025 w 1270652"/>
                  <a:gd name="csY18" fmla="*/ 1065142 h 1338570"/>
                  <a:gd name="csX19" fmla="*/ 742586 w 1270652"/>
                  <a:gd name="csY19" fmla="*/ 1096480 h 1338570"/>
                  <a:gd name="csX20" fmla="*/ 688052 w 1270652"/>
                  <a:gd name="csY20" fmla="*/ 1063653 h 1338570"/>
                  <a:gd name="csX21" fmla="*/ 666599 w 1270652"/>
                  <a:gd name="csY21" fmla="*/ 1067830 h 1338570"/>
                  <a:gd name="csX22" fmla="*/ 643356 w 1270652"/>
                  <a:gd name="csY22" fmla="*/ 1117371 h 1338570"/>
                  <a:gd name="csX23" fmla="*/ 571539 w 1270652"/>
                  <a:gd name="csY23" fmla="*/ 1103942 h 1338570"/>
                  <a:gd name="csX24" fmla="*/ 553361 w 1270652"/>
                  <a:gd name="csY24" fmla="*/ 1072007 h 1338570"/>
                  <a:gd name="csX25" fmla="*/ 518201 w 1270652"/>
                  <a:gd name="csY25" fmla="*/ 1107822 h 1338570"/>
                  <a:gd name="csX26" fmla="*/ 508070 w 1270652"/>
                  <a:gd name="csY26" fmla="*/ 1151096 h 1338570"/>
                  <a:gd name="csX27" fmla="*/ 477674 w 1270652"/>
                  <a:gd name="csY27" fmla="*/ 1172881 h 1338570"/>
                  <a:gd name="csX28" fmla="*/ 446981 w 1270652"/>
                  <a:gd name="csY28" fmla="*/ 1186610 h 1338570"/>
                  <a:gd name="csX29" fmla="*/ 402582 w 1270652"/>
                  <a:gd name="csY29" fmla="*/ 1207798 h 1338570"/>
                  <a:gd name="csX30" fmla="*/ 339109 w 1270652"/>
                  <a:gd name="csY30" fmla="*/ 1232569 h 1338570"/>
                  <a:gd name="csX31" fmla="*/ 318547 w 1270652"/>
                  <a:gd name="csY31" fmla="*/ 1291959 h 1338570"/>
                  <a:gd name="csX32" fmla="*/ 285768 w 1270652"/>
                  <a:gd name="csY32" fmla="*/ 1337624 h 1338570"/>
                  <a:gd name="csX33" fmla="*/ 261633 w 1270652"/>
                  <a:gd name="csY33" fmla="*/ 1320613 h 1338570"/>
                  <a:gd name="csX34" fmla="*/ 244647 w 1270652"/>
                  <a:gd name="csY34" fmla="*/ 1273159 h 1338570"/>
                  <a:gd name="csX35" fmla="*/ 179091 w 1270652"/>
                  <a:gd name="csY35" fmla="*/ 1238539 h 1338570"/>
                  <a:gd name="csX36" fmla="*/ 138565 w 1270652"/>
                  <a:gd name="csY36" fmla="*/ 1144529 h 1338570"/>
                  <a:gd name="csX37" fmla="*/ 70621 w 1270652"/>
                  <a:gd name="csY37" fmla="*/ 1090213 h 1338570"/>
                  <a:gd name="csX38" fmla="*/ 62277 w 1270652"/>
                  <a:gd name="csY38" fmla="*/ 1030225 h 1338570"/>
                  <a:gd name="csX39" fmla="*/ 61683 w 1270652"/>
                  <a:gd name="csY39" fmla="*/ 971135 h 1338570"/>
                  <a:gd name="csX40" fmla="*/ 22348 w 1270652"/>
                  <a:gd name="csY40" fmla="*/ 883990 h 1338570"/>
                  <a:gd name="csX41" fmla="*/ 13109 w 1270652"/>
                  <a:gd name="csY41" fmla="*/ 840415 h 1338570"/>
                  <a:gd name="csX42" fmla="*/ 36055 w 1270652"/>
                  <a:gd name="csY42" fmla="*/ 808780 h 1338570"/>
                  <a:gd name="csX43" fmla="*/ 27437 w 1270652"/>
                  <a:gd name="csY43" fmla="*/ 741931 h 1338570"/>
                  <a:gd name="csX44" fmla="*/ 0 w 1270652"/>
                  <a:gd name="csY44" fmla="*/ 680748 h 1338570"/>
                  <a:gd name="csX45" fmla="*/ 0 w 1270652"/>
                  <a:gd name="csY45" fmla="*/ 680748 h 1338570"/>
                  <a:gd name="csX46" fmla="*/ 9834 w 1270652"/>
                  <a:gd name="csY46" fmla="*/ 632700 h 1338570"/>
                  <a:gd name="csX47" fmla="*/ 22348 w 1270652"/>
                  <a:gd name="csY47" fmla="*/ 604647 h 1338570"/>
                  <a:gd name="csX48" fmla="*/ 83136 w 1270652"/>
                  <a:gd name="csY48" fmla="*/ 557193 h 1338570"/>
                  <a:gd name="csX49" fmla="*/ 126644 w 1270652"/>
                  <a:gd name="csY49" fmla="*/ 453634 h 1338570"/>
                  <a:gd name="csX50" fmla="*/ 161508 w 1270652"/>
                  <a:gd name="csY50" fmla="*/ 419311 h 1338570"/>
                  <a:gd name="csX51" fmla="*/ 269082 w 1270652"/>
                  <a:gd name="csY51" fmla="*/ 397526 h 1338570"/>
                  <a:gd name="csX52" fmla="*/ 395727 w 1270652"/>
                  <a:gd name="csY52" fmla="*/ 374845 h 1338570"/>
                  <a:gd name="csX53" fmla="*/ 486910 w 1270652"/>
                  <a:gd name="csY53" fmla="*/ 324109 h 1338570"/>
                  <a:gd name="csX54" fmla="*/ 553064 w 1270652"/>
                  <a:gd name="csY54" fmla="*/ 198167 h 1338570"/>
                  <a:gd name="csX55" fmla="*/ 650687 w 1270652"/>
                  <a:gd name="csY55" fmla="*/ 836 h 1338570"/>
                  <a:gd name="csX56" fmla="*/ 650687 w 1270652"/>
                  <a:gd name="csY56" fmla="*/ 836 h 133857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Lst>
                <a:rect l="l" t="t" r="r" b="b"/>
                <a:pathLst>
                  <a:path w="1270652" h="1338570">
                    <a:moveTo>
                      <a:pt x="650687" y="836"/>
                    </a:moveTo>
                    <a:lnTo>
                      <a:pt x="989317" y="0"/>
                    </a:lnTo>
                    <a:cubicBezTo>
                      <a:pt x="1008582" y="31413"/>
                      <a:pt x="1017149" y="68916"/>
                      <a:pt x="1035225" y="100875"/>
                    </a:cubicBezTo>
                    <a:cubicBezTo>
                      <a:pt x="1057897" y="140948"/>
                      <a:pt x="1084569" y="171868"/>
                      <a:pt x="1124622" y="192197"/>
                    </a:cubicBezTo>
                    <a:cubicBezTo>
                      <a:pt x="1134727" y="197328"/>
                      <a:pt x="1160505" y="200567"/>
                      <a:pt x="1152036" y="214283"/>
                    </a:cubicBezTo>
                    <a:cubicBezTo>
                      <a:pt x="1137398" y="237979"/>
                      <a:pt x="1134159" y="248263"/>
                      <a:pt x="1134159" y="276956"/>
                    </a:cubicBezTo>
                    <a:cubicBezTo>
                      <a:pt x="1153375" y="314995"/>
                      <a:pt x="1151125" y="366792"/>
                      <a:pt x="1151125" y="408867"/>
                    </a:cubicBezTo>
                    <a:cubicBezTo>
                      <a:pt x="1154574" y="454519"/>
                      <a:pt x="1174110" y="514533"/>
                      <a:pt x="1194963" y="556298"/>
                    </a:cubicBezTo>
                    <a:lnTo>
                      <a:pt x="1194963" y="556298"/>
                    </a:lnTo>
                    <a:cubicBezTo>
                      <a:pt x="1222755" y="578159"/>
                      <a:pt x="1270653" y="630175"/>
                      <a:pt x="1270653" y="667319"/>
                    </a:cubicBezTo>
                    <a:cubicBezTo>
                      <a:pt x="1270653" y="707168"/>
                      <a:pt x="1229499" y="739616"/>
                      <a:pt x="1209862" y="772371"/>
                    </a:cubicBezTo>
                    <a:cubicBezTo>
                      <a:pt x="1191975" y="795682"/>
                      <a:pt x="1212079" y="835034"/>
                      <a:pt x="1216420" y="861904"/>
                    </a:cubicBezTo>
                    <a:cubicBezTo>
                      <a:pt x="1220920" y="889747"/>
                      <a:pt x="1195858" y="905174"/>
                      <a:pt x="1173509" y="912640"/>
                    </a:cubicBezTo>
                    <a:cubicBezTo>
                      <a:pt x="1136396" y="925033"/>
                      <a:pt x="1073351" y="941689"/>
                      <a:pt x="1044184" y="966358"/>
                    </a:cubicBezTo>
                    <a:cubicBezTo>
                      <a:pt x="1021260" y="985750"/>
                      <a:pt x="1017364" y="1026747"/>
                      <a:pt x="1017364" y="1055296"/>
                    </a:cubicBezTo>
                    <a:lnTo>
                      <a:pt x="1017364" y="1055296"/>
                    </a:lnTo>
                    <a:cubicBezTo>
                      <a:pt x="993115" y="1060139"/>
                      <a:pt x="928859" y="1047250"/>
                      <a:pt x="904391" y="1047834"/>
                    </a:cubicBezTo>
                    <a:cubicBezTo>
                      <a:pt x="877317" y="1048481"/>
                      <a:pt x="852503" y="1085194"/>
                      <a:pt x="827212" y="1072007"/>
                    </a:cubicBezTo>
                    <a:cubicBezTo>
                      <a:pt x="807894" y="1061932"/>
                      <a:pt x="805128" y="1053539"/>
                      <a:pt x="781025" y="1065142"/>
                    </a:cubicBezTo>
                    <a:cubicBezTo>
                      <a:pt x="766074" y="1077330"/>
                      <a:pt x="766803" y="1113263"/>
                      <a:pt x="742586" y="1096480"/>
                    </a:cubicBezTo>
                    <a:cubicBezTo>
                      <a:pt x="724862" y="1084195"/>
                      <a:pt x="705084" y="1075655"/>
                      <a:pt x="688052" y="1063653"/>
                    </a:cubicBezTo>
                    <a:cubicBezTo>
                      <a:pt x="674705" y="1054245"/>
                      <a:pt x="676906" y="1042263"/>
                      <a:pt x="666599" y="1067830"/>
                    </a:cubicBezTo>
                    <a:cubicBezTo>
                      <a:pt x="662677" y="1077555"/>
                      <a:pt x="654577" y="1115016"/>
                      <a:pt x="643356" y="1117371"/>
                    </a:cubicBezTo>
                    <a:cubicBezTo>
                      <a:pt x="625305" y="1121156"/>
                      <a:pt x="584566" y="1116979"/>
                      <a:pt x="571539" y="1103942"/>
                    </a:cubicBezTo>
                    <a:cubicBezTo>
                      <a:pt x="566209" y="1098606"/>
                      <a:pt x="557874" y="1072007"/>
                      <a:pt x="553361" y="1072007"/>
                    </a:cubicBezTo>
                    <a:cubicBezTo>
                      <a:pt x="546744" y="1072007"/>
                      <a:pt x="523815" y="1101653"/>
                      <a:pt x="518201" y="1107822"/>
                    </a:cubicBezTo>
                    <a:cubicBezTo>
                      <a:pt x="513765" y="1116267"/>
                      <a:pt x="509993" y="1140424"/>
                      <a:pt x="508070" y="1151096"/>
                    </a:cubicBezTo>
                    <a:cubicBezTo>
                      <a:pt x="504876" y="1168832"/>
                      <a:pt x="493236" y="1169991"/>
                      <a:pt x="477674" y="1172881"/>
                    </a:cubicBezTo>
                    <a:cubicBezTo>
                      <a:pt x="465630" y="1175115"/>
                      <a:pt x="457030" y="1180073"/>
                      <a:pt x="446981" y="1186610"/>
                    </a:cubicBezTo>
                    <a:cubicBezTo>
                      <a:pt x="432703" y="1195905"/>
                      <a:pt x="418957" y="1202884"/>
                      <a:pt x="402582" y="1207798"/>
                    </a:cubicBezTo>
                    <a:cubicBezTo>
                      <a:pt x="381115" y="1214239"/>
                      <a:pt x="361148" y="1229489"/>
                      <a:pt x="339109" y="1232569"/>
                    </a:cubicBezTo>
                    <a:cubicBezTo>
                      <a:pt x="320445" y="1246605"/>
                      <a:pt x="322806" y="1271127"/>
                      <a:pt x="318547" y="1291959"/>
                    </a:cubicBezTo>
                    <a:cubicBezTo>
                      <a:pt x="314250" y="1312994"/>
                      <a:pt x="303172" y="1325341"/>
                      <a:pt x="285768" y="1337624"/>
                    </a:cubicBezTo>
                    <a:cubicBezTo>
                      <a:pt x="278393" y="1342826"/>
                      <a:pt x="267812" y="1325087"/>
                      <a:pt x="261633" y="1320613"/>
                    </a:cubicBezTo>
                    <a:cubicBezTo>
                      <a:pt x="247341" y="1310257"/>
                      <a:pt x="241868" y="1290784"/>
                      <a:pt x="244647" y="1273159"/>
                    </a:cubicBezTo>
                    <a:cubicBezTo>
                      <a:pt x="247606" y="1222118"/>
                      <a:pt x="207792" y="1255670"/>
                      <a:pt x="179091" y="1238539"/>
                    </a:cubicBezTo>
                    <a:cubicBezTo>
                      <a:pt x="151511" y="1222073"/>
                      <a:pt x="170528" y="1164557"/>
                      <a:pt x="138565" y="1144529"/>
                    </a:cubicBezTo>
                    <a:cubicBezTo>
                      <a:pt x="112016" y="1127896"/>
                      <a:pt x="92679" y="1113390"/>
                      <a:pt x="70621" y="1090213"/>
                    </a:cubicBezTo>
                    <a:cubicBezTo>
                      <a:pt x="62199" y="1076941"/>
                      <a:pt x="62440" y="1046371"/>
                      <a:pt x="62277" y="1030225"/>
                    </a:cubicBezTo>
                    <a:lnTo>
                      <a:pt x="61683" y="971135"/>
                    </a:lnTo>
                    <a:cubicBezTo>
                      <a:pt x="61310" y="934230"/>
                      <a:pt x="33632" y="915272"/>
                      <a:pt x="22348" y="883990"/>
                    </a:cubicBezTo>
                    <a:cubicBezTo>
                      <a:pt x="16434" y="871538"/>
                      <a:pt x="7972" y="854268"/>
                      <a:pt x="13109" y="840415"/>
                    </a:cubicBezTo>
                    <a:cubicBezTo>
                      <a:pt x="17708" y="828006"/>
                      <a:pt x="27463" y="818460"/>
                      <a:pt x="36055" y="808780"/>
                    </a:cubicBezTo>
                    <a:cubicBezTo>
                      <a:pt x="56647" y="785594"/>
                      <a:pt x="32120" y="764958"/>
                      <a:pt x="27437" y="741931"/>
                    </a:cubicBezTo>
                    <a:lnTo>
                      <a:pt x="0" y="680748"/>
                    </a:lnTo>
                    <a:lnTo>
                      <a:pt x="0" y="680748"/>
                    </a:lnTo>
                    <a:cubicBezTo>
                      <a:pt x="19341" y="673802"/>
                      <a:pt x="17394" y="649332"/>
                      <a:pt x="9834" y="632700"/>
                    </a:cubicBezTo>
                    <a:cubicBezTo>
                      <a:pt x="3880" y="619611"/>
                      <a:pt x="6737" y="608543"/>
                      <a:pt x="22348" y="604647"/>
                    </a:cubicBezTo>
                    <a:cubicBezTo>
                      <a:pt x="55233" y="596440"/>
                      <a:pt x="69191" y="590382"/>
                      <a:pt x="83136" y="557193"/>
                    </a:cubicBezTo>
                    <a:lnTo>
                      <a:pt x="126644" y="453634"/>
                    </a:lnTo>
                    <a:cubicBezTo>
                      <a:pt x="137944" y="438203"/>
                      <a:pt x="141749" y="426493"/>
                      <a:pt x="161508" y="419311"/>
                    </a:cubicBezTo>
                    <a:cubicBezTo>
                      <a:pt x="196446" y="406617"/>
                      <a:pt x="232534" y="404070"/>
                      <a:pt x="269082" y="397526"/>
                    </a:cubicBezTo>
                    <a:lnTo>
                      <a:pt x="395727" y="374845"/>
                    </a:lnTo>
                    <a:cubicBezTo>
                      <a:pt x="432481" y="366769"/>
                      <a:pt x="463246" y="355999"/>
                      <a:pt x="486910" y="324109"/>
                    </a:cubicBezTo>
                    <a:cubicBezTo>
                      <a:pt x="516218" y="284607"/>
                      <a:pt x="537058" y="244743"/>
                      <a:pt x="553064" y="198167"/>
                    </a:cubicBezTo>
                    <a:lnTo>
                      <a:pt x="650687" y="836"/>
                    </a:lnTo>
                    <a:lnTo>
                      <a:pt x="650687" y="836"/>
                    </a:lnTo>
                    <a:close/>
                  </a:path>
                </a:pathLst>
              </a:custGeom>
              <a:solidFill>
                <a:srgbClr val="FEFEFE"/>
              </a:solidFill>
              <a:ln w="3265" cap="flat">
                <a:solidFill>
                  <a:srgbClr val="000000"/>
                </a:solidFill>
                <a:prstDash val="solid"/>
                <a:miter/>
              </a:ln>
            </p:spPr>
            <p:txBody>
              <a:bodyPr/>
              <a:lstStyle/>
              <a:p>
                <a:endParaRPr lang="en-GB"/>
              </a:p>
            </p:txBody>
          </p:sp>
          <p:sp>
            <p:nvSpPr>
              <p:cNvPr id="60" name="Free-form: Shape 59">
                <a:extLst>
                  <a:ext uri="{FF2B5EF4-FFF2-40B4-BE49-F238E27FC236}">
                    <a16:creationId xmlns:a16="http://schemas.microsoft.com/office/drawing/2014/main" id="{EABA7732-2ED2-8E32-1F62-F7F880052164}"/>
                  </a:ext>
                </a:extLst>
              </p:cNvPr>
              <p:cNvSpPr/>
              <p:nvPr/>
            </p:nvSpPr>
            <p:spPr>
              <a:xfrm>
                <a:off x="6983185" y="3555677"/>
                <a:ext cx="1382398" cy="1390032"/>
              </a:xfrm>
              <a:custGeom>
                <a:avLst/>
                <a:gdLst>
                  <a:gd name="csX0" fmla="*/ 0 w 1382398"/>
                  <a:gd name="csY0" fmla="*/ 1103867 h 1390032"/>
                  <a:gd name="csX1" fmla="*/ 23169 w 1382398"/>
                  <a:gd name="csY1" fmla="*/ 1093955 h 1390032"/>
                  <a:gd name="csX2" fmla="*/ 70546 w 1382398"/>
                  <a:gd name="csY2" fmla="*/ 1061129 h 1390032"/>
                  <a:gd name="csX3" fmla="*/ 83061 w 1382398"/>
                  <a:gd name="csY3" fmla="*/ 1006212 h 1390032"/>
                  <a:gd name="csX4" fmla="*/ 147131 w 1382398"/>
                  <a:gd name="csY4" fmla="*/ 1039640 h 1390032"/>
                  <a:gd name="csX5" fmla="*/ 176034 w 1382398"/>
                  <a:gd name="csY5" fmla="*/ 1055159 h 1390032"/>
                  <a:gd name="csX6" fmla="*/ 232057 w 1382398"/>
                  <a:gd name="csY6" fmla="*/ 1022031 h 1390032"/>
                  <a:gd name="csX7" fmla="*/ 356318 w 1382398"/>
                  <a:gd name="csY7" fmla="*/ 926529 h 1390032"/>
                  <a:gd name="csX8" fmla="*/ 377771 w 1382398"/>
                  <a:gd name="csY8" fmla="*/ 891311 h 1390032"/>
                  <a:gd name="csX9" fmla="*/ 384329 w 1382398"/>
                  <a:gd name="csY9" fmla="*/ 872213 h 1390032"/>
                  <a:gd name="csX10" fmla="*/ 378666 w 1382398"/>
                  <a:gd name="csY10" fmla="*/ 848338 h 1390032"/>
                  <a:gd name="csX11" fmla="*/ 358999 w 1382398"/>
                  <a:gd name="csY11" fmla="*/ 814613 h 1390032"/>
                  <a:gd name="csX12" fmla="*/ 422768 w 1382398"/>
                  <a:gd name="csY12" fmla="*/ 742689 h 1390032"/>
                  <a:gd name="csX13" fmla="*/ 467466 w 1382398"/>
                  <a:gd name="csY13" fmla="*/ 727170 h 1390032"/>
                  <a:gd name="csX14" fmla="*/ 498755 w 1382398"/>
                  <a:gd name="csY14" fmla="*/ 692250 h 1390032"/>
                  <a:gd name="csX15" fmla="*/ 585472 w 1382398"/>
                  <a:gd name="csY15" fmla="*/ 688968 h 1390032"/>
                  <a:gd name="csX16" fmla="*/ 611990 w 1382398"/>
                  <a:gd name="csY16" fmla="*/ 583318 h 1390032"/>
                  <a:gd name="csX17" fmla="*/ 624208 w 1382398"/>
                  <a:gd name="csY17" fmla="*/ 550789 h 1390032"/>
                  <a:gd name="csX18" fmla="*/ 645364 w 1382398"/>
                  <a:gd name="csY18" fmla="*/ 493786 h 1390032"/>
                  <a:gd name="csX19" fmla="*/ 660554 w 1382398"/>
                  <a:gd name="csY19" fmla="*/ 471402 h 1390032"/>
                  <a:gd name="csX20" fmla="*/ 660554 w 1382398"/>
                  <a:gd name="csY20" fmla="*/ 471402 h 1390032"/>
                  <a:gd name="csX21" fmla="*/ 757100 w 1382398"/>
                  <a:gd name="csY21" fmla="*/ 383659 h 1390032"/>
                  <a:gd name="csX22" fmla="*/ 824445 w 1382398"/>
                  <a:gd name="csY22" fmla="*/ 308453 h 1390032"/>
                  <a:gd name="csX23" fmla="*/ 969268 w 1382398"/>
                  <a:gd name="csY23" fmla="*/ 265476 h 1390032"/>
                  <a:gd name="csX24" fmla="*/ 990127 w 1382398"/>
                  <a:gd name="csY24" fmla="*/ 204593 h 1390032"/>
                  <a:gd name="csX25" fmla="*/ 1058661 w 1382398"/>
                  <a:gd name="csY25" fmla="*/ 140132 h 1390032"/>
                  <a:gd name="csX26" fmla="*/ 1094420 w 1382398"/>
                  <a:gd name="csY26" fmla="*/ 71489 h 1390032"/>
                  <a:gd name="csX27" fmla="*/ 1206707 w 1382398"/>
                  <a:gd name="csY27" fmla="*/ 0 h 1390032"/>
                  <a:gd name="csX28" fmla="*/ 1206707 w 1382398"/>
                  <a:gd name="csY28" fmla="*/ 0 h 1390032"/>
                  <a:gd name="csX29" fmla="*/ 1348910 w 1382398"/>
                  <a:gd name="csY29" fmla="*/ 228750 h 1390032"/>
                  <a:gd name="csX30" fmla="*/ 1382399 w 1382398"/>
                  <a:gd name="csY30" fmla="*/ 277272 h 1390032"/>
                  <a:gd name="csX31" fmla="*/ 1370952 w 1382398"/>
                  <a:gd name="csY31" fmla="*/ 329344 h 1390032"/>
                  <a:gd name="csX32" fmla="*/ 1357842 w 1382398"/>
                  <a:gd name="csY32" fmla="*/ 421862 h 1390032"/>
                  <a:gd name="csX33" fmla="*/ 1309566 w 1382398"/>
                  <a:gd name="csY33" fmla="*/ 466031 h 1390032"/>
                  <a:gd name="csX34" fmla="*/ 1285131 w 1382398"/>
                  <a:gd name="csY34" fmla="*/ 594958 h 1390032"/>
                  <a:gd name="csX35" fmla="*/ 1251162 w 1382398"/>
                  <a:gd name="csY35" fmla="*/ 712546 h 1390032"/>
                  <a:gd name="csX36" fmla="*/ 1256525 w 1382398"/>
                  <a:gd name="csY36" fmla="*/ 793124 h 1390032"/>
                  <a:gd name="csX37" fmla="*/ 1247586 w 1382398"/>
                  <a:gd name="csY37" fmla="*/ 842071 h 1390032"/>
                  <a:gd name="csX38" fmla="*/ 1265464 w 1382398"/>
                  <a:gd name="csY38" fmla="*/ 883255 h 1390032"/>
                  <a:gd name="csX39" fmla="*/ 1283344 w 1382398"/>
                  <a:gd name="csY39" fmla="*/ 1020539 h 1390032"/>
                  <a:gd name="csX40" fmla="*/ 1272022 w 1382398"/>
                  <a:gd name="csY40" fmla="*/ 1114249 h 1390032"/>
                  <a:gd name="csX41" fmla="*/ 1211828 w 1382398"/>
                  <a:gd name="csY41" fmla="*/ 1178714 h 1390032"/>
                  <a:gd name="csX42" fmla="*/ 1120645 w 1382398"/>
                  <a:gd name="csY42" fmla="*/ 1256905 h 1390032"/>
                  <a:gd name="csX43" fmla="*/ 1038753 w 1382398"/>
                  <a:gd name="csY43" fmla="*/ 1324743 h 1390032"/>
                  <a:gd name="csX44" fmla="*/ 971054 w 1382398"/>
                  <a:gd name="csY44" fmla="*/ 1310028 h 1390032"/>
                  <a:gd name="csX45" fmla="*/ 890002 w 1382398"/>
                  <a:gd name="csY45" fmla="*/ 1250938 h 1390032"/>
                  <a:gd name="csX46" fmla="*/ 796434 w 1382398"/>
                  <a:gd name="csY46" fmla="*/ 1216319 h 1390032"/>
                  <a:gd name="csX47" fmla="*/ 742798 w 1382398"/>
                  <a:gd name="csY47" fmla="*/ 1255713 h 1390032"/>
                  <a:gd name="csX48" fmla="*/ 732070 w 1382398"/>
                  <a:gd name="csY48" fmla="*/ 1314208 h 1390032"/>
                  <a:gd name="csX49" fmla="*/ 634927 w 1382398"/>
                  <a:gd name="csY49" fmla="*/ 1388817 h 1390032"/>
                  <a:gd name="csX50" fmla="*/ 556258 w 1382398"/>
                  <a:gd name="csY50" fmla="*/ 1352407 h 1390032"/>
                  <a:gd name="csX51" fmla="*/ 426335 w 1382398"/>
                  <a:gd name="csY51" fmla="*/ 1364941 h 1390032"/>
                  <a:gd name="csX52" fmla="*/ 357213 w 1382398"/>
                  <a:gd name="csY52" fmla="*/ 1381655 h 1390032"/>
                  <a:gd name="csX53" fmla="*/ 339577 w 1382398"/>
                  <a:gd name="csY53" fmla="*/ 1384362 h 1390032"/>
                  <a:gd name="csX54" fmla="*/ 339577 w 1382398"/>
                  <a:gd name="csY54" fmla="*/ 1384362 h 1390032"/>
                  <a:gd name="csX55" fmla="*/ 301784 w 1382398"/>
                  <a:gd name="csY55" fmla="*/ 1390012 h 1390032"/>
                  <a:gd name="csX56" fmla="*/ 250533 w 1382398"/>
                  <a:gd name="csY56" fmla="*/ 1378670 h 1390032"/>
                  <a:gd name="csX57" fmla="*/ 162922 w 1382398"/>
                  <a:gd name="csY57" fmla="*/ 1324652 h 1390032"/>
                  <a:gd name="csX58" fmla="*/ 120609 w 1382398"/>
                  <a:gd name="csY58" fmla="*/ 1278393 h 1390032"/>
                  <a:gd name="csX59" fmla="*/ 95877 w 1382398"/>
                  <a:gd name="csY59" fmla="*/ 1248848 h 1390032"/>
                  <a:gd name="csX60" fmla="*/ 38959 w 1382398"/>
                  <a:gd name="csY60" fmla="*/ 1236014 h 1390032"/>
                  <a:gd name="csX61" fmla="*/ 25549 w 1382398"/>
                  <a:gd name="csY61" fmla="*/ 1196022 h 1390032"/>
                  <a:gd name="csX62" fmla="*/ 6479 w 1382398"/>
                  <a:gd name="csY62" fmla="*/ 1165880 h 1390032"/>
                  <a:gd name="csX63" fmla="*/ 0 w 1382398"/>
                  <a:gd name="csY63" fmla="*/ 1103867 h 1390032"/>
                  <a:gd name="csX64" fmla="*/ 0 w 1382398"/>
                  <a:gd name="csY64" fmla="*/ 1103867 h 13900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Lst>
                <a:rect l="l" t="t" r="r" b="b"/>
                <a:pathLst>
                  <a:path w="1382398" h="1390032">
                    <a:moveTo>
                      <a:pt x="0" y="1103867"/>
                    </a:moveTo>
                    <a:lnTo>
                      <a:pt x="23169" y="1093955"/>
                    </a:lnTo>
                    <a:cubicBezTo>
                      <a:pt x="47218" y="1093955"/>
                      <a:pt x="64129" y="1085317"/>
                      <a:pt x="70546" y="1061129"/>
                    </a:cubicBezTo>
                    <a:cubicBezTo>
                      <a:pt x="74165" y="1047497"/>
                      <a:pt x="73450" y="1014566"/>
                      <a:pt x="83061" y="1006212"/>
                    </a:cubicBezTo>
                    <a:cubicBezTo>
                      <a:pt x="89789" y="1000360"/>
                      <a:pt x="142706" y="1032155"/>
                      <a:pt x="147131" y="1039640"/>
                    </a:cubicBezTo>
                    <a:cubicBezTo>
                      <a:pt x="155293" y="1053454"/>
                      <a:pt x="158458" y="1059979"/>
                      <a:pt x="176034" y="1055159"/>
                    </a:cubicBezTo>
                    <a:cubicBezTo>
                      <a:pt x="191606" y="1050890"/>
                      <a:pt x="219167" y="1032335"/>
                      <a:pt x="232057" y="1022031"/>
                    </a:cubicBezTo>
                    <a:cubicBezTo>
                      <a:pt x="273475" y="991356"/>
                      <a:pt x="309681" y="949866"/>
                      <a:pt x="356318" y="926529"/>
                    </a:cubicBezTo>
                    <a:cubicBezTo>
                      <a:pt x="373705" y="917826"/>
                      <a:pt x="374544" y="907692"/>
                      <a:pt x="377771" y="891311"/>
                    </a:cubicBezTo>
                    <a:cubicBezTo>
                      <a:pt x="379172" y="884208"/>
                      <a:pt x="384329" y="879395"/>
                      <a:pt x="384329" y="872213"/>
                    </a:cubicBezTo>
                    <a:cubicBezTo>
                      <a:pt x="384329" y="866227"/>
                      <a:pt x="380028" y="854739"/>
                      <a:pt x="378666" y="848338"/>
                    </a:cubicBezTo>
                    <a:cubicBezTo>
                      <a:pt x="371383" y="838188"/>
                      <a:pt x="358999" y="827437"/>
                      <a:pt x="358999" y="814613"/>
                    </a:cubicBezTo>
                    <a:cubicBezTo>
                      <a:pt x="381207" y="789607"/>
                      <a:pt x="383670" y="747202"/>
                      <a:pt x="422768" y="742689"/>
                    </a:cubicBezTo>
                    <a:cubicBezTo>
                      <a:pt x="442658" y="740393"/>
                      <a:pt x="451858" y="743319"/>
                      <a:pt x="467466" y="727170"/>
                    </a:cubicBezTo>
                    <a:cubicBezTo>
                      <a:pt x="478337" y="715916"/>
                      <a:pt x="487221" y="702520"/>
                      <a:pt x="498755" y="692250"/>
                    </a:cubicBezTo>
                    <a:cubicBezTo>
                      <a:pt x="527838" y="689859"/>
                      <a:pt x="555919" y="694889"/>
                      <a:pt x="585472" y="688968"/>
                    </a:cubicBezTo>
                    <a:cubicBezTo>
                      <a:pt x="617470" y="680441"/>
                      <a:pt x="640273" y="607491"/>
                      <a:pt x="611990" y="583318"/>
                    </a:cubicBezTo>
                    <a:cubicBezTo>
                      <a:pt x="583375" y="558855"/>
                      <a:pt x="609940" y="561490"/>
                      <a:pt x="624208" y="550789"/>
                    </a:cubicBezTo>
                    <a:cubicBezTo>
                      <a:pt x="638261" y="540244"/>
                      <a:pt x="642611" y="510385"/>
                      <a:pt x="645364" y="493786"/>
                    </a:cubicBezTo>
                    <a:lnTo>
                      <a:pt x="660554" y="471402"/>
                    </a:lnTo>
                    <a:lnTo>
                      <a:pt x="660554" y="471402"/>
                    </a:lnTo>
                    <a:cubicBezTo>
                      <a:pt x="711590" y="439608"/>
                      <a:pt x="682001" y="383659"/>
                      <a:pt x="757100" y="383659"/>
                    </a:cubicBezTo>
                    <a:cubicBezTo>
                      <a:pt x="788818" y="383659"/>
                      <a:pt x="807701" y="333086"/>
                      <a:pt x="824445" y="308453"/>
                    </a:cubicBezTo>
                    <a:cubicBezTo>
                      <a:pt x="853567" y="265620"/>
                      <a:pt x="931171" y="290871"/>
                      <a:pt x="969268" y="265476"/>
                    </a:cubicBezTo>
                    <a:cubicBezTo>
                      <a:pt x="979343" y="258759"/>
                      <a:pt x="983174" y="218091"/>
                      <a:pt x="990127" y="204593"/>
                    </a:cubicBezTo>
                    <a:cubicBezTo>
                      <a:pt x="998795" y="187779"/>
                      <a:pt x="1042655" y="152953"/>
                      <a:pt x="1058661" y="140132"/>
                    </a:cubicBezTo>
                    <a:cubicBezTo>
                      <a:pt x="1084214" y="126661"/>
                      <a:pt x="1090125" y="97335"/>
                      <a:pt x="1094420" y="71489"/>
                    </a:cubicBezTo>
                    <a:cubicBezTo>
                      <a:pt x="1100282" y="36220"/>
                      <a:pt x="1178425" y="8314"/>
                      <a:pt x="1206707" y="0"/>
                    </a:cubicBezTo>
                    <a:lnTo>
                      <a:pt x="1206707" y="0"/>
                    </a:lnTo>
                    <a:lnTo>
                      <a:pt x="1348910" y="228750"/>
                    </a:lnTo>
                    <a:lnTo>
                      <a:pt x="1382399" y="277272"/>
                    </a:lnTo>
                    <a:cubicBezTo>
                      <a:pt x="1378656" y="295903"/>
                      <a:pt x="1367082" y="309701"/>
                      <a:pt x="1370952" y="329344"/>
                    </a:cubicBezTo>
                    <a:cubicBezTo>
                      <a:pt x="1377441" y="362246"/>
                      <a:pt x="1382983" y="393750"/>
                      <a:pt x="1357842" y="421862"/>
                    </a:cubicBezTo>
                    <a:cubicBezTo>
                      <a:pt x="1343188" y="438246"/>
                      <a:pt x="1307221" y="444545"/>
                      <a:pt x="1309566" y="466031"/>
                    </a:cubicBezTo>
                    <a:cubicBezTo>
                      <a:pt x="1315458" y="520000"/>
                      <a:pt x="1257139" y="550355"/>
                      <a:pt x="1285131" y="594958"/>
                    </a:cubicBezTo>
                    <a:cubicBezTo>
                      <a:pt x="1319628" y="649929"/>
                      <a:pt x="1257769" y="667682"/>
                      <a:pt x="1251162" y="712546"/>
                    </a:cubicBezTo>
                    <a:cubicBezTo>
                      <a:pt x="1247403" y="738074"/>
                      <a:pt x="1267237" y="771652"/>
                      <a:pt x="1256525" y="793124"/>
                    </a:cubicBezTo>
                    <a:cubicBezTo>
                      <a:pt x="1250222" y="805760"/>
                      <a:pt x="1243138" y="827588"/>
                      <a:pt x="1247586" y="842071"/>
                    </a:cubicBezTo>
                    <a:cubicBezTo>
                      <a:pt x="1252292" y="857397"/>
                      <a:pt x="1265209" y="867285"/>
                      <a:pt x="1265464" y="883255"/>
                    </a:cubicBezTo>
                    <a:cubicBezTo>
                      <a:pt x="1266149" y="925886"/>
                      <a:pt x="1303691" y="991605"/>
                      <a:pt x="1283344" y="1020539"/>
                    </a:cubicBezTo>
                    <a:cubicBezTo>
                      <a:pt x="1250963" y="1066592"/>
                      <a:pt x="1318368" y="1080745"/>
                      <a:pt x="1272022" y="1114249"/>
                    </a:cubicBezTo>
                    <a:cubicBezTo>
                      <a:pt x="1248935" y="1130936"/>
                      <a:pt x="1222397" y="1151014"/>
                      <a:pt x="1211828" y="1178714"/>
                    </a:cubicBezTo>
                    <a:cubicBezTo>
                      <a:pt x="1192194" y="1230168"/>
                      <a:pt x="1168127" y="1238819"/>
                      <a:pt x="1120645" y="1256905"/>
                    </a:cubicBezTo>
                    <a:cubicBezTo>
                      <a:pt x="1086451" y="1269925"/>
                      <a:pt x="1065059" y="1308568"/>
                      <a:pt x="1038753" y="1324743"/>
                    </a:cubicBezTo>
                    <a:cubicBezTo>
                      <a:pt x="1020523" y="1335951"/>
                      <a:pt x="999921" y="1336379"/>
                      <a:pt x="971054" y="1310028"/>
                    </a:cubicBezTo>
                    <a:cubicBezTo>
                      <a:pt x="945865" y="1287031"/>
                      <a:pt x="913588" y="1273560"/>
                      <a:pt x="890002" y="1250938"/>
                    </a:cubicBezTo>
                    <a:cubicBezTo>
                      <a:pt x="852660" y="1215126"/>
                      <a:pt x="844844" y="1207638"/>
                      <a:pt x="796434" y="1216319"/>
                    </a:cubicBezTo>
                    <a:cubicBezTo>
                      <a:pt x="774252" y="1220296"/>
                      <a:pt x="749738" y="1231191"/>
                      <a:pt x="742798" y="1255713"/>
                    </a:cubicBezTo>
                    <a:cubicBezTo>
                      <a:pt x="737511" y="1274402"/>
                      <a:pt x="740561" y="1296942"/>
                      <a:pt x="732070" y="1314208"/>
                    </a:cubicBezTo>
                    <a:cubicBezTo>
                      <a:pt x="723648" y="1331334"/>
                      <a:pt x="653000" y="1388817"/>
                      <a:pt x="634927" y="1388817"/>
                    </a:cubicBezTo>
                    <a:cubicBezTo>
                      <a:pt x="599959" y="1388817"/>
                      <a:pt x="586056" y="1355686"/>
                      <a:pt x="556258" y="1352407"/>
                    </a:cubicBezTo>
                    <a:cubicBezTo>
                      <a:pt x="525170" y="1348985"/>
                      <a:pt x="445430" y="1333035"/>
                      <a:pt x="426335" y="1364941"/>
                    </a:cubicBezTo>
                    <a:cubicBezTo>
                      <a:pt x="405799" y="1399254"/>
                      <a:pt x="389411" y="1378729"/>
                      <a:pt x="357213" y="1381655"/>
                    </a:cubicBezTo>
                    <a:cubicBezTo>
                      <a:pt x="349953" y="1382315"/>
                      <a:pt x="344381" y="1383301"/>
                      <a:pt x="339577" y="1384362"/>
                    </a:cubicBezTo>
                    <a:lnTo>
                      <a:pt x="339577" y="1384362"/>
                    </a:lnTo>
                    <a:cubicBezTo>
                      <a:pt x="327294" y="1387079"/>
                      <a:pt x="319949" y="1390322"/>
                      <a:pt x="301784" y="1390012"/>
                    </a:cubicBezTo>
                    <a:cubicBezTo>
                      <a:pt x="281460" y="1389666"/>
                      <a:pt x="268837" y="1386377"/>
                      <a:pt x="250533" y="1378670"/>
                    </a:cubicBezTo>
                    <a:cubicBezTo>
                      <a:pt x="213527" y="1363089"/>
                      <a:pt x="174176" y="1372397"/>
                      <a:pt x="162922" y="1324652"/>
                    </a:cubicBezTo>
                    <a:cubicBezTo>
                      <a:pt x="156949" y="1299313"/>
                      <a:pt x="133813" y="1298846"/>
                      <a:pt x="120609" y="1278393"/>
                    </a:cubicBezTo>
                    <a:cubicBezTo>
                      <a:pt x="111400" y="1264125"/>
                      <a:pt x="112899" y="1255527"/>
                      <a:pt x="95877" y="1248848"/>
                    </a:cubicBezTo>
                    <a:cubicBezTo>
                      <a:pt x="77179" y="1241513"/>
                      <a:pt x="52986" y="1252512"/>
                      <a:pt x="38959" y="1236014"/>
                    </a:cubicBezTo>
                    <a:cubicBezTo>
                      <a:pt x="29883" y="1225338"/>
                      <a:pt x="32564" y="1207965"/>
                      <a:pt x="25549" y="1196022"/>
                    </a:cubicBezTo>
                    <a:cubicBezTo>
                      <a:pt x="19605" y="1185905"/>
                      <a:pt x="11467" y="1176673"/>
                      <a:pt x="6479" y="1165880"/>
                    </a:cubicBezTo>
                    <a:cubicBezTo>
                      <a:pt x="-2465" y="1146524"/>
                      <a:pt x="4589" y="1124447"/>
                      <a:pt x="0" y="1103867"/>
                    </a:cubicBezTo>
                    <a:lnTo>
                      <a:pt x="0" y="1103867"/>
                    </a:lnTo>
                    <a:close/>
                  </a:path>
                </a:pathLst>
              </a:custGeom>
              <a:solidFill>
                <a:srgbClr val="2EBFF3"/>
              </a:solidFill>
              <a:ln w="3265" cap="flat">
                <a:solidFill>
                  <a:srgbClr val="000000"/>
                </a:solidFill>
                <a:prstDash val="solid"/>
                <a:miter/>
              </a:ln>
            </p:spPr>
            <p:txBody>
              <a:bodyPr/>
              <a:lstStyle/>
              <a:p>
                <a:endParaRPr lang="en-GB"/>
              </a:p>
            </p:txBody>
          </p:sp>
          <p:sp>
            <p:nvSpPr>
              <p:cNvPr id="61" name="Free-form: Shape 60">
                <a:extLst>
                  <a:ext uri="{FF2B5EF4-FFF2-40B4-BE49-F238E27FC236}">
                    <a16:creationId xmlns:a16="http://schemas.microsoft.com/office/drawing/2014/main" id="{A073DAC4-A11C-FAB3-AE6B-49DA761E191F}"/>
                  </a:ext>
                </a:extLst>
              </p:cNvPr>
              <p:cNvSpPr/>
              <p:nvPr/>
            </p:nvSpPr>
            <p:spPr>
              <a:xfrm>
                <a:off x="6335926" y="3786236"/>
                <a:ext cx="1307812" cy="974309"/>
              </a:xfrm>
              <a:custGeom>
                <a:avLst/>
                <a:gdLst>
                  <a:gd name="csX0" fmla="*/ 732103 w 1307812"/>
                  <a:gd name="csY0" fmla="*/ 297 h 974309"/>
                  <a:gd name="csX1" fmla="*/ 816732 w 1307812"/>
                  <a:gd name="csY1" fmla="*/ 40887 h 974309"/>
                  <a:gd name="csX2" fmla="*/ 884075 w 1307812"/>
                  <a:gd name="csY2" fmla="*/ 46857 h 974309"/>
                  <a:gd name="csX3" fmla="*/ 921622 w 1307812"/>
                  <a:gd name="csY3" fmla="*/ 5669 h 974309"/>
                  <a:gd name="csX4" fmla="*/ 954997 w 1307812"/>
                  <a:gd name="csY4" fmla="*/ 27158 h 974309"/>
                  <a:gd name="csX5" fmla="*/ 1024726 w 1307812"/>
                  <a:gd name="csY5" fmla="*/ 76699 h 974309"/>
                  <a:gd name="csX6" fmla="*/ 1034857 w 1307812"/>
                  <a:gd name="csY6" fmla="*/ 148923 h 974309"/>
                  <a:gd name="csX7" fmla="*/ 1123062 w 1307812"/>
                  <a:gd name="csY7" fmla="*/ 182945 h 974309"/>
                  <a:gd name="csX8" fmla="*/ 1210071 w 1307812"/>
                  <a:gd name="csY8" fmla="*/ 251587 h 974309"/>
                  <a:gd name="csX9" fmla="*/ 1235699 w 1307812"/>
                  <a:gd name="csY9" fmla="*/ 238456 h 974309"/>
                  <a:gd name="csX10" fmla="*/ 1268478 w 1307812"/>
                  <a:gd name="csY10" fmla="*/ 229505 h 974309"/>
                  <a:gd name="csX11" fmla="*/ 1307812 w 1307812"/>
                  <a:gd name="csY11" fmla="*/ 240843 h 974309"/>
                  <a:gd name="csX12" fmla="*/ 1307812 w 1307812"/>
                  <a:gd name="csY12" fmla="*/ 240843 h 974309"/>
                  <a:gd name="csX13" fmla="*/ 1292623 w 1307812"/>
                  <a:gd name="csY13" fmla="*/ 263226 h 974309"/>
                  <a:gd name="csX14" fmla="*/ 1271467 w 1307812"/>
                  <a:gd name="csY14" fmla="*/ 320230 h 974309"/>
                  <a:gd name="csX15" fmla="*/ 1259249 w 1307812"/>
                  <a:gd name="csY15" fmla="*/ 352759 h 974309"/>
                  <a:gd name="csX16" fmla="*/ 1232730 w 1307812"/>
                  <a:gd name="csY16" fmla="*/ 458408 h 974309"/>
                  <a:gd name="csX17" fmla="*/ 1146014 w 1307812"/>
                  <a:gd name="csY17" fmla="*/ 461691 h 974309"/>
                  <a:gd name="csX18" fmla="*/ 1114724 w 1307812"/>
                  <a:gd name="csY18" fmla="*/ 496611 h 974309"/>
                  <a:gd name="csX19" fmla="*/ 1070027 w 1307812"/>
                  <a:gd name="csY19" fmla="*/ 512129 h 974309"/>
                  <a:gd name="csX20" fmla="*/ 1006258 w 1307812"/>
                  <a:gd name="csY20" fmla="*/ 584053 h 974309"/>
                  <a:gd name="csX21" fmla="*/ 1025925 w 1307812"/>
                  <a:gd name="csY21" fmla="*/ 617779 h 974309"/>
                  <a:gd name="csX22" fmla="*/ 1031588 w 1307812"/>
                  <a:gd name="csY22" fmla="*/ 641654 h 974309"/>
                  <a:gd name="csX23" fmla="*/ 1025030 w 1307812"/>
                  <a:gd name="csY23" fmla="*/ 660752 h 974309"/>
                  <a:gd name="csX24" fmla="*/ 1003577 w 1307812"/>
                  <a:gd name="csY24" fmla="*/ 695970 h 974309"/>
                  <a:gd name="csX25" fmla="*/ 879316 w 1307812"/>
                  <a:gd name="csY25" fmla="*/ 791472 h 974309"/>
                  <a:gd name="csX26" fmla="*/ 823293 w 1307812"/>
                  <a:gd name="csY26" fmla="*/ 824599 h 974309"/>
                  <a:gd name="csX27" fmla="*/ 794390 w 1307812"/>
                  <a:gd name="csY27" fmla="*/ 809081 h 974309"/>
                  <a:gd name="csX28" fmla="*/ 730320 w 1307812"/>
                  <a:gd name="csY28" fmla="*/ 775653 h 974309"/>
                  <a:gd name="csX29" fmla="*/ 717805 w 1307812"/>
                  <a:gd name="csY29" fmla="*/ 830569 h 974309"/>
                  <a:gd name="csX30" fmla="*/ 670427 w 1307812"/>
                  <a:gd name="csY30" fmla="*/ 863396 h 974309"/>
                  <a:gd name="csX31" fmla="*/ 647259 w 1307812"/>
                  <a:gd name="csY31" fmla="*/ 873308 h 974309"/>
                  <a:gd name="csX32" fmla="*/ 647259 w 1307812"/>
                  <a:gd name="csY32" fmla="*/ 873308 h 974309"/>
                  <a:gd name="csX33" fmla="*/ 644499 w 1307812"/>
                  <a:gd name="csY33" fmla="*/ 864591 h 974309"/>
                  <a:gd name="csX34" fmla="*/ 603676 w 1307812"/>
                  <a:gd name="csY34" fmla="*/ 870261 h 974309"/>
                  <a:gd name="csX35" fmla="*/ 530073 w 1307812"/>
                  <a:gd name="csY35" fmla="*/ 874438 h 974309"/>
                  <a:gd name="csX36" fmla="*/ 479713 w 1307812"/>
                  <a:gd name="csY36" fmla="*/ 837731 h 974309"/>
                  <a:gd name="csX37" fmla="*/ 380482 w 1307812"/>
                  <a:gd name="csY37" fmla="*/ 910850 h 974309"/>
                  <a:gd name="csX38" fmla="*/ 356795 w 1307812"/>
                  <a:gd name="csY38" fmla="*/ 966929 h 974309"/>
                  <a:gd name="csX39" fmla="*/ 334930 w 1307812"/>
                  <a:gd name="csY39" fmla="*/ 974310 h 974309"/>
                  <a:gd name="csX40" fmla="*/ 334930 w 1307812"/>
                  <a:gd name="csY40" fmla="*/ 974310 h 974309"/>
                  <a:gd name="csX41" fmla="*/ 327738 w 1307812"/>
                  <a:gd name="csY41" fmla="*/ 938605 h 974309"/>
                  <a:gd name="csX42" fmla="*/ 295557 w 1307812"/>
                  <a:gd name="csY42" fmla="*/ 857129 h 974309"/>
                  <a:gd name="csX43" fmla="*/ 232384 w 1307812"/>
                  <a:gd name="csY43" fmla="*/ 794754 h 974309"/>
                  <a:gd name="csX44" fmla="*/ 218975 w 1307812"/>
                  <a:gd name="csY44" fmla="*/ 744018 h 974309"/>
                  <a:gd name="csX45" fmla="*/ 228808 w 1307812"/>
                  <a:gd name="csY45" fmla="*/ 683733 h 974309"/>
                  <a:gd name="csX46" fmla="*/ 234768 w 1307812"/>
                  <a:gd name="csY46" fmla="*/ 638072 h 974309"/>
                  <a:gd name="csX47" fmla="*/ 225827 w 1307812"/>
                  <a:gd name="csY47" fmla="*/ 610914 h 974309"/>
                  <a:gd name="csX48" fmla="*/ 225232 w 1307812"/>
                  <a:gd name="csY48" fmla="*/ 567937 h 974309"/>
                  <a:gd name="csX49" fmla="*/ 143882 w 1307812"/>
                  <a:gd name="csY49" fmla="*/ 514517 h 974309"/>
                  <a:gd name="csX50" fmla="*/ 89646 w 1307812"/>
                  <a:gd name="csY50" fmla="*/ 513024 h 974309"/>
                  <a:gd name="csX51" fmla="*/ 49717 w 1307812"/>
                  <a:gd name="csY51" fmla="*/ 484074 h 974309"/>
                  <a:gd name="csX52" fmla="*/ 4720 w 1307812"/>
                  <a:gd name="csY52" fmla="*/ 416627 h 974309"/>
                  <a:gd name="csX53" fmla="*/ 40181 w 1307812"/>
                  <a:gd name="csY53" fmla="*/ 360518 h 974309"/>
                  <a:gd name="csX54" fmla="*/ 20514 w 1307812"/>
                  <a:gd name="csY54" fmla="*/ 316947 h 974309"/>
                  <a:gd name="csX55" fmla="*/ 33029 w 1307812"/>
                  <a:gd name="csY55" fmla="*/ 274568 h 974309"/>
                  <a:gd name="csX56" fmla="*/ 33029 w 1307812"/>
                  <a:gd name="csY56" fmla="*/ 274568 h 974309"/>
                  <a:gd name="csX57" fmla="*/ 55975 w 1307812"/>
                  <a:gd name="csY57" fmla="*/ 284715 h 974309"/>
                  <a:gd name="csX58" fmla="*/ 150437 w 1307812"/>
                  <a:gd name="csY58" fmla="*/ 214283 h 974309"/>
                  <a:gd name="csX59" fmla="*/ 261885 w 1307812"/>
                  <a:gd name="csY59" fmla="*/ 138179 h 974309"/>
                  <a:gd name="csX60" fmla="*/ 343532 w 1307812"/>
                  <a:gd name="csY60" fmla="*/ 112213 h 974309"/>
                  <a:gd name="csX61" fmla="*/ 409686 w 1307812"/>
                  <a:gd name="csY61" fmla="*/ 110424 h 974309"/>
                  <a:gd name="csX62" fmla="*/ 488355 w 1307812"/>
                  <a:gd name="csY62" fmla="*/ 135792 h 974309"/>
                  <a:gd name="csX63" fmla="*/ 576559 w 1307812"/>
                  <a:gd name="csY63" fmla="*/ 115796 h 974309"/>
                  <a:gd name="csX64" fmla="*/ 645992 w 1307812"/>
                  <a:gd name="csY64" fmla="*/ 47751 h 974309"/>
                  <a:gd name="csX65" fmla="*/ 722871 w 1307812"/>
                  <a:gd name="csY65" fmla="*/ 18207 h 974309"/>
                  <a:gd name="csX66" fmla="*/ 732103 w 1307812"/>
                  <a:gd name="csY66" fmla="*/ 297 h 974309"/>
                  <a:gd name="csX67" fmla="*/ 732103 w 1307812"/>
                  <a:gd name="csY67" fmla="*/ 297 h 9743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Lst>
                <a:rect l="l" t="t" r="r" b="b"/>
                <a:pathLst>
                  <a:path w="1307812" h="974309">
                    <a:moveTo>
                      <a:pt x="732103" y="297"/>
                    </a:moveTo>
                    <a:cubicBezTo>
                      <a:pt x="774841" y="-1796"/>
                      <a:pt x="793136" y="6698"/>
                      <a:pt x="816732" y="40887"/>
                    </a:cubicBezTo>
                    <a:cubicBezTo>
                      <a:pt x="833212" y="64759"/>
                      <a:pt x="862095" y="53623"/>
                      <a:pt x="884075" y="46857"/>
                    </a:cubicBezTo>
                    <a:cubicBezTo>
                      <a:pt x="897569" y="42699"/>
                      <a:pt x="909333" y="15362"/>
                      <a:pt x="921622" y="5669"/>
                    </a:cubicBezTo>
                    <a:cubicBezTo>
                      <a:pt x="931711" y="-2283"/>
                      <a:pt x="945319" y="20483"/>
                      <a:pt x="954997" y="27158"/>
                    </a:cubicBezTo>
                    <a:cubicBezTo>
                      <a:pt x="976822" y="42219"/>
                      <a:pt x="1018737" y="51216"/>
                      <a:pt x="1024726" y="76699"/>
                    </a:cubicBezTo>
                    <a:cubicBezTo>
                      <a:pt x="1028328" y="92034"/>
                      <a:pt x="1025951" y="139188"/>
                      <a:pt x="1034857" y="148923"/>
                    </a:cubicBezTo>
                    <a:cubicBezTo>
                      <a:pt x="1049576" y="165017"/>
                      <a:pt x="1105038" y="142353"/>
                      <a:pt x="1123062" y="182945"/>
                    </a:cubicBezTo>
                    <a:cubicBezTo>
                      <a:pt x="1142229" y="226102"/>
                      <a:pt x="1151175" y="267341"/>
                      <a:pt x="1210071" y="251587"/>
                    </a:cubicBezTo>
                    <a:cubicBezTo>
                      <a:pt x="1219726" y="248749"/>
                      <a:pt x="1226153" y="242153"/>
                      <a:pt x="1235699" y="238456"/>
                    </a:cubicBezTo>
                    <a:cubicBezTo>
                      <a:pt x="1246865" y="234135"/>
                      <a:pt x="1256757" y="231484"/>
                      <a:pt x="1268478" y="229505"/>
                    </a:cubicBezTo>
                    <a:cubicBezTo>
                      <a:pt x="1282476" y="227144"/>
                      <a:pt x="1296026" y="235605"/>
                      <a:pt x="1307812" y="240843"/>
                    </a:cubicBezTo>
                    <a:lnTo>
                      <a:pt x="1307812" y="240843"/>
                    </a:lnTo>
                    <a:lnTo>
                      <a:pt x="1292623" y="263226"/>
                    </a:lnTo>
                    <a:cubicBezTo>
                      <a:pt x="1289870" y="279826"/>
                      <a:pt x="1285520" y="309685"/>
                      <a:pt x="1271467" y="320230"/>
                    </a:cubicBezTo>
                    <a:cubicBezTo>
                      <a:pt x="1257198" y="330931"/>
                      <a:pt x="1230634" y="328296"/>
                      <a:pt x="1259249" y="352759"/>
                    </a:cubicBezTo>
                    <a:cubicBezTo>
                      <a:pt x="1287531" y="376932"/>
                      <a:pt x="1264729" y="449882"/>
                      <a:pt x="1232730" y="458408"/>
                    </a:cubicBezTo>
                    <a:cubicBezTo>
                      <a:pt x="1203177" y="464329"/>
                      <a:pt x="1175097" y="459300"/>
                      <a:pt x="1146014" y="461691"/>
                    </a:cubicBezTo>
                    <a:cubicBezTo>
                      <a:pt x="1134480" y="471961"/>
                      <a:pt x="1125596" y="485357"/>
                      <a:pt x="1114724" y="496611"/>
                    </a:cubicBezTo>
                    <a:cubicBezTo>
                      <a:pt x="1099116" y="512760"/>
                      <a:pt x="1089916" y="509834"/>
                      <a:pt x="1070027" y="512129"/>
                    </a:cubicBezTo>
                    <a:cubicBezTo>
                      <a:pt x="1030928" y="516643"/>
                      <a:pt x="1028465" y="559048"/>
                      <a:pt x="1006258" y="584053"/>
                    </a:cubicBezTo>
                    <a:cubicBezTo>
                      <a:pt x="1006258" y="596878"/>
                      <a:pt x="1018642" y="607629"/>
                      <a:pt x="1025925" y="617779"/>
                    </a:cubicBezTo>
                    <a:cubicBezTo>
                      <a:pt x="1027287" y="624179"/>
                      <a:pt x="1031588" y="635668"/>
                      <a:pt x="1031588" y="641654"/>
                    </a:cubicBezTo>
                    <a:cubicBezTo>
                      <a:pt x="1031588" y="648835"/>
                      <a:pt x="1026431" y="653649"/>
                      <a:pt x="1025030" y="660752"/>
                    </a:cubicBezTo>
                    <a:cubicBezTo>
                      <a:pt x="1021803" y="677133"/>
                      <a:pt x="1020964" y="687266"/>
                      <a:pt x="1003577" y="695970"/>
                    </a:cubicBezTo>
                    <a:cubicBezTo>
                      <a:pt x="956940" y="719306"/>
                      <a:pt x="920734" y="760797"/>
                      <a:pt x="879316" y="791472"/>
                    </a:cubicBezTo>
                    <a:cubicBezTo>
                      <a:pt x="866426" y="801776"/>
                      <a:pt x="838865" y="820331"/>
                      <a:pt x="823293" y="824599"/>
                    </a:cubicBezTo>
                    <a:cubicBezTo>
                      <a:pt x="805717" y="829420"/>
                      <a:pt x="802551" y="822895"/>
                      <a:pt x="794390" y="809081"/>
                    </a:cubicBezTo>
                    <a:cubicBezTo>
                      <a:pt x="789965" y="801596"/>
                      <a:pt x="737048" y="769801"/>
                      <a:pt x="730320" y="775653"/>
                    </a:cubicBezTo>
                    <a:cubicBezTo>
                      <a:pt x="720709" y="784007"/>
                      <a:pt x="721424" y="816938"/>
                      <a:pt x="717805" y="830569"/>
                    </a:cubicBezTo>
                    <a:cubicBezTo>
                      <a:pt x="711388" y="854758"/>
                      <a:pt x="694477" y="863396"/>
                      <a:pt x="670427" y="863396"/>
                    </a:cubicBezTo>
                    <a:lnTo>
                      <a:pt x="647259" y="873308"/>
                    </a:lnTo>
                    <a:lnTo>
                      <a:pt x="647259" y="873308"/>
                    </a:lnTo>
                    <a:cubicBezTo>
                      <a:pt x="646606" y="870372"/>
                      <a:pt x="645711" y="867456"/>
                      <a:pt x="644499" y="864591"/>
                    </a:cubicBezTo>
                    <a:cubicBezTo>
                      <a:pt x="637498" y="848018"/>
                      <a:pt x="611919" y="862746"/>
                      <a:pt x="603676" y="870261"/>
                    </a:cubicBezTo>
                    <a:cubicBezTo>
                      <a:pt x="578738" y="892997"/>
                      <a:pt x="556660" y="891488"/>
                      <a:pt x="530073" y="874438"/>
                    </a:cubicBezTo>
                    <a:cubicBezTo>
                      <a:pt x="512868" y="863403"/>
                      <a:pt x="503188" y="840954"/>
                      <a:pt x="479713" y="837731"/>
                    </a:cubicBezTo>
                    <a:cubicBezTo>
                      <a:pt x="439464" y="832199"/>
                      <a:pt x="389957" y="873928"/>
                      <a:pt x="380482" y="910850"/>
                    </a:cubicBezTo>
                    <a:cubicBezTo>
                      <a:pt x="377109" y="924011"/>
                      <a:pt x="374796" y="961671"/>
                      <a:pt x="356795" y="966929"/>
                    </a:cubicBezTo>
                    <a:cubicBezTo>
                      <a:pt x="350521" y="968046"/>
                      <a:pt x="342898" y="971106"/>
                      <a:pt x="334930" y="974310"/>
                    </a:cubicBezTo>
                    <a:lnTo>
                      <a:pt x="334930" y="974310"/>
                    </a:lnTo>
                    <a:lnTo>
                      <a:pt x="327738" y="938605"/>
                    </a:lnTo>
                    <a:cubicBezTo>
                      <a:pt x="326700" y="914296"/>
                      <a:pt x="315821" y="872494"/>
                      <a:pt x="295557" y="857129"/>
                    </a:cubicBezTo>
                    <a:cubicBezTo>
                      <a:pt x="275230" y="841722"/>
                      <a:pt x="245448" y="816683"/>
                      <a:pt x="232384" y="794754"/>
                    </a:cubicBezTo>
                    <a:cubicBezTo>
                      <a:pt x="221666" y="776754"/>
                      <a:pt x="221904" y="763635"/>
                      <a:pt x="218975" y="744018"/>
                    </a:cubicBezTo>
                    <a:cubicBezTo>
                      <a:pt x="218975" y="721204"/>
                      <a:pt x="222257" y="705130"/>
                      <a:pt x="228808" y="683733"/>
                    </a:cubicBezTo>
                    <a:cubicBezTo>
                      <a:pt x="232897" y="670379"/>
                      <a:pt x="240507" y="651657"/>
                      <a:pt x="234768" y="638072"/>
                    </a:cubicBezTo>
                    <a:cubicBezTo>
                      <a:pt x="231744" y="630916"/>
                      <a:pt x="226362" y="618304"/>
                      <a:pt x="225827" y="610914"/>
                    </a:cubicBezTo>
                    <a:cubicBezTo>
                      <a:pt x="224762" y="596303"/>
                      <a:pt x="225892" y="582205"/>
                      <a:pt x="225232" y="567937"/>
                    </a:cubicBezTo>
                    <a:cubicBezTo>
                      <a:pt x="228439" y="512596"/>
                      <a:pt x="190157" y="503727"/>
                      <a:pt x="143882" y="514517"/>
                    </a:cubicBezTo>
                    <a:cubicBezTo>
                      <a:pt x="126263" y="518622"/>
                      <a:pt x="107367" y="515313"/>
                      <a:pt x="89646" y="513024"/>
                    </a:cubicBezTo>
                    <a:cubicBezTo>
                      <a:pt x="60452" y="509256"/>
                      <a:pt x="61602" y="508893"/>
                      <a:pt x="49717" y="484074"/>
                    </a:cubicBezTo>
                    <a:cubicBezTo>
                      <a:pt x="37686" y="458941"/>
                      <a:pt x="26337" y="435509"/>
                      <a:pt x="4720" y="416627"/>
                    </a:cubicBezTo>
                    <a:cubicBezTo>
                      <a:pt x="-14098" y="400194"/>
                      <a:pt x="28659" y="376762"/>
                      <a:pt x="40181" y="360518"/>
                    </a:cubicBezTo>
                    <a:cubicBezTo>
                      <a:pt x="46703" y="351319"/>
                      <a:pt x="24194" y="327097"/>
                      <a:pt x="20514" y="316947"/>
                    </a:cubicBezTo>
                    <a:lnTo>
                      <a:pt x="33029" y="274568"/>
                    </a:lnTo>
                    <a:lnTo>
                      <a:pt x="33029" y="274568"/>
                    </a:lnTo>
                    <a:cubicBezTo>
                      <a:pt x="44525" y="273324"/>
                      <a:pt x="47088" y="284715"/>
                      <a:pt x="55975" y="284715"/>
                    </a:cubicBezTo>
                    <a:lnTo>
                      <a:pt x="150437" y="214283"/>
                    </a:lnTo>
                    <a:cubicBezTo>
                      <a:pt x="186234" y="187593"/>
                      <a:pt x="220693" y="156741"/>
                      <a:pt x="261885" y="138179"/>
                    </a:cubicBezTo>
                    <a:cubicBezTo>
                      <a:pt x="291020" y="128062"/>
                      <a:pt x="311690" y="115541"/>
                      <a:pt x="343532" y="112213"/>
                    </a:cubicBezTo>
                    <a:cubicBezTo>
                      <a:pt x="364199" y="110051"/>
                      <a:pt x="388928" y="108431"/>
                      <a:pt x="409686" y="110424"/>
                    </a:cubicBezTo>
                    <a:cubicBezTo>
                      <a:pt x="438406" y="113177"/>
                      <a:pt x="459948" y="132317"/>
                      <a:pt x="488355" y="135792"/>
                    </a:cubicBezTo>
                    <a:cubicBezTo>
                      <a:pt x="513339" y="138845"/>
                      <a:pt x="559469" y="137229"/>
                      <a:pt x="576559" y="115796"/>
                    </a:cubicBezTo>
                    <a:cubicBezTo>
                      <a:pt x="601670" y="98004"/>
                      <a:pt x="617445" y="58339"/>
                      <a:pt x="645992" y="47751"/>
                    </a:cubicBezTo>
                    <a:cubicBezTo>
                      <a:pt x="674441" y="37196"/>
                      <a:pt x="702227" y="45805"/>
                      <a:pt x="722871" y="18207"/>
                    </a:cubicBezTo>
                    <a:lnTo>
                      <a:pt x="732103" y="297"/>
                    </a:lnTo>
                    <a:lnTo>
                      <a:pt x="732103" y="297"/>
                    </a:lnTo>
                    <a:close/>
                  </a:path>
                </a:pathLst>
              </a:custGeom>
              <a:solidFill>
                <a:srgbClr val="2EBFF3"/>
              </a:solidFill>
              <a:ln w="3265" cap="flat">
                <a:solidFill>
                  <a:srgbClr val="000000"/>
                </a:solidFill>
                <a:prstDash val="solid"/>
                <a:miter/>
              </a:ln>
            </p:spPr>
            <p:txBody>
              <a:bodyPr/>
              <a:lstStyle/>
              <a:p>
                <a:endParaRPr lang="en-GB"/>
              </a:p>
            </p:txBody>
          </p:sp>
          <p:sp>
            <p:nvSpPr>
              <p:cNvPr id="62" name="Free-form: Shape 61">
                <a:extLst>
                  <a:ext uri="{FF2B5EF4-FFF2-40B4-BE49-F238E27FC236}">
                    <a16:creationId xmlns:a16="http://schemas.microsoft.com/office/drawing/2014/main" id="{1DB426C1-484C-DA72-1B1F-ABB9162789D1}"/>
                  </a:ext>
                </a:extLst>
              </p:cNvPr>
              <p:cNvSpPr/>
              <p:nvPr/>
            </p:nvSpPr>
            <p:spPr>
              <a:xfrm>
                <a:off x="6854673" y="2355200"/>
                <a:ext cx="1338047" cy="1686051"/>
              </a:xfrm>
              <a:custGeom>
                <a:avLst/>
                <a:gdLst>
                  <a:gd name="csX0" fmla="*/ 0 w 1338047"/>
                  <a:gd name="csY0" fmla="*/ 786100 h 1686051"/>
                  <a:gd name="csX1" fmla="*/ 31591 w 1338047"/>
                  <a:gd name="csY1" fmla="*/ 745510 h 1686051"/>
                  <a:gd name="csX2" fmla="*/ 78969 w 1338047"/>
                  <a:gd name="csY2" fmla="*/ 686420 h 1686051"/>
                  <a:gd name="csX3" fmla="*/ 94168 w 1338047"/>
                  <a:gd name="csY3" fmla="*/ 592113 h 1686051"/>
                  <a:gd name="csX4" fmla="*/ 115325 w 1338047"/>
                  <a:gd name="csY4" fmla="*/ 559283 h 1686051"/>
                  <a:gd name="csX5" fmla="*/ 131119 w 1338047"/>
                  <a:gd name="csY5" fmla="*/ 516009 h 1686051"/>
                  <a:gd name="csX6" fmla="*/ 94466 w 1338047"/>
                  <a:gd name="csY6" fmla="*/ 403796 h 1686051"/>
                  <a:gd name="csX7" fmla="*/ 127246 w 1338047"/>
                  <a:gd name="csY7" fmla="*/ 281730 h 1686051"/>
                  <a:gd name="csX8" fmla="*/ 168366 w 1338047"/>
                  <a:gd name="csY8" fmla="*/ 247708 h 1686051"/>
                  <a:gd name="csX9" fmla="*/ 211874 w 1338047"/>
                  <a:gd name="csY9" fmla="*/ 244129 h 1686051"/>
                  <a:gd name="csX10" fmla="*/ 239288 w 1338047"/>
                  <a:gd name="csY10" fmla="*/ 219952 h 1686051"/>
                  <a:gd name="csX11" fmla="*/ 316170 w 1338047"/>
                  <a:gd name="csY11" fmla="*/ 210404 h 1686051"/>
                  <a:gd name="csX12" fmla="*/ 342689 w 1338047"/>
                  <a:gd name="csY12" fmla="*/ 196077 h 1686051"/>
                  <a:gd name="csX13" fmla="*/ 319149 w 1338047"/>
                  <a:gd name="csY13" fmla="*/ 136687 h 1686051"/>
                  <a:gd name="csX14" fmla="*/ 402288 w 1338047"/>
                  <a:gd name="csY14" fmla="*/ 131017 h 1686051"/>
                  <a:gd name="csX15" fmla="*/ 487511 w 1338047"/>
                  <a:gd name="csY15" fmla="*/ 89236 h 1686051"/>
                  <a:gd name="csX16" fmla="*/ 582868 w 1338047"/>
                  <a:gd name="csY16" fmla="*/ 20594 h 1686051"/>
                  <a:gd name="csX17" fmla="*/ 731862 w 1338047"/>
                  <a:gd name="csY17" fmla="*/ 0 h 1686051"/>
                  <a:gd name="csX18" fmla="*/ 807254 w 1338047"/>
                  <a:gd name="csY18" fmla="*/ 16414 h 1686051"/>
                  <a:gd name="csX19" fmla="*/ 915123 w 1338047"/>
                  <a:gd name="csY19" fmla="*/ 63270 h 1686051"/>
                  <a:gd name="csX20" fmla="*/ 1041173 w 1338047"/>
                  <a:gd name="csY20" fmla="*/ 76702 h 1686051"/>
                  <a:gd name="csX21" fmla="*/ 1167223 w 1338047"/>
                  <a:gd name="csY21" fmla="*/ 123555 h 1686051"/>
                  <a:gd name="csX22" fmla="*/ 1327048 w 1338047"/>
                  <a:gd name="csY22" fmla="*/ 154263 h 1686051"/>
                  <a:gd name="csX23" fmla="*/ 1327048 w 1338047"/>
                  <a:gd name="csY23" fmla="*/ 154263 h 1686051"/>
                  <a:gd name="csX24" fmla="*/ 1338048 w 1338047"/>
                  <a:gd name="csY24" fmla="*/ 172116 h 1686051"/>
                  <a:gd name="csX25" fmla="*/ 1314119 w 1338047"/>
                  <a:gd name="csY25" fmla="*/ 196972 h 1686051"/>
                  <a:gd name="csX26" fmla="*/ 1335572 w 1338047"/>
                  <a:gd name="csY26" fmla="*/ 305606 h 1686051"/>
                  <a:gd name="csX27" fmla="*/ 1308159 w 1338047"/>
                  <a:gd name="csY27" fmla="*/ 401108 h 1686051"/>
                  <a:gd name="csX28" fmla="*/ 1326036 w 1338047"/>
                  <a:gd name="csY28" fmla="*/ 496611 h 1686051"/>
                  <a:gd name="csX29" fmla="*/ 1306967 w 1338047"/>
                  <a:gd name="csY29" fmla="*/ 584354 h 1686051"/>
                  <a:gd name="csX30" fmla="*/ 1323652 w 1338047"/>
                  <a:gd name="csY30" fmla="*/ 652398 h 1686051"/>
                  <a:gd name="csX31" fmla="*/ 1322460 w 1338047"/>
                  <a:gd name="csY31" fmla="*/ 685823 h 1686051"/>
                  <a:gd name="csX32" fmla="*/ 1308740 w 1338047"/>
                  <a:gd name="csY32" fmla="*/ 728202 h 1686051"/>
                  <a:gd name="csX33" fmla="*/ 1336751 w 1338047"/>
                  <a:gd name="csY33" fmla="*/ 780130 h 1686051"/>
                  <a:gd name="csX34" fmla="*/ 1321852 w 1338047"/>
                  <a:gd name="csY34" fmla="*/ 833254 h 1686051"/>
                  <a:gd name="csX35" fmla="*/ 1291457 w 1338047"/>
                  <a:gd name="csY35" fmla="*/ 869663 h 1686051"/>
                  <a:gd name="csX36" fmla="*/ 1300993 w 1338047"/>
                  <a:gd name="csY36" fmla="*/ 923982 h 1686051"/>
                  <a:gd name="csX37" fmla="*/ 1257488 w 1338047"/>
                  <a:gd name="csY37" fmla="*/ 992624 h 1686051"/>
                  <a:gd name="csX38" fmla="*/ 1202657 w 1338047"/>
                  <a:gd name="csY38" fmla="*/ 1058878 h 1686051"/>
                  <a:gd name="csX39" fmla="*/ 1244973 w 1338047"/>
                  <a:gd name="csY39" fmla="*/ 1055296 h 1686051"/>
                  <a:gd name="csX40" fmla="*/ 1335220 w 1338047"/>
                  <a:gd name="csY40" fmla="*/ 1200477 h 1686051"/>
                  <a:gd name="csX41" fmla="*/ 1335220 w 1338047"/>
                  <a:gd name="csY41" fmla="*/ 1200477 h 1686051"/>
                  <a:gd name="csX42" fmla="*/ 1222932 w 1338047"/>
                  <a:gd name="csY42" fmla="*/ 1271966 h 1686051"/>
                  <a:gd name="csX43" fmla="*/ 1187174 w 1338047"/>
                  <a:gd name="csY43" fmla="*/ 1340608 h 1686051"/>
                  <a:gd name="csX44" fmla="*/ 1118639 w 1338047"/>
                  <a:gd name="csY44" fmla="*/ 1405070 h 1686051"/>
                  <a:gd name="csX45" fmla="*/ 1097780 w 1338047"/>
                  <a:gd name="csY45" fmla="*/ 1465953 h 1686051"/>
                  <a:gd name="csX46" fmla="*/ 952958 w 1338047"/>
                  <a:gd name="csY46" fmla="*/ 1508930 h 1686051"/>
                  <a:gd name="csX47" fmla="*/ 885612 w 1338047"/>
                  <a:gd name="csY47" fmla="*/ 1584136 h 1686051"/>
                  <a:gd name="csX48" fmla="*/ 789066 w 1338047"/>
                  <a:gd name="csY48" fmla="*/ 1671879 h 1686051"/>
                  <a:gd name="csX49" fmla="*/ 789066 w 1338047"/>
                  <a:gd name="csY49" fmla="*/ 1671879 h 1686051"/>
                  <a:gd name="csX50" fmla="*/ 749732 w 1338047"/>
                  <a:gd name="csY50" fmla="*/ 1660541 h 1686051"/>
                  <a:gd name="csX51" fmla="*/ 716953 w 1338047"/>
                  <a:gd name="csY51" fmla="*/ 1669492 h 1686051"/>
                  <a:gd name="csX52" fmla="*/ 691325 w 1338047"/>
                  <a:gd name="csY52" fmla="*/ 1682623 h 1686051"/>
                  <a:gd name="csX53" fmla="*/ 604315 w 1338047"/>
                  <a:gd name="csY53" fmla="*/ 1613981 h 1686051"/>
                  <a:gd name="csX54" fmla="*/ 516111 w 1338047"/>
                  <a:gd name="csY54" fmla="*/ 1579959 h 1686051"/>
                  <a:gd name="csX55" fmla="*/ 505980 w 1338047"/>
                  <a:gd name="csY55" fmla="*/ 1507735 h 1686051"/>
                  <a:gd name="csX56" fmla="*/ 436250 w 1338047"/>
                  <a:gd name="csY56" fmla="*/ 1458194 h 1686051"/>
                  <a:gd name="csX57" fmla="*/ 402876 w 1338047"/>
                  <a:gd name="csY57" fmla="*/ 1436705 h 1686051"/>
                  <a:gd name="csX58" fmla="*/ 365328 w 1338047"/>
                  <a:gd name="csY58" fmla="*/ 1477893 h 1686051"/>
                  <a:gd name="csX59" fmla="*/ 297985 w 1338047"/>
                  <a:gd name="csY59" fmla="*/ 1471923 h 1686051"/>
                  <a:gd name="csX60" fmla="*/ 213357 w 1338047"/>
                  <a:gd name="csY60" fmla="*/ 1431333 h 1686051"/>
                  <a:gd name="csX61" fmla="*/ 213357 w 1338047"/>
                  <a:gd name="csY61" fmla="*/ 1431333 h 1686051"/>
                  <a:gd name="csX62" fmla="*/ 212759 w 1338047"/>
                  <a:gd name="csY62" fmla="*/ 1396717 h 1686051"/>
                  <a:gd name="csX63" fmla="*/ 186537 w 1338047"/>
                  <a:gd name="csY63" fmla="*/ 1289872 h 1686051"/>
                  <a:gd name="csX64" fmla="*/ 151377 w 1338047"/>
                  <a:gd name="csY64" fmla="*/ 1194967 h 1686051"/>
                  <a:gd name="csX65" fmla="*/ 132902 w 1338047"/>
                  <a:gd name="csY65" fmla="*/ 1004560 h 1686051"/>
                  <a:gd name="csX66" fmla="*/ 157334 w 1338047"/>
                  <a:gd name="csY66" fmla="*/ 941888 h 1686051"/>
                  <a:gd name="csX67" fmla="*/ 219317 w 1338047"/>
                  <a:gd name="csY67" fmla="*/ 911448 h 1686051"/>
                  <a:gd name="csX68" fmla="*/ 222893 w 1338047"/>
                  <a:gd name="csY68" fmla="*/ 852952 h 1686051"/>
                  <a:gd name="csX69" fmla="*/ 0 w 1338047"/>
                  <a:gd name="csY69" fmla="*/ 786100 h 1686051"/>
                  <a:gd name="csX70" fmla="*/ 0 w 1338047"/>
                  <a:gd name="csY70" fmla="*/ 786100 h 16860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Lst>
                <a:rect l="l" t="t" r="r" b="b"/>
                <a:pathLst>
                  <a:path w="1338047" h="1686051">
                    <a:moveTo>
                      <a:pt x="0" y="786100"/>
                    </a:moveTo>
                    <a:lnTo>
                      <a:pt x="31591" y="745510"/>
                    </a:lnTo>
                    <a:lnTo>
                      <a:pt x="78969" y="686420"/>
                    </a:lnTo>
                    <a:cubicBezTo>
                      <a:pt x="96944" y="664005"/>
                      <a:pt x="93241" y="619810"/>
                      <a:pt x="94168" y="592113"/>
                    </a:cubicBezTo>
                    <a:cubicBezTo>
                      <a:pt x="94658" y="577395"/>
                      <a:pt x="104044" y="567447"/>
                      <a:pt x="115325" y="559283"/>
                    </a:cubicBezTo>
                    <a:cubicBezTo>
                      <a:pt x="127807" y="550243"/>
                      <a:pt x="131119" y="530574"/>
                      <a:pt x="131119" y="516009"/>
                    </a:cubicBezTo>
                    <a:cubicBezTo>
                      <a:pt x="140240" y="481539"/>
                      <a:pt x="108297" y="433860"/>
                      <a:pt x="94466" y="403796"/>
                    </a:cubicBezTo>
                    <a:cubicBezTo>
                      <a:pt x="69126" y="348703"/>
                      <a:pt x="92833" y="323067"/>
                      <a:pt x="127246" y="281730"/>
                    </a:cubicBezTo>
                    <a:cubicBezTo>
                      <a:pt x="141717" y="274696"/>
                      <a:pt x="153575" y="248926"/>
                      <a:pt x="168366" y="247708"/>
                    </a:cubicBezTo>
                    <a:lnTo>
                      <a:pt x="211874" y="244129"/>
                    </a:lnTo>
                    <a:cubicBezTo>
                      <a:pt x="227129" y="242874"/>
                      <a:pt x="228880" y="227908"/>
                      <a:pt x="239288" y="219952"/>
                    </a:cubicBezTo>
                    <a:cubicBezTo>
                      <a:pt x="255043" y="207905"/>
                      <a:pt x="296431" y="212242"/>
                      <a:pt x="316170" y="210404"/>
                    </a:cubicBezTo>
                    <a:cubicBezTo>
                      <a:pt x="328639" y="209241"/>
                      <a:pt x="350073" y="214773"/>
                      <a:pt x="342689" y="196077"/>
                    </a:cubicBezTo>
                    <a:cubicBezTo>
                      <a:pt x="335373" y="177560"/>
                      <a:pt x="319149" y="157136"/>
                      <a:pt x="319149" y="136687"/>
                    </a:cubicBezTo>
                    <a:cubicBezTo>
                      <a:pt x="319149" y="124927"/>
                      <a:pt x="390169" y="133140"/>
                      <a:pt x="402288" y="131017"/>
                    </a:cubicBezTo>
                    <a:cubicBezTo>
                      <a:pt x="440306" y="121253"/>
                      <a:pt x="455783" y="112834"/>
                      <a:pt x="487511" y="89236"/>
                    </a:cubicBezTo>
                    <a:cubicBezTo>
                      <a:pt x="523243" y="62662"/>
                      <a:pt x="540118" y="38493"/>
                      <a:pt x="582868" y="20594"/>
                    </a:cubicBezTo>
                    <a:cubicBezTo>
                      <a:pt x="623418" y="3618"/>
                      <a:pt x="688134" y="0"/>
                      <a:pt x="731862" y="0"/>
                    </a:cubicBezTo>
                    <a:cubicBezTo>
                      <a:pt x="756045" y="7462"/>
                      <a:pt x="782956" y="5862"/>
                      <a:pt x="807254" y="16414"/>
                    </a:cubicBezTo>
                    <a:lnTo>
                      <a:pt x="915123" y="63270"/>
                    </a:lnTo>
                    <a:cubicBezTo>
                      <a:pt x="951857" y="79223"/>
                      <a:pt x="1002162" y="82067"/>
                      <a:pt x="1041173" y="76702"/>
                    </a:cubicBezTo>
                    <a:cubicBezTo>
                      <a:pt x="1095328" y="68573"/>
                      <a:pt x="1121722" y="105711"/>
                      <a:pt x="1167223" y="123555"/>
                    </a:cubicBezTo>
                    <a:cubicBezTo>
                      <a:pt x="1205496" y="138568"/>
                      <a:pt x="1285503" y="154263"/>
                      <a:pt x="1327048" y="154263"/>
                    </a:cubicBezTo>
                    <a:lnTo>
                      <a:pt x="1327048" y="154263"/>
                    </a:lnTo>
                    <a:lnTo>
                      <a:pt x="1338048" y="172116"/>
                    </a:lnTo>
                    <a:cubicBezTo>
                      <a:pt x="1329224" y="179435"/>
                      <a:pt x="1318231" y="186668"/>
                      <a:pt x="1314119" y="196972"/>
                    </a:cubicBezTo>
                    <a:cubicBezTo>
                      <a:pt x="1302058" y="227179"/>
                      <a:pt x="1335572" y="273242"/>
                      <a:pt x="1335572" y="305606"/>
                    </a:cubicBezTo>
                    <a:cubicBezTo>
                      <a:pt x="1335572" y="340447"/>
                      <a:pt x="1307146" y="368278"/>
                      <a:pt x="1308159" y="401108"/>
                    </a:cubicBezTo>
                    <a:cubicBezTo>
                      <a:pt x="1309292" y="437854"/>
                      <a:pt x="1331676" y="458281"/>
                      <a:pt x="1326036" y="496611"/>
                    </a:cubicBezTo>
                    <a:cubicBezTo>
                      <a:pt x="1321415" y="528033"/>
                      <a:pt x="1297394" y="549832"/>
                      <a:pt x="1306967" y="584354"/>
                    </a:cubicBezTo>
                    <a:cubicBezTo>
                      <a:pt x="1311970" y="602410"/>
                      <a:pt x="1324416" y="634750"/>
                      <a:pt x="1323652" y="652398"/>
                    </a:cubicBezTo>
                    <a:cubicBezTo>
                      <a:pt x="1323165" y="663698"/>
                      <a:pt x="1320931" y="674269"/>
                      <a:pt x="1322460" y="685823"/>
                    </a:cubicBezTo>
                    <a:cubicBezTo>
                      <a:pt x="1324504" y="701276"/>
                      <a:pt x="1312316" y="713160"/>
                      <a:pt x="1308740" y="728202"/>
                    </a:cubicBezTo>
                    <a:cubicBezTo>
                      <a:pt x="1303305" y="751052"/>
                      <a:pt x="1331647" y="758371"/>
                      <a:pt x="1336751" y="780130"/>
                    </a:cubicBezTo>
                    <a:cubicBezTo>
                      <a:pt x="1340922" y="797905"/>
                      <a:pt x="1333143" y="820191"/>
                      <a:pt x="1321852" y="833254"/>
                    </a:cubicBezTo>
                    <a:cubicBezTo>
                      <a:pt x="1313544" y="842868"/>
                      <a:pt x="1294291" y="857632"/>
                      <a:pt x="1291457" y="869663"/>
                    </a:cubicBezTo>
                    <a:cubicBezTo>
                      <a:pt x="1288155" y="883686"/>
                      <a:pt x="1300993" y="908509"/>
                      <a:pt x="1300993" y="923982"/>
                    </a:cubicBezTo>
                    <a:cubicBezTo>
                      <a:pt x="1300993" y="946597"/>
                      <a:pt x="1280017" y="986602"/>
                      <a:pt x="1257488" y="992624"/>
                    </a:cubicBezTo>
                    <a:cubicBezTo>
                      <a:pt x="1236417" y="998257"/>
                      <a:pt x="1166657" y="1024928"/>
                      <a:pt x="1202657" y="1058878"/>
                    </a:cubicBezTo>
                    <a:cubicBezTo>
                      <a:pt x="1217472" y="1072849"/>
                      <a:pt x="1229108" y="1052089"/>
                      <a:pt x="1244973" y="1055296"/>
                    </a:cubicBezTo>
                    <a:lnTo>
                      <a:pt x="1335220" y="1200477"/>
                    </a:lnTo>
                    <a:lnTo>
                      <a:pt x="1335220" y="1200477"/>
                    </a:lnTo>
                    <a:cubicBezTo>
                      <a:pt x="1306937" y="1208791"/>
                      <a:pt x="1228795" y="1236697"/>
                      <a:pt x="1222932" y="1271966"/>
                    </a:cubicBezTo>
                    <a:cubicBezTo>
                      <a:pt x="1218637" y="1297811"/>
                      <a:pt x="1212726" y="1327137"/>
                      <a:pt x="1187174" y="1340608"/>
                    </a:cubicBezTo>
                    <a:cubicBezTo>
                      <a:pt x="1171168" y="1353430"/>
                      <a:pt x="1127307" y="1388255"/>
                      <a:pt x="1118639" y="1405070"/>
                    </a:cubicBezTo>
                    <a:cubicBezTo>
                      <a:pt x="1111687" y="1418568"/>
                      <a:pt x="1107856" y="1459236"/>
                      <a:pt x="1097780" y="1465953"/>
                    </a:cubicBezTo>
                    <a:cubicBezTo>
                      <a:pt x="1059684" y="1491347"/>
                      <a:pt x="982080" y="1466097"/>
                      <a:pt x="952958" y="1508930"/>
                    </a:cubicBezTo>
                    <a:cubicBezTo>
                      <a:pt x="936214" y="1533563"/>
                      <a:pt x="917330" y="1584136"/>
                      <a:pt x="885612" y="1584136"/>
                    </a:cubicBezTo>
                    <a:cubicBezTo>
                      <a:pt x="810513" y="1584136"/>
                      <a:pt x="840102" y="1640084"/>
                      <a:pt x="789066" y="1671879"/>
                    </a:cubicBezTo>
                    <a:lnTo>
                      <a:pt x="789066" y="1671879"/>
                    </a:lnTo>
                    <a:cubicBezTo>
                      <a:pt x="777280" y="1666641"/>
                      <a:pt x="763729" y="1658180"/>
                      <a:pt x="749732" y="1660541"/>
                    </a:cubicBezTo>
                    <a:cubicBezTo>
                      <a:pt x="738011" y="1662520"/>
                      <a:pt x="728119" y="1665171"/>
                      <a:pt x="716953" y="1669492"/>
                    </a:cubicBezTo>
                    <a:cubicBezTo>
                      <a:pt x="707406" y="1673189"/>
                      <a:pt x="700979" y="1679785"/>
                      <a:pt x="691325" y="1682623"/>
                    </a:cubicBezTo>
                    <a:cubicBezTo>
                      <a:pt x="632428" y="1698377"/>
                      <a:pt x="623483" y="1657138"/>
                      <a:pt x="604315" y="1613981"/>
                    </a:cubicBezTo>
                    <a:cubicBezTo>
                      <a:pt x="586291" y="1573389"/>
                      <a:pt x="530830" y="1596053"/>
                      <a:pt x="516111" y="1579959"/>
                    </a:cubicBezTo>
                    <a:cubicBezTo>
                      <a:pt x="507205" y="1570224"/>
                      <a:pt x="509582" y="1523070"/>
                      <a:pt x="505980" y="1507735"/>
                    </a:cubicBezTo>
                    <a:cubicBezTo>
                      <a:pt x="499990" y="1482252"/>
                      <a:pt x="458076" y="1473255"/>
                      <a:pt x="436250" y="1458194"/>
                    </a:cubicBezTo>
                    <a:cubicBezTo>
                      <a:pt x="426573" y="1451519"/>
                      <a:pt x="412964" y="1428753"/>
                      <a:pt x="402876" y="1436705"/>
                    </a:cubicBezTo>
                    <a:cubicBezTo>
                      <a:pt x="390587" y="1446398"/>
                      <a:pt x="378823" y="1473735"/>
                      <a:pt x="365328" y="1477893"/>
                    </a:cubicBezTo>
                    <a:cubicBezTo>
                      <a:pt x="343349" y="1484659"/>
                      <a:pt x="314465" y="1495795"/>
                      <a:pt x="297985" y="1471923"/>
                    </a:cubicBezTo>
                    <a:cubicBezTo>
                      <a:pt x="274389" y="1437734"/>
                      <a:pt x="256094" y="1429240"/>
                      <a:pt x="213357" y="1431333"/>
                    </a:cubicBezTo>
                    <a:lnTo>
                      <a:pt x="213357" y="1431333"/>
                    </a:lnTo>
                    <a:lnTo>
                      <a:pt x="212759" y="1396717"/>
                    </a:lnTo>
                    <a:cubicBezTo>
                      <a:pt x="205692" y="1356473"/>
                      <a:pt x="204804" y="1327030"/>
                      <a:pt x="186537" y="1289872"/>
                    </a:cubicBezTo>
                    <a:cubicBezTo>
                      <a:pt x="167847" y="1251846"/>
                      <a:pt x="146485" y="1244596"/>
                      <a:pt x="151377" y="1194967"/>
                    </a:cubicBezTo>
                    <a:cubicBezTo>
                      <a:pt x="159917" y="1108367"/>
                      <a:pt x="191867" y="1082454"/>
                      <a:pt x="132902" y="1004560"/>
                    </a:cubicBezTo>
                    <a:cubicBezTo>
                      <a:pt x="132902" y="984969"/>
                      <a:pt x="132938" y="946110"/>
                      <a:pt x="157334" y="941888"/>
                    </a:cubicBezTo>
                    <a:cubicBezTo>
                      <a:pt x="185202" y="937061"/>
                      <a:pt x="212348" y="944265"/>
                      <a:pt x="219317" y="911448"/>
                    </a:cubicBezTo>
                    <a:cubicBezTo>
                      <a:pt x="223634" y="891102"/>
                      <a:pt x="226385" y="874046"/>
                      <a:pt x="222893" y="852952"/>
                    </a:cubicBezTo>
                    <a:cubicBezTo>
                      <a:pt x="204023" y="738995"/>
                      <a:pt x="73848" y="793895"/>
                      <a:pt x="0" y="786100"/>
                    </a:cubicBezTo>
                    <a:lnTo>
                      <a:pt x="0" y="786100"/>
                    </a:lnTo>
                    <a:close/>
                  </a:path>
                </a:pathLst>
              </a:custGeom>
              <a:solidFill>
                <a:srgbClr val="2EBFF3"/>
              </a:solidFill>
              <a:ln w="3265" cap="flat">
                <a:solidFill>
                  <a:srgbClr val="000000"/>
                </a:solidFill>
                <a:prstDash val="solid"/>
                <a:miter/>
              </a:ln>
            </p:spPr>
            <p:txBody>
              <a:bodyPr/>
              <a:lstStyle/>
              <a:p>
                <a:endParaRPr lang="en-GB"/>
              </a:p>
            </p:txBody>
          </p:sp>
          <p:sp>
            <p:nvSpPr>
              <p:cNvPr id="63" name="Free-form: Shape 62">
                <a:extLst>
                  <a:ext uri="{FF2B5EF4-FFF2-40B4-BE49-F238E27FC236}">
                    <a16:creationId xmlns:a16="http://schemas.microsoft.com/office/drawing/2014/main" id="{18CAEE5A-37E3-561A-A935-A93EC1FECAC9}"/>
                  </a:ext>
                </a:extLst>
              </p:cNvPr>
              <p:cNvSpPr/>
              <p:nvPr/>
            </p:nvSpPr>
            <p:spPr>
              <a:xfrm>
                <a:off x="3706135" y="2027508"/>
                <a:ext cx="726504" cy="785505"/>
              </a:xfrm>
              <a:custGeom>
                <a:avLst/>
                <a:gdLst>
                  <a:gd name="csX0" fmla="*/ 726505 w 726504"/>
                  <a:gd name="csY0" fmla="*/ 785506 h 785505"/>
                  <a:gd name="csX1" fmla="*/ 635322 w 726504"/>
                  <a:gd name="csY1" fmla="*/ 738349 h 785505"/>
                  <a:gd name="csX2" fmla="*/ 625785 w 726504"/>
                  <a:gd name="csY2" fmla="*/ 426777 h 785505"/>
                  <a:gd name="csX3" fmla="*/ 607310 w 726504"/>
                  <a:gd name="csY3" fmla="*/ 316947 h 785505"/>
                  <a:gd name="csX4" fmla="*/ 524471 w 726504"/>
                  <a:gd name="csY4" fmla="*/ 322917 h 785505"/>
                  <a:gd name="csX5" fmla="*/ 439842 w 726504"/>
                  <a:gd name="csY5" fmla="*/ 291282 h 785505"/>
                  <a:gd name="csX6" fmla="*/ 401106 w 726504"/>
                  <a:gd name="csY6" fmla="*/ 261437 h 785505"/>
                  <a:gd name="csX7" fmla="*/ 337930 w 726504"/>
                  <a:gd name="csY7" fmla="*/ 259647 h 785505"/>
                  <a:gd name="csX8" fmla="*/ 212779 w 726504"/>
                  <a:gd name="csY8" fmla="*/ 232787 h 785505"/>
                  <a:gd name="csX9" fmla="*/ 33390 w 726504"/>
                  <a:gd name="csY9" fmla="*/ 69240 h 785505"/>
                  <a:gd name="csX10" fmla="*/ 0 w 726504"/>
                  <a:gd name="csY10" fmla="*/ 0 h 7855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726504" h="785505">
                    <a:moveTo>
                      <a:pt x="726505" y="785506"/>
                    </a:moveTo>
                    <a:lnTo>
                      <a:pt x="635322" y="738349"/>
                    </a:lnTo>
                    <a:cubicBezTo>
                      <a:pt x="622418" y="634829"/>
                      <a:pt x="635504" y="530639"/>
                      <a:pt x="625785" y="426777"/>
                    </a:cubicBezTo>
                    <a:cubicBezTo>
                      <a:pt x="622454" y="391161"/>
                      <a:pt x="608352" y="350440"/>
                      <a:pt x="607310" y="316947"/>
                    </a:cubicBezTo>
                    <a:cubicBezTo>
                      <a:pt x="583890" y="309136"/>
                      <a:pt x="548492" y="319831"/>
                      <a:pt x="524471" y="322917"/>
                    </a:cubicBezTo>
                    <a:cubicBezTo>
                      <a:pt x="492184" y="327064"/>
                      <a:pt x="463657" y="311020"/>
                      <a:pt x="439842" y="291282"/>
                    </a:cubicBezTo>
                    <a:cubicBezTo>
                      <a:pt x="424937" y="280607"/>
                      <a:pt x="423049" y="267158"/>
                      <a:pt x="401106" y="261437"/>
                    </a:cubicBezTo>
                    <a:cubicBezTo>
                      <a:pt x="381883" y="256424"/>
                      <a:pt x="357830" y="258112"/>
                      <a:pt x="337930" y="259647"/>
                    </a:cubicBezTo>
                    <a:cubicBezTo>
                      <a:pt x="287969" y="263497"/>
                      <a:pt x="255503" y="260986"/>
                      <a:pt x="212779" y="232787"/>
                    </a:cubicBezTo>
                    <a:cubicBezTo>
                      <a:pt x="150067" y="191400"/>
                      <a:pt x="78515" y="129482"/>
                      <a:pt x="33390" y="69240"/>
                    </a:cubicBezTo>
                    <a:lnTo>
                      <a:pt x="0" y="0"/>
                    </a:lnTo>
                  </a:path>
                </a:pathLst>
              </a:custGeom>
              <a:noFill/>
              <a:ln w="6530" cap="flat">
                <a:solidFill>
                  <a:srgbClr val="AE4A84"/>
                </a:solidFill>
                <a:prstDash val="solid"/>
                <a:miter/>
              </a:ln>
            </p:spPr>
            <p:txBody>
              <a:bodyPr/>
              <a:lstStyle/>
              <a:p>
                <a:endParaRPr lang="en-GB"/>
              </a:p>
            </p:txBody>
          </p:sp>
          <p:sp>
            <p:nvSpPr>
              <p:cNvPr id="960" name="Free-form: Shape 959">
                <a:extLst>
                  <a:ext uri="{FF2B5EF4-FFF2-40B4-BE49-F238E27FC236}">
                    <a16:creationId xmlns:a16="http://schemas.microsoft.com/office/drawing/2014/main" id="{DE1532A4-C4BF-AE26-71AE-CE18F5FE4759}"/>
                  </a:ext>
                </a:extLst>
              </p:cNvPr>
              <p:cNvSpPr/>
              <p:nvPr/>
            </p:nvSpPr>
            <p:spPr>
              <a:xfrm>
                <a:off x="3151318" y="2813014"/>
                <a:ext cx="1315433" cy="3084421"/>
              </a:xfrm>
              <a:custGeom>
                <a:avLst/>
                <a:gdLst>
                  <a:gd name="csX0" fmla="*/ 1281323 w 1315433"/>
                  <a:gd name="csY0" fmla="*/ 0 h 3084421"/>
                  <a:gd name="csX1" fmla="*/ 1278011 w 1315433"/>
                  <a:gd name="csY1" fmla="*/ 66797 h 3084421"/>
                  <a:gd name="csX2" fmla="*/ 1301000 w 1315433"/>
                  <a:gd name="csY2" fmla="*/ 111615 h 3084421"/>
                  <a:gd name="csX3" fmla="*/ 1308749 w 1315433"/>
                  <a:gd name="csY3" fmla="*/ 201746 h 3084421"/>
                  <a:gd name="csX4" fmla="*/ 1305173 w 1315433"/>
                  <a:gd name="csY4" fmla="*/ 345000 h 3084421"/>
                  <a:gd name="csX5" fmla="*/ 1307558 w 1315433"/>
                  <a:gd name="csY5" fmla="*/ 457213 h 3084421"/>
                  <a:gd name="csX6" fmla="*/ 1273586 w 1315433"/>
                  <a:gd name="csY6" fmla="*/ 607629 h 3084421"/>
                  <a:gd name="csX7" fmla="*/ 1308152 w 1315433"/>
                  <a:gd name="csY7" fmla="*/ 731184 h 3084421"/>
                  <a:gd name="csX8" fmla="*/ 1197301 w 1315433"/>
                  <a:gd name="csY8" fmla="*/ 795051 h 3084421"/>
                  <a:gd name="csX9" fmla="*/ 1174656 w 1315433"/>
                  <a:gd name="csY9" fmla="*/ 879810 h 3084421"/>
                  <a:gd name="csX10" fmla="*/ 1137108 w 1315433"/>
                  <a:gd name="csY10" fmla="*/ 1140649 h 3084421"/>
                  <a:gd name="csX11" fmla="*/ 1128767 w 1315433"/>
                  <a:gd name="csY11" fmla="*/ 1226599 h 3084421"/>
                  <a:gd name="csX12" fmla="*/ 1059634 w 1315433"/>
                  <a:gd name="csY12" fmla="*/ 1297034 h 3084421"/>
                  <a:gd name="csX13" fmla="*/ 1092411 w 1315433"/>
                  <a:gd name="csY13" fmla="*/ 1436705 h 3084421"/>
                  <a:gd name="csX14" fmla="*/ 935077 w 1315433"/>
                  <a:gd name="csY14" fmla="*/ 1516092 h 3084421"/>
                  <a:gd name="csX15" fmla="*/ 828995 w 1315433"/>
                  <a:gd name="csY15" fmla="*/ 1572197 h 3084421"/>
                  <a:gd name="csX16" fmla="*/ 739598 w 1315433"/>
                  <a:gd name="csY16" fmla="*/ 1647406 h 3084421"/>
                  <a:gd name="csX17" fmla="*/ 672850 w 1315433"/>
                  <a:gd name="csY17" fmla="*/ 1704108 h 3084421"/>
                  <a:gd name="csX18" fmla="*/ 536372 w 1315433"/>
                  <a:gd name="csY18" fmla="*/ 1726194 h 3084421"/>
                  <a:gd name="csX19" fmla="*/ 435058 w 1315433"/>
                  <a:gd name="csY19" fmla="*/ 1764397 h 3084421"/>
                  <a:gd name="csX20" fmla="*/ 359965 w 1315433"/>
                  <a:gd name="csY20" fmla="*/ 1792449 h 3084421"/>
                  <a:gd name="csX21" fmla="*/ 222893 w 1315433"/>
                  <a:gd name="csY21" fmla="*/ 1818712 h 3084421"/>
                  <a:gd name="csX22" fmla="*/ 177599 w 1315433"/>
                  <a:gd name="csY22" fmla="*/ 1881982 h 3084421"/>
                  <a:gd name="csX23" fmla="*/ 253289 w 1315433"/>
                  <a:gd name="csY23" fmla="*/ 1993003 h 3084421"/>
                  <a:gd name="csX24" fmla="*/ 192498 w 1315433"/>
                  <a:gd name="csY24" fmla="*/ 2098055 h 3084421"/>
                  <a:gd name="csX25" fmla="*/ 199055 w 1315433"/>
                  <a:gd name="csY25" fmla="*/ 2187588 h 3084421"/>
                  <a:gd name="csX26" fmla="*/ 156145 w 1315433"/>
                  <a:gd name="csY26" fmla="*/ 2238324 h 3084421"/>
                  <a:gd name="csX27" fmla="*/ 26819 w 1315433"/>
                  <a:gd name="csY27" fmla="*/ 2292042 h 3084421"/>
                  <a:gd name="csX28" fmla="*/ 0 w 1315433"/>
                  <a:gd name="csY28" fmla="*/ 2380980 h 3084421"/>
                  <a:gd name="csX29" fmla="*/ 51849 w 1315433"/>
                  <a:gd name="csY29" fmla="*/ 2423359 h 3084421"/>
                  <a:gd name="csX30" fmla="*/ 124557 w 1315433"/>
                  <a:gd name="csY30" fmla="*/ 2457979 h 3084421"/>
                  <a:gd name="csX31" fmla="*/ 168660 w 1315433"/>
                  <a:gd name="csY31" fmla="*/ 2524828 h 3084421"/>
                  <a:gd name="csX32" fmla="*/ 184751 w 1315433"/>
                  <a:gd name="csY32" fmla="*/ 2552286 h 3084421"/>
                  <a:gd name="csX33" fmla="*/ 211570 w 1315433"/>
                  <a:gd name="csY33" fmla="*/ 2589891 h 3084421"/>
                  <a:gd name="csX34" fmla="*/ 240774 w 1315433"/>
                  <a:gd name="csY34" fmla="*/ 2678229 h 3084421"/>
                  <a:gd name="csX35" fmla="*/ 248520 w 1315433"/>
                  <a:gd name="csY35" fmla="*/ 2741499 h 3084421"/>
                  <a:gd name="csX36" fmla="*/ 326591 w 1315433"/>
                  <a:gd name="csY36" fmla="*/ 2878782 h 3084421"/>
                  <a:gd name="csX37" fmla="*/ 265206 w 1315433"/>
                  <a:gd name="csY37" fmla="*/ 2992191 h 3084421"/>
                  <a:gd name="csX38" fmla="*/ 227276 w 1315433"/>
                  <a:gd name="csY38" fmla="*/ 3084422 h 30844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1315433" h="3084421">
                    <a:moveTo>
                      <a:pt x="1281323" y="0"/>
                    </a:moveTo>
                    <a:lnTo>
                      <a:pt x="1278011" y="66797"/>
                    </a:lnTo>
                    <a:cubicBezTo>
                      <a:pt x="1278785" y="80911"/>
                      <a:pt x="1293312" y="99176"/>
                      <a:pt x="1301000" y="111615"/>
                    </a:cubicBezTo>
                    <a:cubicBezTo>
                      <a:pt x="1313580" y="131977"/>
                      <a:pt x="1309360" y="177106"/>
                      <a:pt x="1308749" y="201746"/>
                    </a:cubicBezTo>
                    <a:lnTo>
                      <a:pt x="1305173" y="345000"/>
                    </a:lnTo>
                    <a:cubicBezTo>
                      <a:pt x="1286457" y="375580"/>
                      <a:pt x="1302325" y="424011"/>
                      <a:pt x="1307558" y="457213"/>
                    </a:cubicBezTo>
                    <a:cubicBezTo>
                      <a:pt x="1317492" y="520258"/>
                      <a:pt x="1299687" y="553708"/>
                      <a:pt x="1273586" y="607629"/>
                    </a:cubicBezTo>
                    <a:cubicBezTo>
                      <a:pt x="1247093" y="662349"/>
                      <a:pt x="1341669" y="668926"/>
                      <a:pt x="1308152" y="731184"/>
                    </a:cubicBezTo>
                    <a:cubicBezTo>
                      <a:pt x="1275140" y="754801"/>
                      <a:pt x="1225097" y="770372"/>
                      <a:pt x="1197301" y="795051"/>
                    </a:cubicBezTo>
                    <a:cubicBezTo>
                      <a:pt x="1183611" y="807203"/>
                      <a:pt x="1177331" y="861825"/>
                      <a:pt x="1174656" y="879810"/>
                    </a:cubicBezTo>
                    <a:cubicBezTo>
                      <a:pt x="1165452" y="941675"/>
                      <a:pt x="1252420" y="1133885"/>
                      <a:pt x="1137108" y="1140649"/>
                    </a:cubicBezTo>
                    <a:lnTo>
                      <a:pt x="1128767" y="1226599"/>
                    </a:lnTo>
                    <a:cubicBezTo>
                      <a:pt x="1107385" y="1250393"/>
                      <a:pt x="1068501" y="1264896"/>
                      <a:pt x="1059634" y="1297034"/>
                    </a:cubicBezTo>
                    <a:cubicBezTo>
                      <a:pt x="1044660" y="1351320"/>
                      <a:pt x="1119025" y="1390815"/>
                      <a:pt x="1092411" y="1436705"/>
                    </a:cubicBezTo>
                    <a:cubicBezTo>
                      <a:pt x="1070484" y="1474522"/>
                      <a:pt x="973977" y="1499374"/>
                      <a:pt x="935077" y="1516092"/>
                    </a:cubicBezTo>
                    <a:lnTo>
                      <a:pt x="828995" y="1572197"/>
                    </a:lnTo>
                    <a:cubicBezTo>
                      <a:pt x="805869" y="1596944"/>
                      <a:pt x="767848" y="1628546"/>
                      <a:pt x="739598" y="1647406"/>
                    </a:cubicBezTo>
                    <a:cubicBezTo>
                      <a:pt x="715515" y="1663480"/>
                      <a:pt x="698960" y="1691036"/>
                      <a:pt x="672850" y="1704108"/>
                    </a:cubicBezTo>
                    <a:cubicBezTo>
                      <a:pt x="632366" y="1724375"/>
                      <a:pt x="582146" y="1731413"/>
                      <a:pt x="536372" y="1726194"/>
                    </a:cubicBezTo>
                    <a:cubicBezTo>
                      <a:pt x="494066" y="1721374"/>
                      <a:pt x="467116" y="1741723"/>
                      <a:pt x="435058" y="1764397"/>
                    </a:cubicBezTo>
                    <a:cubicBezTo>
                      <a:pt x="427239" y="1795735"/>
                      <a:pt x="387435" y="1801515"/>
                      <a:pt x="359965" y="1792449"/>
                    </a:cubicBezTo>
                    <a:cubicBezTo>
                      <a:pt x="322313" y="1780026"/>
                      <a:pt x="256114" y="1798746"/>
                      <a:pt x="222893" y="1818712"/>
                    </a:cubicBezTo>
                    <a:cubicBezTo>
                      <a:pt x="208964" y="1827086"/>
                      <a:pt x="183330" y="1866689"/>
                      <a:pt x="177599" y="1881982"/>
                    </a:cubicBezTo>
                    <a:cubicBezTo>
                      <a:pt x="205391" y="1903843"/>
                      <a:pt x="253289" y="1955859"/>
                      <a:pt x="253289" y="1993003"/>
                    </a:cubicBezTo>
                    <a:cubicBezTo>
                      <a:pt x="253289" y="2032852"/>
                      <a:pt x="212135" y="2065300"/>
                      <a:pt x="192498" y="2098055"/>
                    </a:cubicBezTo>
                    <a:cubicBezTo>
                      <a:pt x="174610" y="2121366"/>
                      <a:pt x="194715" y="2160718"/>
                      <a:pt x="199055" y="2187588"/>
                    </a:cubicBezTo>
                    <a:cubicBezTo>
                      <a:pt x="203556" y="2215431"/>
                      <a:pt x="178493" y="2230858"/>
                      <a:pt x="156145" y="2238324"/>
                    </a:cubicBezTo>
                    <a:cubicBezTo>
                      <a:pt x="119032" y="2250717"/>
                      <a:pt x="55987" y="2267372"/>
                      <a:pt x="26819" y="2292042"/>
                    </a:cubicBezTo>
                    <a:cubicBezTo>
                      <a:pt x="3896" y="2311433"/>
                      <a:pt x="0" y="2352431"/>
                      <a:pt x="0" y="2380980"/>
                    </a:cubicBezTo>
                    <a:cubicBezTo>
                      <a:pt x="17342" y="2398344"/>
                      <a:pt x="30095" y="2412008"/>
                      <a:pt x="51849" y="2423359"/>
                    </a:cubicBezTo>
                    <a:cubicBezTo>
                      <a:pt x="76134" y="2436027"/>
                      <a:pt x="104747" y="2438169"/>
                      <a:pt x="124557" y="2457979"/>
                    </a:cubicBezTo>
                    <a:cubicBezTo>
                      <a:pt x="143274" y="2476695"/>
                      <a:pt x="157040" y="2499875"/>
                      <a:pt x="168660" y="2524828"/>
                    </a:cubicBezTo>
                    <a:cubicBezTo>
                      <a:pt x="176142" y="2533682"/>
                      <a:pt x="178291" y="2543234"/>
                      <a:pt x="184751" y="2552286"/>
                    </a:cubicBezTo>
                    <a:lnTo>
                      <a:pt x="211570" y="2589891"/>
                    </a:lnTo>
                    <a:cubicBezTo>
                      <a:pt x="230058" y="2615811"/>
                      <a:pt x="237008" y="2647975"/>
                      <a:pt x="240774" y="2678229"/>
                    </a:cubicBezTo>
                    <a:cubicBezTo>
                      <a:pt x="248364" y="2698819"/>
                      <a:pt x="240049" y="2723857"/>
                      <a:pt x="248520" y="2741499"/>
                    </a:cubicBezTo>
                    <a:cubicBezTo>
                      <a:pt x="272352" y="2791105"/>
                      <a:pt x="333250" y="2818540"/>
                      <a:pt x="326591" y="2878782"/>
                    </a:cubicBezTo>
                    <a:cubicBezTo>
                      <a:pt x="297254" y="2911835"/>
                      <a:pt x="280382" y="2951301"/>
                      <a:pt x="265206" y="2992191"/>
                    </a:cubicBezTo>
                    <a:cubicBezTo>
                      <a:pt x="254964" y="3019790"/>
                      <a:pt x="235049" y="3055771"/>
                      <a:pt x="227276" y="3084422"/>
                    </a:cubicBezTo>
                  </a:path>
                </a:pathLst>
              </a:custGeom>
              <a:noFill/>
              <a:ln w="6530" cap="flat">
                <a:solidFill>
                  <a:srgbClr val="AE4A84"/>
                </a:solidFill>
                <a:prstDash val="solid"/>
                <a:miter/>
              </a:ln>
            </p:spPr>
            <p:txBody>
              <a:bodyPr/>
              <a:lstStyle/>
              <a:p>
                <a:endParaRPr lang="en-GB"/>
              </a:p>
            </p:txBody>
          </p:sp>
          <p:sp>
            <p:nvSpPr>
              <p:cNvPr id="962" name="Free-form: Shape 961">
                <a:extLst>
                  <a:ext uri="{FF2B5EF4-FFF2-40B4-BE49-F238E27FC236}">
                    <a16:creationId xmlns:a16="http://schemas.microsoft.com/office/drawing/2014/main" id="{64A835E3-DCFA-E67F-F964-1A6DF2F08830}"/>
                  </a:ext>
                </a:extLst>
              </p:cNvPr>
              <p:cNvSpPr/>
              <p:nvPr/>
            </p:nvSpPr>
            <p:spPr>
              <a:xfrm>
                <a:off x="4432640" y="2808516"/>
                <a:ext cx="1032824" cy="562805"/>
              </a:xfrm>
              <a:custGeom>
                <a:avLst/>
                <a:gdLst>
                  <a:gd name="csX0" fmla="*/ 1032825 w 1032824"/>
                  <a:gd name="csY0" fmla="*/ 562586 h 562805"/>
                  <a:gd name="csX1" fmla="*/ 1004219 w 1032824"/>
                  <a:gd name="csY1" fmla="*/ 561391 h 562805"/>
                  <a:gd name="csX2" fmla="*/ 980976 w 1032824"/>
                  <a:gd name="csY2" fmla="*/ 549455 h 562805"/>
                  <a:gd name="csX3" fmla="*/ 969055 w 1032824"/>
                  <a:gd name="csY3" fmla="*/ 536921 h 562805"/>
                  <a:gd name="csX4" fmla="*/ 945832 w 1032824"/>
                  <a:gd name="csY4" fmla="*/ 510935 h 562805"/>
                  <a:gd name="csX5" fmla="*/ 850458 w 1032824"/>
                  <a:gd name="csY5" fmla="*/ 416347 h 562805"/>
                  <a:gd name="csX6" fmla="*/ 754213 w 1032824"/>
                  <a:gd name="csY6" fmla="*/ 393647 h 562805"/>
                  <a:gd name="csX7" fmla="*/ 754213 w 1032824"/>
                  <a:gd name="csY7" fmla="*/ 393647 h 562805"/>
                  <a:gd name="csX8" fmla="*/ 719940 w 1032824"/>
                  <a:gd name="csY8" fmla="*/ 393667 h 562805"/>
                  <a:gd name="csX9" fmla="*/ 634120 w 1032824"/>
                  <a:gd name="csY9" fmla="*/ 419332 h 562805"/>
                  <a:gd name="csX10" fmla="*/ 526845 w 1032824"/>
                  <a:gd name="csY10" fmla="*/ 382923 h 562805"/>
                  <a:gd name="csX11" fmla="*/ 474989 w 1032824"/>
                  <a:gd name="csY11" fmla="*/ 374566 h 562805"/>
                  <a:gd name="csX12" fmla="*/ 423738 w 1032824"/>
                  <a:gd name="csY12" fmla="*/ 316668 h 562805"/>
                  <a:gd name="csX13" fmla="*/ 413010 w 1032824"/>
                  <a:gd name="csY13" fmla="*/ 284435 h 562805"/>
                  <a:gd name="csX14" fmla="*/ 361755 w 1032824"/>
                  <a:gd name="csY14" fmla="*/ 225943 h 562805"/>
                  <a:gd name="csX15" fmla="*/ 327787 w 1032824"/>
                  <a:gd name="csY15" fmla="*/ 162075 h 562805"/>
                  <a:gd name="csX16" fmla="*/ 232429 w 1032824"/>
                  <a:gd name="csY16" fmla="*/ 41505 h 562805"/>
                  <a:gd name="csX17" fmla="*/ 134691 w 1032824"/>
                  <a:gd name="csY17" fmla="*/ 16434 h 562805"/>
                  <a:gd name="csX18" fmla="*/ 0 w 1032824"/>
                  <a:gd name="csY18" fmla="*/ 4498 h 5628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1032824" h="562805">
                    <a:moveTo>
                      <a:pt x="1032825" y="562586"/>
                    </a:moveTo>
                    <a:cubicBezTo>
                      <a:pt x="1023569" y="562586"/>
                      <a:pt x="1012972" y="563566"/>
                      <a:pt x="1004219" y="561391"/>
                    </a:cubicBezTo>
                    <a:cubicBezTo>
                      <a:pt x="994594" y="558997"/>
                      <a:pt x="989330" y="553635"/>
                      <a:pt x="980976" y="549455"/>
                    </a:cubicBezTo>
                    <a:cubicBezTo>
                      <a:pt x="975838" y="546888"/>
                      <a:pt x="972050" y="541695"/>
                      <a:pt x="969055" y="536921"/>
                    </a:cubicBezTo>
                    <a:cubicBezTo>
                      <a:pt x="961162" y="524348"/>
                      <a:pt x="956371" y="518587"/>
                      <a:pt x="945832" y="510935"/>
                    </a:cubicBezTo>
                    <a:cubicBezTo>
                      <a:pt x="913346" y="483885"/>
                      <a:pt x="885302" y="439975"/>
                      <a:pt x="850458" y="416347"/>
                    </a:cubicBezTo>
                    <a:cubicBezTo>
                      <a:pt x="822505" y="397393"/>
                      <a:pt x="788302" y="394098"/>
                      <a:pt x="754213" y="393647"/>
                    </a:cubicBezTo>
                    <a:moveTo>
                      <a:pt x="754213" y="393647"/>
                    </a:moveTo>
                    <a:cubicBezTo>
                      <a:pt x="742697" y="393497"/>
                      <a:pt x="731188" y="393667"/>
                      <a:pt x="719940" y="393667"/>
                    </a:cubicBezTo>
                    <a:cubicBezTo>
                      <a:pt x="687690" y="393667"/>
                      <a:pt x="663712" y="410596"/>
                      <a:pt x="634120" y="419332"/>
                    </a:cubicBezTo>
                    <a:cubicBezTo>
                      <a:pt x="594158" y="431131"/>
                      <a:pt x="563171" y="386038"/>
                      <a:pt x="526845" y="382923"/>
                    </a:cubicBezTo>
                    <a:lnTo>
                      <a:pt x="474989" y="374566"/>
                    </a:lnTo>
                    <a:cubicBezTo>
                      <a:pt x="453565" y="369200"/>
                      <a:pt x="431233" y="336866"/>
                      <a:pt x="423738" y="316668"/>
                    </a:cubicBezTo>
                    <a:cubicBezTo>
                      <a:pt x="419754" y="305933"/>
                      <a:pt x="412693" y="296094"/>
                      <a:pt x="413010" y="284435"/>
                    </a:cubicBezTo>
                    <a:cubicBezTo>
                      <a:pt x="404280" y="258221"/>
                      <a:pt x="375978" y="248617"/>
                      <a:pt x="361755" y="225943"/>
                    </a:cubicBezTo>
                    <a:cubicBezTo>
                      <a:pt x="348463" y="204758"/>
                      <a:pt x="344015" y="182173"/>
                      <a:pt x="327787" y="162075"/>
                    </a:cubicBezTo>
                    <a:cubicBezTo>
                      <a:pt x="301402" y="129408"/>
                      <a:pt x="268328" y="58915"/>
                      <a:pt x="232429" y="41505"/>
                    </a:cubicBezTo>
                    <a:cubicBezTo>
                      <a:pt x="203213" y="27332"/>
                      <a:pt x="166671" y="31858"/>
                      <a:pt x="134691" y="16434"/>
                    </a:cubicBezTo>
                    <a:cubicBezTo>
                      <a:pt x="94991" y="-2716"/>
                      <a:pt x="43916" y="-2840"/>
                      <a:pt x="0" y="4498"/>
                    </a:cubicBezTo>
                  </a:path>
                </a:pathLst>
              </a:custGeom>
              <a:noFill/>
              <a:ln w="6530" cap="flat">
                <a:solidFill>
                  <a:srgbClr val="AE4A84"/>
                </a:solidFill>
                <a:prstDash val="solid"/>
                <a:miter/>
              </a:ln>
            </p:spPr>
            <p:txBody>
              <a:bodyPr/>
              <a:lstStyle/>
              <a:p>
                <a:endParaRPr lang="en-GB"/>
              </a:p>
            </p:txBody>
          </p:sp>
          <p:sp>
            <p:nvSpPr>
              <p:cNvPr id="964" name="Free-form: Shape 963">
                <a:extLst>
                  <a:ext uri="{FF2B5EF4-FFF2-40B4-BE49-F238E27FC236}">
                    <a16:creationId xmlns:a16="http://schemas.microsoft.com/office/drawing/2014/main" id="{0AA72B1D-6A89-7897-4247-4526B31BEAC7}"/>
                  </a:ext>
                </a:extLst>
              </p:cNvPr>
              <p:cNvSpPr/>
              <p:nvPr/>
            </p:nvSpPr>
            <p:spPr>
              <a:xfrm>
                <a:off x="5465465" y="3335290"/>
                <a:ext cx="33968" cy="35811"/>
              </a:xfrm>
              <a:custGeom>
                <a:avLst/>
                <a:gdLst>
                  <a:gd name="csX0" fmla="*/ 0 w 33968"/>
                  <a:gd name="csY0" fmla="*/ 35812 h 35811"/>
                  <a:gd name="csX1" fmla="*/ 33968 w 33968"/>
                  <a:gd name="csY1" fmla="*/ 0 h 35811"/>
                </a:gdLst>
                <a:ahLst/>
                <a:cxnLst>
                  <a:cxn ang="0">
                    <a:pos x="csX0" y="csY0"/>
                  </a:cxn>
                  <a:cxn ang="0">
                    <a:pos x="csX1" y="csY1"/>
                  </a:cxn>
                </a:cxnLst>
                <a:rect l="l" t="t" r="r" b="b"/>
                <a:pathLst>
                  <a:path w="33968" h="35811">
                    <a:moveTo>
                      <a:pt x="0" y="35812"/>
                    </a:moveTo>
                    <a:lnTo>
                      <a:pt x="33968" y="0"/>
                    </a:lnTo>
                  </a:path>
                </a:pathLst>
              </a:custGeom>
              <a:noFill/>
              <a:ln w="6530" cap="flat">
                <a:solidFill>
                  <a:srgbClr val="AE4A84"/>
                </a:solidFill>
                <a:prstDash val="solid"/>
                <a:miter/>
              </a:ln>
            </p:spPr>
            <p:txBody>
              <a:bodyPr/>
              <a:lstStyle/>
              <a:p>
                <a:endParaRPr lang="en-GB"/>
              </a:p>
            </p:txBody>
          </p:sp>
          <p:sp>
            <p:nvSpPr>
              <p:cNvPr id="965" name="Free-form: Shape 964">
                <a:extLst>
                  <a:ext uri="{FF2B5EF4-FFF2-40B4-BE49-F238E27FC236}">
                    <a16:creationId xmlns:a16="http://schemas.microsoft.com/office/drawing/2014/main" id="{CECBA3B4-24BB-B795-2DF2-67C1F45B6BAA}"/>
                  </a:ext>
                </a:extLst>
              </p:cNvPr>
              <p:cNvSpPr/>
              <p:nvPr/>
            </p:nvSpPr>
            <p:spPr>
              <a:xfrm>
                <a:off x="5436503" y="2935971"/>
                <a:ext cx="866892" cy="399318"/>
              </a:xfrm>
              <a:custGeom>
                <a:avLst/>
                <a:gdLst>
                  <a:gd name="csX0" fmla="*/ 866893 w 866892"/>
                  <a:gd name="csY0" fmla="*/ 199359 h 399318"/>
                  <a:gd name="csX1" fmla="*/ 788224 w 866892"/>
                  <a:gd name="csY1" fmla="*/ 192795 h 399318"/>
                  <a:gd name="csX2" fmla="*/ 716114 w 866892"/>
                  <a:gd name="csY2" fmla="*/ 139074 h 399318"/>
                  <a:gd name="csX3" fmla="*/ 661282 w 866892"/>
                  <a:gd name="csY3" fmla="*/ 92518 h 399318"/>
                  <a:gd name="csX4" fmla="*/ 601092 w 866892"/>
                  <a:gd name="csY4" fmla="*/ 35217 h 399318"/>
                  <a:gd name="csX5" fmla="*/ 489050 w 866892"/>
                  <a:gd name="csY5" fmla="*/ 0 h 399318"/>
                  <a:gd name="csX6" fmla="*/ 480705 w 866892"/>
                  <a:gd name="csY6" fmla="*/ 61480 h 399318"/>
                  <a:gd name="csX7" fmla="*/ 441969 w 866892"/>
                  <a:gd name="csY7" fmla="*/ 112811 h 399318"/>
                  <a:gd name="csX8" fmla="*/ 382370 w 866892"/>
                  <a:gd name="csY8" fmla="*/ 131314 h 399318"/>
                  <a:gd name="csX9" fmla="*/ 237551 w 866892"/>
                  <a:gd name="csY9" fmla="*/ 193987 h 399318"/>
                  <a:gd name="csX10" fmla="*/ 127295 w 866892"/>
                  <a:gd name="csY10" fmla="*/ 209509 h 399318"/>
                  <a:gd name="csX11" fmla="*/ 77235 w 866892"/>
                  <a:gd name="csY11" fmla="*/ 217268 h 399318"/>
                  <a:gd name="csX12" fmla="*/ 951 w 866892"/>
                  <a:gd name="csY12" fmla="*/ 298444 h 399318"/>
                  <a:gd name="csX13" fmla="*/ 62931 w 866892"/>
                  <a:gd name="csY13" fmla="*/ 399318 h 39931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866892" h="399318">
                    <a:moveTo>
                      <a:pt x="866893" y="199359"/>
                    </a:moveTo>
                    <a:cubicBezTo>
                      <a:pt x="850047" y="209502"/>
                      <a:pt x="805866" y="198464"/>
                      <a:pt x="788224" y="192795"/>
                    </a:cubicBezTo>
                    <a:cubicBezTo>
                      <a:pt x="757286" y="182857"/>
                      <a:pt x="736917" y="163491"/>
                      <a:pt x="716114" y="139074"/>
                    </a:cubicBezTo>
                    <a:cubicBezTo>
                      <a:pt x="702367" y="122935"/>
                      <a:pt x="679007" y="104219"/>
                      <a:pt x="661282" y="92518"/>
                    </a:cubicBezTo>
                    <a:cubicBezTo>
                      <a:pt x="637246" y="76643"/>
                      <a:pt x="622745" y="51794"/>
                      <a:pt x="601092" y="35217"/>
                    </a:cubicBezTo>
                    <a:cubicBezTo>
                      <a:pt x="566814" y="8981"/>
                      <a:pt x="531209" y="4480"/>
                      <a:pt x="489050" y="0"/>
                    </a:cubicBezTo>
                    <a:cubicBezTo>
                      <a:pt x="486646" y="19310"/>
                      <a:pt x="486012" y="42856"/>
                      <a:pt x="480705" y="61480"/>
                    </a:cubicBezTo>
                    <a:cubicBezTo>
                      <a:pt x="473752" y="85891"/>
                      <a:pt x="464899" y="102648"/>
                      <a:pt x="441969" y="112811"/>
                    </a:cubicBezTo>
                    <a:cubicBezTo>
                      <a:pt x="423464" y="121014"/>
                      <a:pt x="402122" y="127079"/>
                      <a:pt x="382370" y="131314"/>
                    </a:cubicBezTo>
                    <a:cubicBezTo>
                      <a:pt x="335847" y="155614"/>
                      <a:pt x="282297" y="164118"/>
                      <a:pt x="237551" y="193987"/>
                    </a:cubicBezTo>
                    <a:cubicBezTo>
                      <a:pt x="201593" y="217993"/>
                      <a:pt x="170065" y="241807"/>
                      <a:pt x="127295" y="209509"/>
                    </a:cubicBezTo>
                    <a:cubicBezTo>
                      <a:pt x="101772" y="190231"/>
                      <a:pt x="96589" y="196772"/>
                      <a:pt x="77235" y="217268"/>
                    </a:cubicBezTo>
                    <a:cubicBezTo>
                      <a:pt x="52248" y="243727"/>
                      <a:pt x="21725" y="268353"/>
                      <a:pt x="951" y="298444"/>
                    </a:cubicBezTo>
                    <a:cubicBezTo>
                      <a:pt x="-8272" y="311797"/>
                      <a:pt x="52382" y="385994"/>
                      <a:pt x="62931" y="399318"/>
                    </a:cubicBezTo>
                  </a:path>
                </a:pathLst>
              </a:custGeom>
              <a:noFill/>
              <a:ln w="6530" cap="flat">
                <a:solidFill>
                  <a:srgbClr val="AE4A84"/>
                </a:solidFill>
                <a:prstDash val="solid"/>
                <a:miter/>
              </a:ln>
            </p:spPr>
            <p:txBody>
              <a:bodyPr/>
              <a:lstStyle/>
              <a:p>
                <a:endParaRPr lang="en-GB"/>
              </a:p>
            </p:txBody>
          </p:sp>
          <p:sp>
            <p:nvSpPr>
              <p:cNvPr id="966" name="Free-form: Shape 965">
                <a:extLst>
                  <a:ext uri="{FF2B5EF4-FFF2-40B4-BE49-F238E27FC236}">
                    <a16:creationId xmlns:a16="http://schemas.microsoft.com/office/drawing/2014/main" id="{8153698A-0EC7-58B2-C443-DD66A6E7E4BF}"/>
                  </a:ext>
                </a:extLst>
              </p:cNvPr>
              <p:cNvSpPr/>
              <p:nvPr/>
            </p:nvSpPr>
            <p:spPr>
              <a:xfrm>
                <a:off x="5751227" y="1653261"/>
                <a:ext cx="642679" cy="1482069"/>
              </a:xfrm>
              <a:custGeom>
                <a:avLst/>
                <a:gdLst>
                  <a:gd name="csX0" fmla="*/ 552169 w 642679"/>
                  <a:gd name="csY0" fmla="*/ 1482069 h 1482069"/>
                  <a:gd name="csX1" fmla="*/ 605808 w 642679"/>
                  <a:gd name="csY1" fmla="*/ 1437901 h 1482069"/>
                  <a:gd name="csX2" fmla="*/ 641566 w 642679"/>
                  <a:gd name="csY2" fmla="*/ 1365676 h 1482069"/>
                  <a:gd name="csX3" fmla="*/ 602232 w 642679"/>
                  <a:gd name="csY3" fmla="*/ 1268384 h 1482069"/>
                  <a:gd name="csX4" fmla="*/ 553364 w 642679"/>
                  <a:gd name="csY4" fmla="*/ 1199148 h 1482069"/>
                  <a:gd name="csX5" fmla="*/ 590909 w 642679"/>
                  <a:gd name="csY5" fmla="*/ 1024856 h 1482069"/>
                  <a:gd name="csX6" fmla="*/ 524755 w 642679"/>
                  <a:gd name="csY6" fmla="*/ 912640 h 1482069"/>
                  <a:gd name="csX7" fmla="*/ 419865 w 642679"/>
                  <a:gd name="csY7" fmla="*/ 809976 h 1482069"/>
                  <a:gd name="csX8" fmla="*/ 370994 w 642679"/>
                  <a:gd name="csY8" fmla="*/ 752078 h 1482069"/>
                  <a:gd name="csX9" fmla="*/ 294115 w 642679"/>
                  <a:gd name="csY9" fmla="*/ 603455 h 1482069"/>
                  <a:gd name="csX10" fmla="*/ 327489 w 642679"/>
                  <a:gd name="csY10" fmla="*/ 476915 h 1482069"/>
                  <a:gd name="csX11" fmla="*/ 362055 w 642679"/>
                  <a:gd name="csY11" fmla="*/ 413047 h 1482069"/>
                  <a:gd name="csX12" fmla="*/ 316167 w 642679"/>
                  <a:gd name="csY12" fmla="*/ 430953 h 1482069"/>
                  <a:gd name="csX13" fmla="*/ 259549 w 642679"/>
                  <a:gd name="csY13" fmla="*/ 436326 h 1482069"/>
                  <a:gd name="csX14" fmla="*/ 193396 w 642679"/>
                  <a:gd name="csY14" fmla="*/ 362311 h 1482069"/>
                  <a:gd name="csX15" fmla="*/ 149293 w 642679"/>
                  <a:gd name="csY15" fmla="*/ 273376 h 1482069"/>
                  <a:gd name="csX16" fmla="*/ 98038 w 642679"/>
                  <a:gd name="csY16" fmla="*/ 200554 h 1482069"/>
                  <a:gd name="csX17" fmla="*/ 30934 w 642679"/>
                  <a:gd name="csY17" fmla="*/ 75869 h 1482069"/>
                  <a:gd name="csX18" fmla="*/ 0 w 642679"/>
                  <a:gd name="csY18" fmla="*/ 0 h 148206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642679" h="1482069">
                    <a:moveTo>
                      <a:pt x="552169" y="1482069"/>
                    </a:moveTo>
                    <a:lnTo>
                      <a:pt x="605808" y="1437901"/>
                    </a:lnTo>
                    <a:cubicBezTo>
                      <a:pt x="622532" y="1411595"/>
                      <a:pt x="636732" y="1397027"/>
                      <a:pt x="641566" y="1365676"/>
                    </a:cubicBezTo>
                    <a:cubicBezTo>
                      <a:pt x="647745" y="1325576"/>
                      <a:pt x="627320" y="1297194"/>
                      <a:pt x="602232" y="1268384"/>
                    </a:cubicBezTo>
                    <a:cubicBezTo>
                      <a:pt x="582254" y="1245449"/>
                      <a:pt x="568981" y="1225668"/>
                      <a:pt x="553364" y="1199148"/>
                    </a:cubicBezTo>
                    <a:cubicBezTo>
                      <a:pt x="537525" y="1130414"/>
                      <a:pt x="560869" y="1082898"/>
                      <a:pt x="590909" y="1024856"/>
                    </a:cubicBezTo>
                    <a:cubicBezTo>
                      <a:pt x="617179" y="974101"/>
                      <a:pt x="555115" y="946796"/>
                      <a:pt x="524755" y="912640"/>
                    </a:cubicBezTo>
                    <a:cubicBezTo>
                      <a:pt x="495382" y="879587"/>
                      <a:pt x="455538" y="834749"/>
                      <a:pt x="419865" y="809976"/>
                    </a:cubicBezTo>
                    <a:cubicBezTo>
                      <a:pt x="398274" y="794979"/>
                      <a:pt x="389267" y="767423"/>
                      <a:pt x="370994" y="752078"/>
                    </a:cubicBezTo>
                    <a:cubicBezTo>
                      <a:pt x="337460" y="712393"/>
                      <a:pt x="301428" y="655821"/>
                      <a:pt x="294115" y="603455"/>
                    </a:cubicBezTo>
                    <a:cubicBezTo>
                      <a:pt x="288286" y="561713"/>
                      <a:pt x="293782" y="507388"/>
                      <a:pt x="327489" y="476915"/>
                    </a:cubicBezTo>
                    <a:cubicBezTo>
                      <a:pt x="345096" y="461001"/>
                      <a:pt x="368404" y="437851"/>
                      <a:pt x="362055" y="413047"/>
                    </a:cubicBezTo>
                    <a:cubicBezTo>
                      <a:pt x="350259" y="422512"/>
                      <a:pt x="331389" y="430953"/>
                      <a:pt x="316167" y="430953"/>
                    </a:cubicBezTo>
                    <a:cubicBezTo>
                      <a:pt x="295830" y="430953"/>
                      <a:pt x="279001" y="434183"/>
                      <a:pt x="259549" y="436326"/>
                    </a:cubicBezTo>
                    <a:cubicBezTo>
                      <a:pt x="211870" y="441574"/>
                      <a:pt x="202037" y="398675"/>
                      <a:pt x="193396" y="362311"/>
                    </a:cubicBezTo>
                    <a:cubicBezTo>
                      <a:pt x="180368" y="328717"/>
                      <a:pt x="170165" y="303029"/>
                      <a:pt x="149293" y="273376"/>
                    </a:cubicBezTo>
                    <a:lnTo>
                      <a:pt x="98038" y="200554"/>
                    </a:lnTo>
                    <a:cubicBezTo>
                      <a:pt x="70994" y="162130"/>
                      <a:pt x="60588" y="112236"/>
                      <a:pt x="30934" y="75869"/>
                    </a:cubicBezTo>
                    <a:lnTo>
                      <a:pt x="0" y="0"/>
                    </a:lnTo>
                  </a:path>
                </a:pathLst>
              </a:custGeom>
              <a:noFill/>
              <a:ln w="6530" cap="flat">
                <a:solidFill>
                  <a:srgbClr val="AE4A84"/>
                </a:solidFill>
                <a:prstDash val="solid"/>
                <a:miter/>
              </a:ln>
            </p:spPr>
            <p:txBody>
              <a:bodyPr/>
              <a:lstStyle/>
              <a:p>
                <a:endParaRPr lang="en-GB"/>
              </a:p>
            </p:txBody>
          </p:sp>
          <p:sp>
            <p:nvSpPr>
              <p:cNvPr id="968" name="Free-form: Shape 967">
                <a:extLst>
                  <a:ext uri="{FF2B5EF4-FFF2-40B4-BE49-F238E27FC236}">
                    <a16:creationId xmlns:a16="http://schemas.microsoft.com/office/drawing/2014/main" id="{4189D549-D60E-96A3-5A88-70B304D84857}"/>
                  </a:ext>
                </a:extLst>
              </p:cNvPr>
              <p:cNvSpPr/>
              <p:nvPr/>
            </p:nvSpPr>
            <p:spPr>
              <a:xfrm>
                <a:off x="5556649" y="3135330"/>
                <a:ext cx="833087" cy="765003"/>
              </a:xfrm>
              <a:custGeom>
                <a:avLst/>
                <a:gdLst>
                  <a:gd name="csX0" fmla="*/ 746747 w 833087"/>
                  <a:gd name="csY0" fmla="*/ 0 h 765003"/>
                  <a:gd name="csX1" fmla="*/ 767312 w 833087"/>
                  <a:gd name="csY1" fmla="*/ 39695 h 765003"/>
                  <a:gd name="csX2" fmla="*/ 793534 w 833087"/>
                  <a:gd name="csY2" fmla="*/ 103562 h 765003"/>
                  <a:gd name="csX3" fmla="*/ 803070 w 833087"/>
                  <a:gd name="csY3" fmla="*/ 143551 h 765003"/>
                  <a:gd name="csX4" fmla="*/ 823034 w 833087"/>
                  <a:gd name="csY4" fmla="*/ 186828 h 765003"/>
                  <a:gd name="csX5" fmla="*/ 829586 w 833087"/>
                  <a:gd name="csY5" fmla="*/ 275763 h 765003"/>
                  <a:gd name="csX6" fmla="*/ 745555 w 833087"/>
                  <a:gd name="csY6" fmla="*/ 388574 h 765003"/>
                  <a:gd name="csX7" fmla="*/ 716498 w 833087"/>
                  <a:gd name="csY7" fmla="*/ 448265 h 765003"/>
                  <a:gd name="csX8" fmla="*/ 716498 w 833087"/>
                  <a:gd name="csY8" fmla="*/ 448265 h 765003"/>
                  <a:gd name="csX9" fmla="*/ 703242 w 833087"/>
                  <a:gd name="csY9" fmla="*/ 530035 h 765003"/>
                  <a:gd name="csX10" fmla="*/ 689535 w 833087"/>
                  <a:gd name="csY10" fmla="*/ 724025 h 765003"/>
                  <a:gd name="csX11" fmla="*/ 644838 w 833087"/>
                  <a:gd name="csY11" fmla="*/ 763419 h 765003"/>
                  <a:gd name="csX12" fmla="*/ 518491 w 833087"/>
                  <a:gd name="csY12" fmla="*/ 601065 h 765003"/>
                  <a:gd name="csX13" fmla="*/ 431482 w 833087"/>
                  <a:gd name="csY13" fmla="*/ 629718 h 765003"/>
                  <a:gd name="csX14" fmla="*/ 283083 w 833087"/>
                  <a:gd name="csY14" fmla="*/ 698360 h 765003"/>
                  <a:gd name="csX15" fmla="*/ 221410 w 833087"/>
                  <a:gd name="csY15" fmla="*/ 709232 h 765003"/>
                  <a:gd name="csX16" fmla="*/ 221410 w 833087"/>
                  <a:gd name="csY16" fmla="*/ 709232 h 765003"/>
                  <a:gd name="csX17" fmla="*/ 211567 w 833087"/>
                  <a:gd name="csY17" fmla="*/ 714473 h 765003"/>
                  <a:gd name="csX18" fmla="*/ 168657 w 833087"/>
                  <a:gd name="csY18" fmla="*/ 739544 h 765003"/>
                  <a:gd name="csX19" fmla="*/ 128134 w 833087"/>
                  <a:gd name="csY19" fmla="*/ 717458 h 765003"/>
                  <a:gd name="csX20" fmla="*/ 0 w 833087"/>
                  <a:gd name="csY20" fmla="*/ 757450 h 76500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833087" h="765003">
                    <a:moveTo>
                      <a:pt x="746747" y="0"/>
                    </a:moveTo>
                    <a:lnTo>
                      <a:pt x="767312" y="39695"/>
                    </a:lnTo>
                    <a:cubicBezTo>
                      <a:pt x="782489" y="61895"/>
                      <a:pt x="793534" y="74736"/>
                      <a:pt x="793534" y="103562"/>
                    </a:cubicBezTo>
                    <a:cubicBezTo>
                      <a:pt x="793534" y="117742"/>
                      <a:pt x="797178" y="130782"/>
                      <a:pt x="803070" y="143551"/>
                    </a:cubicBezTo>
                    <a:lnTo>
                      <a:pt x="823034" y="186828"/>
                    </a:lnTo>
                    <a:cubicBezTo>
                      <a:pt x="824008" y="219854"/>
                      <a:pt x="839984" y="240477"/>
                      <a:pt x="829586" y="275763"/>
                    </a:cubicBezTo>
                    <a:cubicBezTo>
                      <a:pt x="814171" y="328054"/>
                      <a:pt x="778465" y="349592"/>
                      <a:pt x="745555" y="388574"/>
                    </a:cubicBezTo>
                    <a:cubicBezTo>
                      <a:pt x="732233" y="404351"/>
                      <a:pt x="722955" y="425565"/>
                      <a:pt x="716498" y="448265"/>
                    </a:cubicBezTo>
                    <a:moveTo>
                      <a:pt x="716498" y="448265"/>
                    </a:moveTo>
                    <a:cubicBezTo>
                      <a:pt x="708702" y="475661"/>
                      <a:pt x="705006" y="505232"/>
                      <a:pt x="703242" y="530035"/>
                    </a:cubicBezTo>
                    <a:lnTo>
                      <a:pt x="689535" y="724025"/>
                    </a:lnTo>
                    <a:cubicBezTo>
                      <a:pt x="675920" y="739364"/>
                      <a:pt x="663833" y="755017"/>
                      <a:pt x="644838" y="763419"/>
                    </a:cubicBezTo>
                    <a:cubicBezTo>
                      <a:pt x="602555" y="782132"/>
                      <a:pt x="546826" y="629437"/>
                      <a:pt x="518491" y="601065"/>
                    </a:cubicBezTo>
                    <a:cubicBezTo>
                      <a:pt x="494425" y="576970"/>
                      <a:pt x="455241" y="613500"/>
                      <a:pt x="431482" y="629718"/>
                    </a:cubicBezTo>
                    <a:cubicBezTo>
                      <a:pt x="385625" y="661013"/>
                      <a:pt x="341872" y="698360"/>
                      <a:pt x="283083" y="698360"/>
                    </a:cubicBezTo>
                    <a:cubicBezTo>
                      <a:pt x="274275" y="707566"/>
                      <a:pt x="243243" y="701185"/>
                      <a:pt x="221410" y="709232"/>
                    </a:cubicBezTo>
                    <a:moveTo>
                      <a:pt x="221410" y="709232"/>
                    </a:moveTo>
                    <a:cubicBezTo>
                      <a:pt x="217841" y="710548"/>
                      <a:pt x="214506" y="712252"/>
                      <a:pt x="211567" y="714473"/>
                    </a:cubicBezTo>
                    <a:cubicBezTo>
                      <a:pt x="198974" y="723983"/>
                      <a:pt x="186456" y="742506"/>
                      <a:pt x="168657" y="739544"/>
                    </a:cubicBezTo>
                    <a:cubicBezTo>
                      <a:pt x="152719" y="736895"/>
                      <a:pt x="142523" y="723842"/>
                      <a:pt x="128134" y="717458"/>
                    </a:cubicBezTo>
                    <a:cubicBezTo>
                      <a:pt x="77934" y="695192"/>
                      <a:pt x="38936" y="731471"/>
                      <a:pt x="0" y="757450"/>
                    </a:cubicBezTo>
                  </a:path>
                </a:pathLst>
              </a:custGeom>
              <a:noFill/>
              <a:ln w="6530" cap="flat">
                <a:solidFill>
                  <a:srgbClr val="AE4A84"/>
                </a:solidFill>
                <a:prstDash val="solid"/>
                <a:miter/>
              </a:ln>
            </p:spPr>
            <p:txBody>
              <a:bodyPr/>
              <a:lstStyle/>
              <a:p>
                <a:endParaRPr lang="en-GB"/>
              </a:p>
            </p:txBody>
          </p:sp>
          <p:sp>
            <p:nvSpPr>
              <p:cNvPr id="969" name="Free-form: Shape 968">
                <a:extLst>
                  <a:ext uri="{FF2B5EF4-FFF2-40B4-BE49-F238E27FC236}">
                    <a16:creationId xmlns:a16="http://schemas.microsoft.com/office/drawing/2014/main" id="{DF0BFCDE-EF04-503C-9DA3-0555FFF0DF0E}"/>
                  </a:ext>
                </a:extLst>
              </p:cNvPr>
              <p:cNvSpPr/>
              <p:nvPr/>
            </p:nvSpPr>
            <p:spPr>
              <a:xfrm>
                <a:off x="5372675" y="3892780"/>
                <a:ext cx="221851" cy="777549"/>
              </a:xfrm>
              <a:custGeom>
                <a:avLst/>
                <a:gdLst>
                  <a:gd name="csX0" fmla="*/ 183974 w 221851"/>
                  <a:gd name="csY0" fmla="*/ 0 h 777549"/>
                  <a:gd name="csX1" fmla="*/ 220924 w 221851"/>
                  <a:gd name="csY1" fmla="*/ 105649 h 777549"/>
                  <a:gd name="csX2" fmla="*/ 164901 w 221851"/>
                  <a:gd name="csY2" fmla="*/ 186825 h 777549"/>
                  <a:gd name="csX3" fmla="*/ 132719 w 221851"/>
                  <a:gd name="csY3" fmla="*/ 208911 h 777549"/>
                  <a:gd name="csX4" fmla="*/ 99943 w 221851"/>
                  <a:gd name="csY4" fmla="*/ 244128 h 777549"/>
                  <a:gd name="csX5" fmla="*/ 89214 w 221851"/>
                  <a:gd name="csY5" fmla="*/ 340225 h 777549"/>
                  <a:gd name="csX6" fmla="*/ 83851 w 221851"/>
                  <a:gd name="csY6" fmla="*/ 375443 h 777549"/>
                  <a:gd name="csX7" fmla="*/ 89224 w 221851"/>
                  <a:gd name="csY7" fmla="*/ 401706 h 777549"/>
                  <a:gd name="csX8" fmla="*/ 86239 w 221851"/>
                  <a:gd name="csY8" fmla="*/ 411555 h 777549"/>
                  <a:gd name="csX9" fmla="*/ 102323 w 221851"/>
                  <a:gd name="csY9" fmla="*/ 444085 h 777549"/>
                  <a:gd name="csX10" fmla="*/ 104113 w 221851"/>
                  <a:gd name="csY10" fmla="*/ 482881 h 777549"/>
                  <a:gd name="csX11" fmla="*/ 96961 w 221851"/>
                  <a:gd name="csY11" fmla="*/ 501385 h 777549"/>
                  <a:gd name="csX12" fmla="*/ 84446 w 221851"/>
                  <a:gd name="csY12" fmla="*/ 524663 h 777549"/>
                  <a:gd name="csX13" fmla="*/ 48093 w 221851"/>
                  <a:gd name="csY13" fmla="*/ 592113 h 777549"/>
                  <a:gd name="csX14" fmla="*/ 13524 w 221851"/>
                  <a:gd name="csY14" fmla="*/ 692985 h 777549"/>
                  <a:gd name="csX15" fmla="*/ 0 w 221851"/>
                  <a:gd name="csY15" fmla="*/ 777550 h 77754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221851" h="777549">
                    <a:moveTo>
                      <a:pt x="183974" y="0"/>
                    </a:moveTo>
                    <a:cubicBezTo>
                      <a:pt x="216845" y="28088"/>
                      <a:pt x="213233" y="66522"/>
                      <a:pt x="220924" y="105649"/>
                    </a:cubicBezTo>
                    <a:cubicBezTo>
                      <a:pt x="227998" y="141640"/>
                      <a:pt x="193203" y="169830"/>
                      <a:pt x="164901" y="186825"/>
                    </a:cubicBezTo>
                    <a:cubicBezTo>
                      <a:pt x="152941" y="194166"/>
                      <a:pt x="145779" y="202876"/>
                      <a:pt x="132719" y="208911"/>
                    </a:cubicBezTo>
                    <a:cubicBezTo>
                      <a:pt x="113019" y="218019"/>
                      <a:pt x="98848" y="218917"/>
                      <a:pt x="99943" y="244128"/>
                    </a:cubicBezTo>
                    <a:cubicBezTo>
                      <a:pt x="101435" y="278539"/>
                      <a:pt x="95736" y="307167"/>
                      <a:pt x="89214" y="340225"/>
                    </a:cubicBezTo>
                    <a:cubicBezTo>
                      <a:pt x="86827" y="352341"/>
                      <a:pt x="83851" y="362866"/>
                      <a:pt x="83851" y="375443"/>
                    </a:cubicBezTo>
                    <a:cubicBezTo>
                      <a:pt x="83851" y="384979"/>
                      <a:pt x="88234" y="392745"/>
                      <a:pt x="89224" y="401706"/>
                    </a:cubicBezTo>
                    <a:lnTo>
                      <a:pt x="86239" y="411555"/>
                    </a:lnTo>
                    <a:cubicBezTo>
                      <a:pt x="89890" y="422972"/>
                      <a:pt x="98486" y="431626"/>
                      <a:pt x="102323" y="444085"/>
                    </a:cubicBezTo>
                    <a:cubicBezTo>
                      <a:pt x="106043" y="456168"/>
                      <a:pt x="107464" y="471197"/>
                      <a:pt x="104113" y="482881"/>
                    </a:cubicBezTo>
                    <a:cubicBezTo>
                      <a:pt x="102186" y="489592"/>
                      <a:pt x="99854" y="494880"/>
                      <a:pt x="96961" y="501385"/>
                    </a:cubicBezTo>
                    <a:cubicBezTo>
                      <a:pt x="93372" y="509448"/>
                      <a:pt x="87268" y="516162"/>
                      <a:pt x="84446" y="524663"/>
                    </a:cubicBezTo>
                    <a:cubicBezTo>
                      <a:pt x="69697" y="544362"/>
                      <a:pt x="62551" y="571222"/>
                      <a:pt x="48093" y="592113"/>
                    </a:cubicBezTo>
                    <a:cubicBezTo>
                      <a:pt x="25771" y="624375"/>
                      <a:pt x="22773" y="656262"/>
                      <a:pt x="13524" y="692985"/>
                    </a:cubicBezTo>
                    <a:cubicBezTo>
                      <a:pt x="8896" y="711371"/>
                      <a:pt x="0" y="759269"/>
                      <a:pt x="0" y="777550"/>
                    </a:cubicBezTo>
                  </a:path>
                </a:pathLst>
              </a:custGeom>
              <a:noFill/>
              <a:ln w="6530" cap="flat">
                <a:solidFill>
                  <a:srgbClr val="AE4A84"/>
                </a:solidFill>
                <a:prstDash val="solid"/>
                <a:miter/>
              </a:ln>
            </p:spPr>
            <p:txBody>
              <a:bodyPr/>
              <a:lstStyle/>
              <a:p>
                <a:endParaRPr lang="en-GB"/>
              </a:p>
            </p:txBody>
          </p:sp>
          <p:sp>
            <p:nvSpPr>
              <p:cNvPr id="970" name="Free-form: Shape 969">
                <a:extLst>
                  <a:ext uri="{FF2B5EF4-FFF2-40B4-BE49-F238E27FC236}">
                    <a16:creationId xmlns:a16="http://schemas.microsoft.com/office/drawing/2014/main" id="{90189F54-5461-F7CD-E75B-291FC11BB45F}"/>
                  </a:ext>
                </a:extLst>
              </p:cNvPr>
              <p:cNvSpPr/>
              <p:nvPr/>
            </p:nvSpPr>
            <p:spPr>
              <a:xfrm>
                <a:off x="5465465" y="3371102"/>
                <a:ext cx="93407" cy="523644"/>
              </a:xfrm>
              <a:custGeom>
                <a:avLst/>
                <a:gdLst>
                  <a:gd name="csX0" fmla="*/ 0 w 93407"/>
                  <a:gd name="csY0" fmla="*/ 0 h 523644"/>
                  <a:gd name="csX1" fmla="*/ 25627 w 93407"/>
                  <a:gd name="csY1" fmla="*/ 63868 h 523644"/>
                  <a:gd name="csX2" fmla="*/ 51849 w 93407"/>
                  <a:gd name="csY2" fmla="*/ 178468 h 523644"/>
                  <a:gd name="csX3" fmla="*/ 60193 w 93407"/>
                  <a:gd name="csY3" fmla="*/ 353357 h 523644"/>
                  <a:gd name="csX4" fmla="*/ 36950 w 93407"/>
                  <a:gd name="csY4" fmla="*/ 497205 h 523644"/>
                  <a:gd name="csX5" fmla="*/ 93407 w 93407"/>
                  <a:gd name="csY5" fmla="*/ 523644 h 523644"/>
                </a:gdLst>
                <a:ahLst/>
                <a:cxnLst>
                  <a:cxn ang="0">
                    <a:pos x="csX0" y="csY0"/>
                  </a:cxn>
                  <a:cxn ang="0">
                    <a:pos x="csX1" y="csY1"/>
                  </a:cxn>
                  <a:cxn ang="0">
                    <a:pos x="csX2" y="csY2"/>
                  </a:cxn>
                  <a:cxn ang="0">
                    <a:pos x="csX3" y="csY3"/>
                  </a:cxn>
                  <a:cxn ang="0">
                    <a:pos x="csX4" y="csY4"/>
                  </a:cxn>
                  <a:cxn ang="0">
                    <a:pos x="csX5" y="csY5"/>
                  </a:cxn>
                </a:cxnLst>
                <a:rect l="l" t="t" r="r" b="b"/>
                <a:pathLst>
                  <a:path w="93407" h="523644">
                    <a:moveTo>
                      <a:pt x="0" y="0"/>
                    </a:moveTo>
                    <a:lnTo>
                      <a:pt x="25627" y="63868"/>
                    </a:lnTo>
                    <a:cubicBezTo>
                      <a:pt x="44227" y="91335"/>
                      <a:pt x="46634" y="145880"/>
                      <a:pt x="51849" y="178468"/>
                    </a:cubicBezTo>
                    <a:cubicBezTo>
                      <a:pt x="60804" y="234393"/>
                      <a:pt x="89573" y="297771"/>
                      <a:pt x="60193" y="353357"/>
                    </a:cubicBezTo>
                    <a:cubicBezTo>
                      <a:pt x="27737" y="414756"/>
                      <a:pt x="-34697" y="431515"/>
                      <a:pt x="36950" y="497205"/>
                    </a:cubicBezTo>
                    <a:lnTo>
                      <a:pt x="93407" y="523644"/>
                    </a:lnTo>
                  </a:path>
                </a:pathLst>
              </a:custGeom>
              <a:noFill/>
              <a:ln w="6530" cap="flat">
                <a:solidFill>
                  <a:srgbClr val="AE4A84"/>
                </a:solidFill>
                <a:prstDash val="solid"/>
                <a:miter/>
              </a:ln>
            </p:spPr>
            <p:txBody>
              <a:bodyPr/>
              <a:lstStyle/>
              <a:p>
                <a:endParaRPr lang="en-GB"/>
              </a:p>
            </p:txBody>
          </p:sp>
          <p:sp>
            <p:nvSpPr>
              <p:cNvPr id="971" name="Free-form: Shape 970">
                <a:extLst>
                  <a:ext uri="{FF2B5EF4-FFF2-40B4-BE49-F238E27FC236}">
                    <a16:creationId xmlns:a16="http://schemas.microsoft.com/office/drawing/2014/main" id="{0092F4CD-35FA-0D98-6ED6-18A74C07919D}"/>
                  </a:ext>
                </a:extLst>
              </p:cNvPr>
              <p:cNvSpPr/>
              <p:nvPr/>
            </p:nvSpPr>
            <p:spPr>
              <a:xfrm>
                <a:off x="3961805" y="1965127"/>
                <a:ext cx="463791" cy="122522"/>
              </a:xfrm>
              <a:custGeom>
                <a:avLst/>
                <a:gdLst>
                  <a:gd name="csX0" fmla="*/ 26294 w 463791"/>
                  <a:gd name="csY0" fmla="*/ 0 h 122522"/>
                  <a:gd name="csX1" fmla="*/ 437498 w 463791"/>
                  <a:gd name="csY1" fmla="*/ 0 h 122522"/>
                  <a:gd name="csX2" fmla="*/ 463791 w 463791"/>
                  <a:gd name="csY2" fmla="*/ 25701 h 122522"/>
                  <a:gd name="csX3" fmla="*/ 463791 w 463791"/>
                  <a:gd name="csY3" fmla="*/ 96828 h 122522"/>
                  <a:gd name="csX4" fmla="*/ 437498 w 463791"/>
                  <a:gd name="csY4" fmla="*/ 122523 h 122522"/>
                  <a:gd name="csX5" fmla="*/ 26294 w 463791"/>
                  <a:gd name="csY5" fmla="*/ 122523 h 122522"/>
                  <a:gd name="csX6" fmla="*/ 0 w 463791"/>
                  <a:gd name="csY6" fmla="*/ 96828 h 122522"/>
                  <a:gd name="csX7" fmla="*/ 0 w 463791"/>
                  <a:gd name="csY7" fmla="*/ 25701 h 122522"/>
                  <a:gd name="csX8" fmla="*/ 26294 w 463791"/>
                  <a:gd name="csY8" fmla="*/ 0 h 1225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63791" h="122522">
                    <a:moveTo>
                      <a:pt x="26294" y="0"/>
                    </a:moveTo>
                    <a:lnTo>
                      <a:pt x="437498" y="0"/>
                    </a:lnTo>
                    <a:cubicBezTo>
                      <a:pt x="451959" y="0"/>
                      <a:pt x="463791" y="11564"/>
                      <a:pt x="463791" y="25701"/>
                    </a:cubicBezTo>
                    <a:lnTo>
                      <a:pt x="463791" y="96828"/>
                    </a:lnTo>
                    <a:cubicBezTo>
                      <a:pt x="463791" y="110959"/>
                      <a:pt x="451959" y="122523"/>
                      <a:pt x="437498" y="122523"/>
                    </a:cubicBezTo>
                    <a:lnTo>
                      <a:pt x="26294" y="122523"/>
                    </a:lnTo>
                    <a:cubicBezTo>
                      <a:pt x="11832" y="122523"/>
                      <a:pt x="0" y="110959"/>
                      <a:pt x="0" y="96828"/>
                    </a:cubicBezTo>
                    <a:lnTo>
                      <a:pt x="0" y="25701"/>
                    </a:lnTo>
                    <a:cubicBezTo>
                      <a:pt x="0" y="11564"/>
                      <a:pt x="11832" y="0"/>
                      <a:pt x="26294" y="0"/>
                    </a:cubicBezTo>
                    <a:close/>
                  </a:path>
                </a:pathLst>
              </a:custGeom>
              <a:solidFill>
                <a:srgbClr val="FEFEFE">
                  <a:alpha val="70000"/>
                </a:srgbClr>
              </a:solidFill>
              <a:ln w="326" cap="flat">
                <a:noFill/>
                <a:prstDash val="solid"/>
                <a:miter/>
              </a:ln>
            </p:spPr>
            <p:txBody>
              <a:bodyPr/>
              <a:lstStyle/>
              <a:p>
                <a:endParaRPr lang="en-GB"/>
              </a:p>
            </p:txBody>
          </p:sp>
          <p:sp>
            <p:nvSpPr>
              <p:cNvPr id="972" name="Free-form: Shape 971">
                <a:extLst>
                  <a:ext uri="{FF2B5EF4-FFF2-40B4-BE49-F238E27FC236}">
                    <a16:creationId xmlns:a16="http://schemas.microsoft.com/office/drawing/2014/main" id="{9E522396-D3FC-C048-88A7-D4728328B53A}"/>
                  </a:ext>
                </a:extLst>
              </p:cNvPr>
              <p:cNvSpPr/>
              <p:nvPr/>
            </p:nvSpPr>
            <p:spPr>
              <a:xfrm>
                <a:off x="4803213" y="1887902"/>
                <a:ext cx="375768" cy="122523"/>
              </a:xfrm>
              <a:custGeom>
                <a:avLst/>
                <a:gdLst>
                  <a:gd name="csX0" fmla="*/ 21303 w 375768"/>
                  <a:gd name="csY0" fmla="*/ 0 h 122523"/>
                  <a:gd name="csX1" fmla="*/ 354466 w 375768"/>
                  <a:gd name="csY1" fmla="*/ 0 h 122523"/>
                  <a:gd name="csX2" fmla="*/ 375769 w 375768"/>
                  <a:gd name="csY2" fmla="*/ 25701 h 122523"/>
                  <a:gd name="csX3" fmla="*/ 375769 w 375768"/>
                  <a:gd name="csY3" fmla="*/ 96828 h 122523"/>
                  <a:gd name="csX4" fmla="*/ 354466 w 375768"/>
                  <a:gd name="csY4" fmla="*/ 122523 h 122523"/>
                  <a:gd name="csX5" fmla="*/ 21303 w 375768"/>
                  <a:gd name="csY5" fmla="*/ 122523 h 122523"/>
                  <a:gd name="csX6" fmla="*/ 0 w 375768"/>
                  <a:gd name="csY6" fmla="*/ 96828 h 122523"/>
                  <a:gd name="csX7" fmla="*/ 0 w 375768"/>
                  <a:gd name="csY7" fmla="*/ 25701 h 122523"/>
                  <a:gd name="csX8" fmla="*/ 21303 w 375768"/>
                  <a:gd name="csY8" fmla="*/ 0 h 1225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75768" h="122523">
                    <a:moveTo>
                      <a:pt x="21303" y="0"/>
                    </a:moveTo>
                    <a:lnTo>
                      <a:pt x="354466" y="0"/>
                    </a:lnTo>
                    <a:cubicBezTo>
                      <a:pt x="366180" y="0"/>
                      <a:pt x="375769" y="11564"/>
                      <a:pt x="375769" y="25701"/>
                    </a:cubicBezTo>
                    <a:lnTo>
                      <a:pt x="375769" y="96828"/>
                    </a:lnTo>
                    <a:cubicBezTo>
                      <a:pt x="375769" y="110959"/>
                      <a:pt x="366180" y="122523"/>
                      <a:pt x="354466" y="122523"/>
                    </a:cubicBezTo>
                    <a:lnTo>
                      <a:pt x="21303" y="122523"/>
                    </a:lnTo>
                    <a:cubicBezTo>
                      <a:pt x="9589" y="122523"/>
                      <a:pt x="0" y="110959"/>
                      <a:pt x="0" y="96828"/>
                    </a:cubicBezTo>
                    <a:lnTo>
                      <a:pt x="0" y="25701"/>
                    </a:lnTo>
                    <a:cubicBezTo>
                      <a:pt x="0" y="11564"/>
                      <a:pt x="9589" y="0"/>
                      <a:pt x="21303" y="0"/>
                    </a:cubicBezTo>
                    <a:close/>
                  </a:path>
                </a:pathLst>
              </a:custGeom>
              <a:solidFill>
                <a:srgbClr val="FEFEFE">
                  <a:alpha val="70000"/>
                </a:srgbClr>
              </a:solidFill>
              <a:ln w="326" cap="flat">
                <a:noFill/>
                <a:prstDash val="solid"/>
                <a:miter/>
              </a:ln>
            </p:spPr>
            <p:txBody>
              <a:bodyPr/>
              <a:lstStyle/>
              <a:p>
                <a:endParaRPr lang="en-GB"/>
              </a:p>
            </p:txBody>
          </p:sp>
          <p:sp>
            <p:nvSpPr>
              <p:cNvPr id="973" name="Free-form: Shape 972">
                <a:extLst>
                  <a:ext uri="{FF2B5EF4-FFF2-40B4-BE49-F238E27FC236}">
                    <a16:creationId xmlns:a16="http://schemas.microsoft.com/office/drawing/2014/main" id="{56FB27C2-856D-F4AB-EE17-0D1A2D0B8157}"/>
                  </a:ext>
                </a:extLst>
              </p:cNvPr>
              <p:cNvSpPr/>
              <p:nvPr/>
            </p:nvSpPr>
            <p:spPr>
              <a:xfrm>
                <a:off x="6469848" y="1410514"/>
                <a:ext cx="531299" cy="122522"/>
              </a:xfrm>
              <a:custGeom>
                <a:avLst/>
                <a:gdLst>
                  <a:gd name="csX0" fmla="*/ 30121 w 531299"/>
                  <a:gd name="csY0" fmla="*/ 0 h 122522"/>
                  <a:gd name="csX1" fmla="*/ 501179 w 531299"/>
                  <a:gd name="csY1" fmla="*/ 0 h 122522"/>
                  <a:gd name="csX2" fmla="*/ 531300 w 531299"/>
                  <a:gd name="csY2" fmla="*/ 25701 h 122522"/>
                  <a:gd name="csX3" fmla="*/ 531300 w 531299"/>
                  <a:gd name="csY3" fmla="*/ 96828 h 122522"/>
                  <a:gd name="csX4" fmla="*/ 501179 w 531299"/>
                  <a:gd name="csY4" fmla="*/ 122523 h 122522"/>
                  <a:gd name="csX5" fmla="*/ 30121 w 531299"/>
                  <a:gd name="csY5" fmla="*/ 122523 h 122522"/>
                  <a:gd name="csX6" fmla="*/ 0 w 531299"/>
                  <a:gd name="csY6" fmla="*/ 96828 h 122522"/>
                  <a:gd name="csX7" fmla="*/ 0 w 531299"/>
                  <a:gd name="csY7" fmla="*/ 25701 h 122522"/>
                  <a:gd name="csX8" fmla="*/ 30121 w 531299"/>
                  <a:gd name="csY8" fmla="*/ 0 h 1225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31299" h="122522">
                    <a:moveTo>
                      <a:pt x="30121" y="0"/>
                    </a:moveTo>
                    <a:lnTo>
                      <a:pt x="501179" y="0"/>
                    </a:lnTo>
                    <a:cubicBezTo>
                      <a:pt x="517743" y="0"/>
                      <a:pt x="531300" y="11564"/>
                      <a:pt x="531300" y="25701"/>
                    </a:cubicBezTo>
                    <a:lnTo>
                      <a:pt x="531300" y="96828"/>
                    </a:lnTo>
                    <a:cubicBezTo>
                      <a:pt x="531300" y="110959"/>
                      <a:pt x="517743" y="122523"/>
                      <a:pt x="501179" y="122523"/>
                    </a:cubicBezTo>
                    <a:lnTo>
                      <a:pt x="30121" y="122523"/>
                    </a:lnTo>
                    <a:cubicBezTo>
                      <a:pt x="13557" y="122523"/>
                      <a:pt x="0" y="110959"/>
                      <a:pt x="0" y="96828"/>
                    </a:cubicBezTo>
                    <a:lnTo>
                      <a:pt x="0" y="25701"/>
                    </a:lnTo>
                    <a:cubicBezTo>
                      <a:pt x="0" y="11564"/>
                      <a:pt x="13557" y="0"/>
                      <a:pt x="30121" y="0"/>
                    </a:cubicBezTo>
                    <a:close/>
                  </a:path>
                </a:pathLst>
              </a:custGeom>
              <a:solidFill>
                <a:srgbClr val="FEFEFE">
                  <a:alpha val="70000"/>
                </a:srgbClr>
              </a:solidFill>
              <a:ln w="326" cap="flat">
                <a:noFill/>
                <a:prstDash val="solid"/>
                <a:miter/>
              </a:ln>
            </p:spPr>
            <p:txBody>
              <a:bodyPr/>
              <a:lstStyle/>
              <a:p>
                <a:endParaRPr lang="en-GB"/>
              </a:p>
            </p:txBody>
          </p:sp>
          <p:sp>
            <p:nvSpPr>
              <p:cNvPr id="974" name="Free-form: Shape 973">
                <a:extLst>
                  <a:ext uri="{FF2B5EF4-FFF2-40B4-BE49-F238E27FC236}">
                    <a16:creationId xmlns:a16="http://schemas.microsoft.com/office/drawing/2014/main" id="{99E599C7-3A4F-2705-C03E-808FBFB86308}"/>
                  </a:ext>
                </a:extLst>
              </p:cNvPr>
              <p:cNvSpPr/>
              <p:nvPr/>
            </p:nvSpPr>
            <p:spPr>
              <a:xfrm>
                <a:off x="5748999" y="2434776"/>
                <a:ext cx="403715" cy="122523"/>
              </a:xfrm>
              <a:custGeom>
                <a:avLst/>
                <a:gdLst>
                  <a:gd name="csX0" fmla="*/ 22891 w 403715"/>
                  <a:gd name="csY0" fmla="*/ 0 h 122523"/>
                  <a:gd name="csX1" fmla="*/ 380825 w 403715"/>
                  <a:gd name="csY1" fmla="*/ 0 h 122523"/>
                  <a:gd name="csX2" fmla="*/ 403715 w 403715"/>
                  <a:gd name="csY2" fmla="*/ 25701 h 122523"/>
                  <a:gd name="csX3" fmla="*/ 403715 w 403715"/>
                  <a:gd name="csY3" fmla="*/ 96828 h 122523"/>
                  <a:gd name="csX4" fmla="*/ 380825 w 403715"/>
                  <a:gd name="csY4" fmla="*/ 122523 h 122523"/>
                  <a:gd name="csX5" fmla="*/ 22891 w 403715"/>
                  <a:gd name="csY5" fmla="*/ 122523 h 122523"/>
                  <a:gd name="csX6" fmla="*/ 0 w 403715"/>
                  <a:gd name="csY6" fmla="*/ 96828 h 122523"/>
                  <a:gd name="csX7" fmla="*/ 0 w 403715"/>
                  <a:gd name="csY7" fmla="*/ 25701 h 122523"/>
                  <a:gd name="csX8" fmla="*/ 22891 w 403715"/>
                  <a:gd name="csY8" fmla="*/ 0 h 1225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03715" h="122523">
                    <a:moveTo>
                      <a:pt x="22891" y="0"/>
                    </a:moveTo>
                    <a:lnTo>
                      <a:pt x="380825" y="0"/>
                    </a:lnTo>
                    <a:cubicBezTo>
                      <a:pt x="393415" y="0"/>
                      <a:pt x="403715" y="11564"/>
                      <a:pt x="403715" y="25701"/>
                    </a:cubicBezTo>
                    <a:lnTo>
                      <a:pt x="403715" y="96828"/>
                    </a:lnTo>
                    <a:cubicBezTo>
                      <a:pt x="403715" y="110959"/>
                      <a:pt x="393415" y="122523"/>
                      <a:pt x="380825" y="122523"/>
                    </a:cubicBezTo>
                    <a:lnTo>
                      <a:pt x="22891" y="122523"/>
                    </a:lnTo>
                    <a:cubicBezTo>
                      <a:pt x="10301" y="122523"/>
                      <a:pt x="0" y="110959"/>
                      <a:pt x="0" y="96828"/>
                    </a:cubicBezTo>
                    <a:lnTo>
                      <a:pt x="0" y="25701"/>
                    </a:lnTo>
                    <a:cubicBezTo>
                      <a:pt x="0" y="11564"/>
                      <a:pt x="10301" y="0"/>
                      <a:pt x="22891" y="0"/>
                    </a:cubicBezTo>
                    <a:close/>
                  </a:path>
                </a:pathLst>
              </a:custGeom>
              <a:solidFill>
                <a:srgbClr val="FEFEFE">
                  <a:alpha val="70000"/>
                </a:srgbClr>
              </a:solidFill>
              <a:ln w="326" cap="flat">
                <a:noFill/>
                <a:prstDash val="solid"/>
                <a:miter/>
              </a:ln>
            </p:spPr>
            <p:txBody>
              <a:bodyPr/>
              <a:lstStyle/>
              <a:p>
                <a:endParaRPr lang="en-GB"/>
              </a:p>
            </p:txBody>
          </p:sp>
          <p:sp>
            <p:nvSpPr>
              <p:cNvPr id="975" name="Free-form: Shape 974">
                <a:extLst>
                  <a:ext uri="{FF2B5EF4-FFF2-40B4-BE49-F238E27FC236}">
                    <a16:creationId xmlns:a16="http://schemas.microsoft.com/office/drawing/2014/main" id="{26E63C41-04AD-6C91-0140-ECBE5E919139}"/>
                  </a:ext>
                </a:extLst>
              </p:cNvPr>
              <p:cNvSpPr/>
              <p:nvPr/>
            </p:nvSpPr>
            <p:spPr>
              <a:xfrm>
                <a:off x="6610614" y="2313092"/>
                <a:ext cx="405929" cy="122523"/>
              </a:xfrm>
              <a:custGeom>
                <a:avLst/>
                <a:gdLst>
                  <a:gd name="csX0" fmla="*/ 23014 w 405929"/>
                  <a:gd name="csY0" fmla="*/ 0 h 122523"/>
                  <a:gd name="csX1" fmla="*/ 382914 w 405929"/>
                  <a:gd name="csY1" fmla="*/ 0 h 122523"/>
                  <a:gd name="csX2" fmla="*/ 405929 w 405929"/>
                  <a:gd name="csY2" fmla="*/ 25701 h 122523"/>
                  <a:gd name="csX3" fmla="*/ 405929 w 405929"/>
                  <a:gd name="csY3" fmla="*/ 96828 h 122523"/>
                  <a:gd name="csX4" fmla="*/ 382914 w 405929"/>
                  <a:gd name="csY4" fmla="*/ 122523 h 122523"/>
                  <a:gd name="csX5" fmla="*/ 23014 w 405929"/>
                  <a:gd name="csY5" fmla="*/ 122523 h 122523"/>
                  <a:gd name="csX6" fmla="*/ 0 w 405929"/>
                  <a:gd name="csY6" fmla="*/ 96828 h 122523"/>
                  <a:gd name="csX7" fmla="*/ 0 w 405929"/>
                  <a:gd name="csY7" fmla="*/ 25701 h 122523"/>
                  <a:gd name="csX8" fmla="*/ 23014 w 405929"/>
                  <a:gd name="csY8" fmla="*/ 0 h 1225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05929" h="122523">
                    <a:moveTo>
                      <a:pt x="23014" y="0"/>
                    </a:moveTo>
                    <a:lnTo>
                      <a:pt x="382914" y="0"/>
                    </a:lnTo>
                    <a:cubicBezTo>
                      <a:pt x="395573" y="0"/>
                      <a:pt x="405929" y="11564"/>
                      <a:pt x="405929" y="25701"/>
                    </a:cubicBezTo>
                    <a:lnTo>
                      <a:pt x="405929" y="96828"/>
                    </a:lnTo>
                    <a:cubicBezTo>
                      <a:pt x="405929" y="110959"/>
                      <a:pt x="395573" y="122523"/>
                      <a:pt x="382914" y="122523"/>
                    </a:cubicBezTo>
                    <a:lnTo>
                      <a:pt x="23014" y="122523"/>
                    </a:lnTo>
                    <a:cubicBezTo>
                      <a:pt x="10356" y="122523"/>
                      <a:pt x="0" y="110959"/>
                      <a:pt x="0" y="96828"/>
                    </a:cubicBezTo>
                    <a:lnTo>
                      <a:pt x="0" y="25701"/>
                    </a:lnTo>
                    <a:cubicBezTo>
                      <a:pt x="0" y="11564"/>
                      <a:pt x="10356" y="0"/>
                      <a:pt x="23014" y="0"/>
                    </a:cubicBezTo>
                    <a:close/>
                  </a:path>
                </a:pathLst>
              </a:custGeom>
              <a:solidFill>
                <a:srgbClr val="FEFEFE">
                  <a:alpha val="70000"/>
                </a:srgbClr>
              </a:solidFill>
              <a:ln w="326" cap="flat">
                <a:noFill/>
                <a:prstDash val="solid"/>
                <a:miter/>
              </a:ln>
            </p:spPr>
            <p:txBody>
              <a:bodyPr/>
              <a:lstStyle/>
              <a:p>
                <a:endParaRPr lang="en-GB"/>
              </a:p>
            </p:txBody>
          </p:sp>
          <p:sp>
            <p:nvSpPr>
              <p:cNvPr id="976" name="Free-form: Shape 975">
                <a:extLst>
                  <a:ext uri="{FF2B5EF4-FFF2-40B4-BE49-F238E27FC236}">
                    <a16:creationId xmlns:a16="http://schemas.microsoft.com/office/drawing/2014/main" id="{8A8A4E90-82BE-5179-0A67-4BCF68767668}"/>
                  </a:ext>
                </a:extLst>
              </p:cNvPr>
              <p:cNvSpPr/>
              <p:nvPr/>
            </p:nvSpPr>
            <p:spPr>
              <a:xfrm>
                <a:off x="5268751" y="2754117"/>
                <a:ext cx="408979" cy="122523"/>
              </a:xfrm>
              <a:custGeom>
                <a:avLst/>
                <a:gdLst>
                  <a:gd name="csX0" fmla="*/ 23188 w 408979"/>
                  <a:gd name="csY0" fmla="*/ 0 h 122523"/>
                  <a:gd name="csX1" fmla="*/ 385792 w 408979"/>
                  <a:gd name="csY1" fmla="*/ 0 h 122523"/>
                  <a:gd name="csX2" fmla="*/ 408980 w 408979"/>
                  <a:gd name="csY2" fmla="*/ 25701 h 122523"/>
                  <a:gd name="csX3" fmla="*/ 408980 w 408979"/>
                  <a:gd name="csY3" fmla="*/ 96828 h 122523"/>
                  <a:gd name="csX4" fmla="*/ 385792 w 408979"/>
                  <a:gd name="csY4" fmla="*/ 122523 h 122523"/>
                  <a:gd name="csX5" fmla="*/ 23188 w 408979"/>
                  <a:gd name="csY5" fmla="*/ 122523 h 122523"/>
                  <a:gd name="csX6" fmla="*/ 0 w 408979"/>
                  <a:gd name="csY6" fmla="*/ 96828 h 122523"/>
                  <a:gd name="csX7" fmla="*/ 0 w 408979"/>
                  <a:gd name="csY7" fmla="*/ 25701 h 122523"/>
                  <a:gd name="csX8" fmla="*/ 23188 w 408979"/>
                  <a:gd name="csY8" fmla="*/ 0 h 1225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08979" h="122523">
                    <a:moveTo>
                      <a:pt x="23188" y="0"/>
                    </a:moveTo>
                    <a:lnTo>
                      <a:pt x="385792" y="0"/>
                    </a:lnTo>
                    <a:cubicBezTo>
                      <a:pt x="398545" y="0"/>
                      <a:pt x="408980" y="11564"/>
                      <a:pt x="408980" y="25701"/>
                    </a:cubicBezTo>
                    <a:lnTo>
                      <a:pt x="408980" y="96828"/>
                    </a:lnTo>
                    <a:cubicBezTo>
                      <a:pt x="408980" y="110959"/>
                      <a:pt x="398545" y="122523"/>
                      <a:pt x="385792" y="122523"/>
                    </a:cubicBezTo>
                    <a:lnTo>
                      <a:pt x="23188" y="122523"/>
                    </a:lnTo>
                    <a:cubicBezTo>
                      <a:pt x="10435" y="122523"/>
                      <a:pt x="0" y="110959"/>
                      <a:pt x="0" y="96828"/>
                    </a:cubicBezTo>
                    <a:lnTo>
                      <a:pt x="0" y="25701"/>
                    </a:lnTo>
                    <a:cubicBezTo>
                      <a:pt x="0" y="11564"/>
                      <a:pt x="10435" y="0"/>
                      <a:pt x="23188" y="0"/>
                    </a:cubicBezTo>
                    <a:close/>
                  </a:path>
                </a:pathLst>
              </a:custGeom>
              <a:solidFill>
                <a:srgbClr val="FEFEFE">
                  <a:alpha val="70000"/>
                </a:srgbClr>
              </a:solidFill>
              <a:ln w="326" cap="flat">
                <a:noFill/>
                <a:prstDash val="solid"/>
                <a:miter/>
              </a:ln>
            </p:spPr>
            <p:txBody>
              <a:bodyPr/>
              <a:lstStyle/>
              <a:p>
                <a:endParaRPr lang="en-GB"/>
              </a:p>
            </p:txBody>
          </p:sp>
          <p:sp>
            <p:nvSpPr>
              <p:cNvPr id="977" name="Free-form: Shape 976">
                <a:extLst>
                  <a:ext uri="{FF2B5EF4-FFF2-40B4-BE49-F238E27FC236}">
                    <a16:creationId xmlns:a16="http://schemas.microsoft.com/office/drawing/2014/main" id="{1DFA1C46-E6AE-6CDA-597A-36068BA06C89}"/>
                  </a:ext>
                </a:extLst>
              </p:cNvPr>
              <p:cNvSpPr/>
              <p:nvPr/>
            </p:nvSpPr>
            <p:spPr>
              <a:xfrm>
                <a:off x="3754957" y="2473837"/>
                <a:ext cx="433963" cy="122522"/>
              </a:xfrm>
              <a:custGeom>
                <a:avLst/>
                <a:gdLst>
                  <a:gd name="csX0" fmla="*/ 24605 w 433963"/>
                  <a:gd name="csY0" fmla="*/ 0 h 122522"/>
                  <a:gd name="csX1" fmla="*/ 409359 w 433963"/>
                  <a:gd name="csY1" fmla="*/ 0 h 122522"/>
                  <a:gd name="csX2" fmla="*/ 433964 w 433963"/>
                  <a:gd name="csY2" fmla="*/ 25701 h 122522"/>
                  <a:gd name="csX3" fmla="*/ 433964 w 433963"/>
                  <a:gd name="csY3" fmla="*/ 96828 h 122522"/>
                  <a:gd name="csX4" fmla="*/ 409359 w 433963"/>
                  <a:gd name="csY4" fmla="*/ 122523 h 122522"/>
                  <a:gd name="csX5" fmla="*/ 24605 w 433963"/>
                  <a:gd name="csY5" fmla="*/ 122523 h 122522"/>
                  <a:gd name="csX6" fmla="*/ 0 w 433963"/>
                  <a:gd name="csY6" fmla="*/ 96828 h 122522"/>
                  <a:gd name="csX7" fmla="*/ 0 w 433963"/>
                  <a:gd name="csY7" fmla="*/ 25701 h 122522"/>
                  <a:gd name="csX8" fmla="*/ 24605 w 433963"/>
                  <a:gd name="csY8" fmla="*/ 0 h 1225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33963" h="122522">
                    <a:moveTo>
                      <a:pt x="24605" y="0"/>
                    </a:moveTo>
                    <a:lnTo>
                      <a:pt x="409359" y="0"/>
                    </a:lnTo>
                    <a:cubicBezTo>
                      <a:pt x="422892" y="0"/>
                      <a:pt x="433964" y="11564"/>
                      <a:pt x="433964" y="25701"/>
                    </a:cubicBezTo>
                    <a:lnTo>
                      <a:pt x="433964" y="96828"/>
                    </a:lnTo>
                    <a:cubicBezTo>
                      <a:pt x="433964" y="110959"/>
                      <a:pt x="422892" y="122523"/>
                      <a:pt x="409359" y="122523"/>
                    </a:cubicBezTo>
                    <a:lnTo>
                      <a:pt x="24605" y="122523"/>
                    </a:lnTo>
                    <a:cubicBezTo>
                      <a:pt x="11071" y="122523"/>
                      <a:pt x="0" y="110959"/>
                      <a:pt x="0" y="96828"/>
                    </a:cubicBezTo>
                    <a:lnTo>
                      <a:pt x="0" y="25701"/>
                    </a:lnTo>
                    <a:cubicBezTo>
                      <a:pt x="0" y="11564"/>
                      <a:pt x="11071" y="0"/>
                      <a:pt x="24605" y="0"/>
                    </a:cubicBezTo>
                    <a:close/>
                  </a:path>
                </a:pathLst>
              </a:custGeom>
              <a:solidFill>
                <a:srgbClr val="FEFEFE">
                  <a:alpha val="70000"/>
                </a:srgbClr>
              </a:solidFill>
              <a:ln w="326" cap="flat">
                <a:noFill/>
                <a:prstDash val="solid"/>
                <a:miter/>
              </a:ln>
            </p:spPr>
            <p:txBody>
              <a:bodyPr/>
              <a:lstStyle/>
              <a:p>
                <a:endParaRPr lang="en-GB"/>
              </a:p>
            </p:txBody>
          </p:sp>
          <p:sp>
            <p:nvSpPr>
              <p:cNvPr id="978" name="Free-form: Shape 977">
                <a:extLst>
                  <a:ext uri="{FF2B5EF4-FFF2-40B4-BE49-F238E27FC236}">
                    <a16:creationId xmlns:a16="http://schemas.microsoft.com/office/drawing/2014/main" id="{32741A95-F972-C618-C31A-0D8133633395}"/>
                  </a:ext>
                </a:extLst>
              </p:cNvPr>
              <p:cNvSpPr/>
              <p:nvPr/>
            </p:nvSpPr>
            <p:spPr>
              <a:xfrm>
                <a:off x="3130648" y="2501951"/>
                <a:ext cx="406148" cy="122523"/>
              </a:xfrm>
              <a:custGeom>
                <a:avLst/>
                <a:gdLst>
                  <a:gd name="csX0" fmla="*/ 23028 w 406148"/>
                  <a:gd name="csY0" fmla="*/ 0 h 122523"/>
                  <a:gd name="csX1" fmla="*/ 383120 w 406148"/>
                  <a:gd name="csY1" fmla="*/ 0 h 122523"/>
                  <a:gd name="csX2" fmla="*/ 406148 w 406148"/>
                  <a:gd name="csY2" fmla="*/ 25701 h 122523"/>
                  <a:gd name="csX3" fmla="*/ 406148 w 406148"/>
                  <a:gd name="csY3" fmla="*/ 96828 h 122523"/>
                  <a:gd name="csX4" fmla="*/ 383120 w 406148"/>
                  <a:gd name="csY4" fmla="*/ 122523 h 122523"/>
                  <a:gd name="csX5" fmla="*/ 23028 w 406148"/>
                  <a:gd name="csY5" fmla="*/ 122523 h 122523"/>
                  <a:gd name="csX6" fmla="*/ 0 w 406148"/>
                  <a:gd name="csY6" fmla="*/ 96828 h 122523"/>
                  <a:gd name="csX7" fmla="*/ 0 w 406148"/>
                  <a:gd name="csY7" fmla="*/ 25701 h 122523"/>
                  <a:gd name="csX8" fmla="*/ 23028 w 406148"/>
                  <a:gd name="csY8" fmla="*/ 0 h 1225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06148" h="122523">
                    <a:moveTo>
                      <a:pt x="23028" y="0"/>
                    </a:moveTo>
                    <a:lnTo>
                      <a:pt x="383120" y="0"/>
                    </a:lnTo>
                    <a:cubicBezTo>
                      <a:pt x="395785" y="0"/>
                      <a:pt x="406148" y="11564"/>
                      <a:pt x="406148" y="25701"/>
                    </a:cubicBezTo>
                    <a:lnTo>
                      <a:pt x="406148" y="96828"/>
                    </a:lnTo>
                    <a:cubicBezTo>
                      <a:pt x="406148" y="110959"/>
                      <a:pt x="395785" y="122523"/>
                      <a:pt x="383120" y="122523"/>
                    </a:cubicBezTo>
                    <a:lnTo>
                      <a:pt x="23028" y="122523"/>
                    </a:lnTo>
                    <a:cubicBezTo>
                      <a:pt x="10363" y="122523"/>
                      <a:pt x="0" y="110959"/>
                      <a:pt x="0" y="96828"/>
                    </a:cubicBezTo>
                    <a:lnTo>
                      <a:pt x="0" y="25701"/>
                    </a:lnTo>
                    <a:cubicBezTo>
                      <a:pt x="0" y="11564"/>
                      <a:pt x="10363" y="0"/>
                      <a:pt x="23028" y="0"/>
                    </a:cubicBezTo>
                    <a:close/>
                  </a:path>
                </a:pathLst>
              </a:custGeom>
              <a:solidFill>
                <a:srgbClr val="FEFEFE">
                  <a:alpha val="70000"/>
                </a:srgbClr>
              </a:solidFill>
              <a:ln w="326" cap="flat">
                <a:noFill/>
                <a:prstDash val="solid"/>
                <a:miter/>
              </a:ln>
            </p:spPr>
            <p:txBody>
              <a:bodyPr/>
              <a:lstStyle/>
              <a:p>
                <a:endParaRPr lang="en-GB"/>
              </a:p>
            </p:txBody>
          </p:sp>
          <p:sp>
            <p:nvSpPr>
              <p:cNvPr id="979" name="Free-form: Shape 978">
                <a:extLst>
                  <a:ext uri="{FF2B5EF4-FFF2-40B4-BE49-F238E27FC236}">
                    <a16:creationId xmlns:a16="http://schemas.microsoft.com/office/drawing/2014/main" id="{2E6B5767-A1AD-E313-8C1C-C70357C5B67B}"/>
                  </a:ext>
                </a:extLst>
              </p:cNvPr>
              <p:cNvSpPr/>
              <p:nvPr/>
            </p:nvSpPr>
            <p:spPr>
              <a:xfrm>
                <a:off x="4573148" y="2582928"/>
                <a:ext cx="462589" cy="122523"/>
              </a:xfrm>
              <a:custGeom>
                <a:avLst/>
                <a:gdLst>
                  <a:gd name="csX0" fmla="*/ 26228 w 462589"/>
                  <a:gd name="csY0" fmla="*/ 0 h 122523"/>
                  <a:gd name="csX1" fmla="*/ 436361 w 462589"/>
                  <a:gd name="csY1" fmla="*/ 0 h 122523"/>
                  <a:gd name="csX2" fmla="*/ 462589 w 462589"/>
                  <a:gd name="csY2" fmla="*/ 25701 h 122523"/>
                  <a:gd name="csX3" fmla="*/ 462589 w 462589"/>
                  <a:gd name="csY3" fmla="*/ 96829 h 122523"/>
                  <a:gd name="csX4" fmla="*/ 436361 w 462589"/>
                  <a:gd name="csY4" fmla="*/ 122523 h 122523"/>
                  <a:gd name="csX5" fmla="*/ 26228 w 462589"/>
                  <a:gd name="csY5" fmla="*/ 122523 h 122523"/>
                  <a:gd name="csX6" fmla="*/ 0 w 462589"/>
                  <a:gd name="csY6" fmla="*/ 96829 h 122523"/>
                  <a:gd name="csX7" fmla="*/ 0 w 462589"/>
                  <a:gd name="csY7" fmla="*/ 25701 h 122523"/>
                  <a:gd name="csX8" fmla="*/ 26228 w 462589"/>
                  <a:gd name="csY8" fmla="*/ 0 h 1225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62589" h="122523">
                    <a:moveTo>
                      <a:pt x="26228" y="0"/>
                    </a:moveTo>
                    <a:lnTo>
                      <a:pt x="436361" y="0"/>
                    </a:lnTo>
                    <a:cubicBezTo>
                      <a:pt x="450786" y="0"/>
                      <a:pt x="462589" y="11564"/>
                      <a:pt x="462589" y="25701"/>
                    </a:cubicBezTo>
                    <a:lnTo>
                      <a:pt x="462589" y="96829"/>
                    </a:lnTo>
                    <a:cubicBezTo>
                      <a:pt x="462589" y="110959"/>
                      <a:pt x="450786" y="122523"/>
                      <a:pt x="436361" y="122523"/>
                    </a:cubicBezTo>
                    <a:lnTo>
                      <a:pt x="26228" y="122523"/>
                    </a:lnTo>
                    <a:cubicBezTo>
                      <a:pt x="11803" y="122523"/>
                      <a:pt x="0" y="110959"/>
                      <a:pt x="0" y="96829"/>
                    </a:cubicBezTo>
                    <a:lnTo>
                      <a:pt x="0" y="25701"/>
                    </a:lnTo>
                    <a:cubicBezTo>
                      <a:pt x="0" y="11564"/>
                      <a:pt x="11803" y="0"/>
                      <a:pt x="26228" y="0"/>
                    </a:cubicBezTo>
                    <a:close/>
                  </a:path>
                </a:pathLst>
              </a:custGeom>
              <a:solidFill>
                <a:srgbClr val="FEFEFE">
                  <a:alpha val="70000"/>
                </a:srgbClr>
              </a:solidFill>
              <a:ln w="326" cap="flat">
                <a:noFill/>
                <a:prstDash val="solid"/>
                <a:miter/>
              </a:ln>
            </p:spPr>
            <p:txBody>
              <a:bodyPr/>
              <a:lstStyle/>
              <a:p>
                <a:endParaRPr lang="en-GB"/>
              </a:p>
            </p:txBody>
          </p:sp>
          <p:sp>
            <p:nvSpPr>
              <p:cNvPr id="980" name="Free-form: Shape 979">
                <a:extLst>
                  <a:ext uri="{FF2B5EF4-FFF2-40B4-BE49-F238E27FC236}">
                    <a16:creationId xmlns:a16="http://schemas.microsoft.com/office/drawing/2014/main" id="{3551B185-3567-996B-3C7D-D1C5B04618E3}"/>
                  </a:ext>
                </a:extLst>
              </p:cNvPr>
              <p:cNvSpPr/>
              <p:nvPr/>
            </p:nvSpPr>
            <p:spPr>
              <a:xfrm>
                <a:off x="7336645" y="3041415"/>
                <a:ext cx="450436" cy="122522"/>
              </a:xfrm>
              <a:custGeom>
                <a:avLst/>
                <a:gdLst>
                  <a:gd name="csX0" fmla="*/ 25539 w 450436"/>
                  <a:gd name="csY0" fmla="*/ 0 h 122522"/>
                  <a:gd name="csX1" fmla="*/ 424897 w 450436"/>
                  <a:gd name="csY1" fmla="*/ 0 h 122522"/>
                  <a:gd name="csX2" fmla="*/ 450436 w 450436"/>
                  <a:gd name="csY2" fmla="*/ 25701 h 122522"/>
                  <a:gd name="csX3" fmla="*/ 450436 w 450436"/>
                  <a:gd name="csY3" fmla="*/ 96828 h 122522"/>
                  <a:gd name="csX4" fmla="*/ 424897 w 450436"/>
                  <a:gd name="csY4" fmla="*/ 122523 h 122522"/>
                  <a:gd name="csX5" fmla="*/ 25539 w 450436"/>
                  <a:gd name="csY5" fmla="*/ 122523 h 122522"/>
                  <a:gd name="csX6" fmla="*/ 0 w 450436"/>
                  <a:gd name="csY6" fmla="*/ 96828 h 122522"/>
                  <a:gd name="csX7" fmla="*/ 0 w 450436"/>
                  <a:gd name="csY7" fmla="*/ 25701 h 122522"/>
                  <a:gd name="csX8" fmla="*/ 25539 w 450436"/>
                  <a:gd name="csY8" fmla="*/ 0 h 1225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50436" h="122522">
                    <a:moveTo>
                      <a:pt x="25539" y="0"/>
                    </a:moveTo>
                    <a:lnTo>
                      <a:pt x="424897" y="0"/>
                    </a:lnTo>
                    <a:cubicBezTo>
                      <a:pt x="438944" y="0"/>
                      <a:pt x="450436" y="11564"/>
                      <a:pt x="450436" y="25701"/>
                    </a:cubicBezTo>
                    <a:lnTo>
                      <a:pt x="450436" y="96828"/>
                    </a:lnTo>
                    <a:cubicBezTo>
                      <a:pt x="450436" y="110959"/>
                      <a:pt x="438944" y="122523"/>
                      <a:pt x="424897" y="122523"/>
                    </a:cubicBezTo>
                    <a:lnTo>
                      <a:pt x="25539" y="122523"/>
                    </a:lnTo>
                    <a:cubicBezTo>
                      <a:pt x="11492" y="122523"/>
                      <a:pt x="0" y="110959"/>
                      <a:pt x="0" y="96828"/>
                    </a:cubicBezTo>
                    <a:lnTo>
                      <a:pt x="0" y="25701"/>
                    </a:lnTo>
                    <a:cubicBezTo>
                      <a:pt x="0" y="11564"/>
                      <a:pt x="11492" y="0"/>
                      <a:pt x="25539" y="0"/>
                    </a:cubicBezTo>
                    <a:close/>
                  </a:path>
                </a:pathLst>
              </a:custGeom>
              <a:solidFill>
                <a:srgbClr val="FEFEFE">
                  <a:alpha val="70000"/>
                </a:srgbClr>
              </a:solidFill>
              <a:ln w="326" cap="flat">
                <a:noFill/>
                <a:prstDash val="solid"/>
                <a:miter/>
              </a:ln>
            </p:spPr>
            <p:txBody>
              <a:bodyPr/>
              <a:lstStyle/>
              <a:p>
                <a:endParaRPr lang="en-GB"/>
              </a:p>
            </p:txBody>
          </p:sp>
          <p:sp>
            <p:nvSpPr>
              <p:cNvPr id="981" name="Free-form: Shape 980">
                <a:extLst>
                  <a:ext uri="{FF2B5EF4-FFF2-40B4-BE49-F238E27FC236}">
                    <a16:creationId xmlns:a16="http://schemas.microsoft.com/office/drawing/2014/main" id="{4FE952DE-FA6B-6362-0DDF-29E2517E1739}"/>
                  </a:ext>
                </a:extLst>
              </p:cNvPr>
              <p:cNvSpPr/>
              <p:nvPr/>
            </p:nvSpPr>
            <p:spPr>
              <a:xfrm>
                <a:off x="6346188" y="3529401"/>
                <a:ext cx="630530" cy="122522"/>
              </a:xfrm>
              <a:custGeom>
                <a:avLst/>
                <a:gdLst>
                  <a:gd name="csX0" fmla="*/ 35748 w 630530"/>
                  <a:gd name="csY0" fmla="*/ 0 h 122522"/>
                  <a:gd name="csX1" fmla="*/ 594782 w 630530"/>
                  <a:gd name="csY1" fmla="*/ 0 h 122522"/>
                  <a:gd name="csX2" fmla="*/ 630531 w 630530"/>
                  <a:gd name="csY2" fmla="*/ 25701 h 122522"/>
                  <a:gd name="csX3" fmla="*/ 630531 w 630530"/>
                  <a:gd name="csY3" fmla="*/ 96828 h 122522"/>
                  <a:gd name="csX4" fmla="*/ 594782 w 630530"/>
                  <a:gd name="csY4" fmla="*/ 122523 h 122522"/>
                  <a:gd name="csX5" fmla="*/ 35748 w 630530"/>
                  <a:gd name="csY5" fmla="*/ 122523 h 122522"/>
                  <a:gd name="csX6" fmla="*/ 0 w 630530"/>
                  <a:gd name="csY6" fmla="*/ 96828 h 122522"/>
                  <a:gd name="csX7" fmla="*/ 0 w 630530"/>
                  <a:gd name="csY7" fmla="*/ 25701 h 122522"/>
                  <a:gd name="csX8" fmla="*/ 35748 w 630530"/>
                  <a:gd name="csY8" fmla="*/ 0 h 1225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30530" h="122522">
                    <a:moveTo>
                      <a:pt x="35748" y="0"/>
                    </a:moveTo>
                    <a:lnTo>
                      <a:pt x="594782" y="0"/>
                    </a:lnTo>
                    <a:cubicBezTo>
                      <a:pt x="614443" y="0"/>
                      <a:pt x="630531" y="11564"/>
                      <a:pt x="630531" y="25701"/>
                    </a:cubicBezTo>
                    <a:lnTo>
                      <a:pt x="630531" y="96828"/>
                    </a:lnTo>
                    <a:cubicBezTo>
                      <a:pt x="630531" y="110959"/>
                      <a:pt x="614443" y="122523"/>
                      <a:pt x="594782" y="122523"/>
                    </a:cubicBezTo>
                    <a:lnTo>
                      <a:pt x="35748" y="122523"/>
                    </a:lnTo>
                    <a:cubicBezTo>
                      <a:pt x="16088" y="122523"/>
                      <a:pt x="0" y="110959"/>
                      <a:pt x="0" y="96828"/>
                    </a:cubicBezTo>
                    <a:lnTo>
                      <a:pt x="0" y="25701"/>
                    </a:lnTo>
                    <a:cubicBezTo>
                      <a:pt x="0" y="11564"/>
                      <a:pt x="16088" y="0"/>
                      <a:pt x="35748" y="0"/>
                    </a:cubicBezTo>
                    <a:close/>
                  </a:path>
                </a:pathLst>
              </a:custGeom>
              <a:solidFill>
                <a:srgbClr val="FEFEFE">
                  <a:alpha val="70000"/>
                </a:srgbClr>
              </a:solidFill>
              <a:ln w="326" cap="flat">
                <a:noFill/>
                <a:prstDash val="solid"/>
                <a:miter/>
              </a:ln>
            </p:spPr>
            <p:txBody>
              <a:bodyPr/>
              <a:lstStyle/>
              <a:p>
                <a:endParaRPr lang="en-GB"/>
              </a:p>
            </p:txBody>
          </p:sp>
          <p:sp>
            <p:nvSpPr>
              <p:cNvPr id="982" name="Free-form: Shape 981">
                <a:extLst>
                  <a:ext uri="{FF2B5EF4-FFF2-40B4-BE49-F238E27FC236}">
                    <a16:creationId xmlns:a16="http://schemas.microsoft.com/office/drawing/2014/main" id="{9272F618-1095-9DCB-2DC9-56D2BDB4CAA8}"/>
                  </a:ext>
                </a:extLst>
              </p:cNvPr>
              <p:cNvSpPr/>
              <p:nvPr/>
            </p:nvSpPr>
            <p:spPr>
              <a:xfrm>
                <a:off x="5757500" y="3234210"/>
                <a:ext cx="395893" cy="122522"/>
              </a:xfrm>
              <a:custGeom>
                <a:avLst/>
                <a:gdLst>
                  <a:gd name="csX0" fmla="*/ 22446 w 395893"/>
                  <a:gd name="csY0" fmla="*/ 0 h 122522"/>
                  <a:gd name="csX1" fmla="*/ 373447 w 395893"/>
                  <a:gd name="csY1" fmla="*/ 0 h 122522"/>
                  <a:gd name="csX2" fmla="*/ 395893 w 395893"/>
                  <a:gd name="csY2" fmla="*/ 25701 h 122522"/>
                  <a:gd name="csX3" fmla="*/ 395893 w 395893"/>
                  <a:gd name="csY3" fmla="*/ 96828 h 122522"/>
                  <a:gd name="csX4" fmla="*/ 373447 w 395893"/>
                  <a:gd name="csY4" fmla="*/ 122523 h 122522"/>
                  <a:gd name="csX5" fmla="*/ 22446 w 395893"/>
                  <a:gd name="csY5" fmla="*/ 122523 h 122522"/>
                  <a:gd name="csX6" fmla="*/ 0 w 395893"/>
                  <a:gd name="csY6" fmla="*/ 96828 h 122522"/>
                  <a:gd name="csX7" fmla="*/ 0 w 395893"/>
                  <a:gd name="csY7" fmla="*/ 25701 h 122522"/>
                  <a:gd name="csX8" fmla="*/ 22446 w 395893"/>
                  <a:gd name="csY8" fmla="*/ 0 h 1225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95893" h="122522">
                    <a:moveTo>
                      <a:pt x="22446" y="0"/>
                    </a:moveTo>
                    <a:lnTo>
                      <a:pt x="373447" y="0"/>
                    </a:lnTo>
                    <a:cubicBezTo>
                      <a:pt x="385792" y="0"/>
                      <a:pt x="395893" y="11564"/>
                      <a:pt x="395893" y="25701"/>
                    </a:cubicBezTo>
                    <a:lnTo>
                      <a:pt x="395893" y="96828"/>
                    </a:lnTo>
                    <a:cubicBezTo>
                      <a:pt x="395893" y="110959"/>
                      <a:pt x="385792" y="122523"/>
                      <a:pt x="373447" y="122523"/>
                    </a:cubicBezTo>
                    <a:lnTo>
                      <a:pt x="22446" y="122523"/>
                    </a:lnTo>
                    <a:cubicBezTo>
                      <a:pt x="10101" y="122523"/>
                      <a:pt x="0" y="110959"/>
                      <a:pt x="0" y="96828"/>
                    </a:cubicBezTo>
                    <a:lnTo>
                      <a:pt x="0" y="25701"/>
                    </a:lnTo>
                    <a:cubicBezTo>
                      <a:pt x="0" y="11564"/>
                      <a:pt x="10101" y="0"/>
                      <a:pt x="22446" y="0"/>
                    </a:cubicBezTo>
                    <a:close/>
                  </a:path>
                </a:pathLst>
              </a:custGeom>
              <a:solidFill>
                <a:srgbClr val="FEFEFE">
                  <a:alpha val="70000"/>
                </a:srgbClr>
              </a:solidFill>
              <a:ln w="326" cap="flat">
                <a:noFill/>
                <a:prstDash val="solid"/>
                <a:miter/>
              </a:ln>
            </p:spPr>
            <p:txBody>
              <a:bodyPr/>
              <a:lstStyle/>
              <a:p>
                <a:endParaRPr lang="en-GB"/>
              </a:p>
            </p:txBody>
          </p:sp>
          <p:sp>
            <p:nvSpPr>
              <p:cNvPr id="983" name="Free-form: Shape 982">
                <a:extLst>
                  <a:ext uri="{FF2B5EF4-FFF2-40B4-BE49-F238E27FC236}">
                    <a16:creationId xmlns:a16="http://schemas.microsoft.com/office/drawing/2014/main" id="{F0564AD9-1235-87B0-FA3B-7115B0648631}"/>
                  </a:ext>
                </a:extLst>
              </p:cNvPr>
              <p:cNvSpPr/>
              <p:nvPr/>
            </p:nvSpPr>
            <p:spPr>
              <a:xfrm>
                <a:off x="5784437" y="3608408"/>
                <a:ext cx="431063" cy="122522"/>
              </a:xfrm>
              <a:custGeom>
                <a:avLst/>
                <a:gdLst>
                  <a:gd name="csX0" fmla="*/ 24439 w 431063"/>
                  <a:gd name="csY0" fmla="*/ 0 h 122522"/>
                  <a:gd name="csX1" fmla="*/ 406625 w 431063"/>
                  <a:gd name="csY1" fmla="*/ 0 h 122522"/>
                  <a:gd name="csX2" fmla="*/ 431064 w 431063"/>
                  <a:gd name="csY2" fmla="*/ 25701 h 122522"/>
                  <a:gd name="csX3" fmla="*/ 431064 w 431063"/>
                  <a:gd name="csY3" fmla="*/ 96828 h 122522"/>
                  <a:gd name="csX4" fmla="*/ 406625 w 431063"/>
                  <a:gd name="csY4" fmla="*/ 122523 h 122522"/>
                  <a:gd name="csX5" fmla="*/ 24439 w 431063"/>
                  <a:gd name="csY5" fmla="*/ 122523 h 122522"/>
                  <a:gd name="csX6" fmla="*/ 0 w 431063"/>
                  <a:gd name="csY6" fmla="*/ 96828 h 122522"/>
                  <a:gd name="csX7" fmla="*/ 0 w 431063"/>
                  <a:gd name="csY7" fmla="*/ 25701 h 122522"/>
                  <a:gd name="csX8" fmla="*/ 24439 w 431063"/>
                  <a:gd name="csY8" fmla="*/ 0 h 1225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31063" h="122522">
                    <a:moveTo>
                      <a:pt x="24439" y="0"/>
                    </a:moveTo>
                    <a:lnTo>
                      <a:pt x="406625" y="0"/>
                    </a:lnTo>
                    <a:cubicBezTo>
                      <a:pt x="420064" y="0"/>
                      <a:pt x="431064" y="11564"/>
                      <a:pt x="431064" y="25701"/>
                    </a:cubicBezTo>
                    <a:lnTo>
                      <a:pt x="431064" y="96828"/>
                    </a:lnTo>
                    <a:cubicBezTo>
                      <a:pt x="431064" y="110959"/>
                      <a:pt x="420064" y="122523"/>
                      <a:pt x="406625" y="122523"/>
                    </a:cubicBezTo>
                    <a:lnTo>
                      <a:pt x="24439" y="122523"/>
                    </a:lnTo>
                    <a:cubicBezTo>
                      <a:pt x="11000" y="122523"/>
                      <a:pt x="0" y="110959"/>
                      <a:pt x="0" y="96828"/>
                    </a:cubicBezTo>
                    <a:lnTo>
                      <a:pt x="0" y="25701"/>
                    </a:lnTo>
                    <a:cubicBezTo>
                      <a:pt x="0" y="11564"/>
                      <a:pt x="11000" y="0"/>
                      <a:pt x="24439" y="0"/>
                    </a:cubicBezTo>
                    <a:close/>
                  </a:path>
                </a:pathLst>
              </a:custGeom>
              <a:solidFill>
                <a:srgbClr val="FEFEFE">
                  <a:alpha val="70000"/>
                </a:srgbClr>
              </a:solidFill>
              <a:ln w="326" cap="flat">
                <a:noFill/>
                <a:prstDash val="solid"/>
                <a:miter/>
              </a:ln>
            </p:spPr>
            <p:txBody>
              <a:bodyPr/>
              <a:lstStyle/>
              <a:p>
                <a:endParaRPr lang="en-GB"/>
              </a:p>
            </p:txBody>
          </p:sp>
          <p:sp>
            <p:nvSpPr>
              <p:cNvPr id="984" name="Free-form: Shape 983">
                <a:extLst>
                  <a:ext uri="{FF2B5EF4-FFF2-40B4-BE49-F238E27FC236}">
                    <a16:creationId xmlns:a16="http://schemas.microsoft.com/office/drawing/2014/main" id="{80B9BC46-BB46-ACA0-6714-0BE9817E241B}"/>
                  </a:ext>
                </a:extLst>
              </p:cNvPr>
              <p:cNvSpPr/>
              <p:nvPr/>
            </p:nvSpPr>
            <p:spPr>
              <a:xfrm>
                <a:off x="5536077" y="3702415"/>
                <a:ext cx="217403" cy="122522"/>
              </a:xfrm>
              <a:custGeom>
                <a:avLst/>
                <a:gdLst>
                  <a:gd name="csX0" fmla="*/ 12326 w 217403"/>
                  <a:gd name="csY0" fmla="*/ 0 h 122522"/>
                  <a:gd name="csX1" fmla="*/ 205078 w 217403"/>
                  <a:gd name="csY1" fmla="*/ 0 h 122522"/>
                  <a:gd name="csX2" fmla="*/ 217403 w 217403"/>
                  <a:gd name="csY2" fmla="*/ 25701 h 122522"/>
                  <a:gd name="csX3" fmla="*/ 217403 w 217403"/>
                  <a:gd name="csY3" fmla="*/ 96828 h 122522"/>
                  <a:gd name="csX4" fmla="*/ 205078 w 217403"/>
                  <a:gd name="csY4" fmla="*/ 122523 h 122522"/>
                  <a:gd name="csX5" fmla="*/ 12326 w 217403"/>
                  <a:gd name="csY5" fmla="*/ 122523 h 122522"/>
                  <a:gd name="csX6" fmla="*/ 0 w 217403"/>
                  <a:gd name="csY6" fmla="*/ 96828 h 122522"/>
                  <a:gd name="csX7" fmla="*/ 0 w 217403"/>
                  <a:gd name="csY7" fmla="*/ 25701 h 122522"/>
                  <a:gd name="csX8" fmla="*/ 12326 w 217403"/>
                  <a:gd name="csY8" fmla="*/ 0 h 1225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17403" h="122522">
                    <a:moveTo>
                      <a:pt x="12326" y="0"/>
                    </a:moveTo>
                    <a:lnTo>
                      <a:pt x="205078" y="0"/>
                    </a:lnTo>
                    <a:cubicBezTo>
                      <a:pt x="211858" y="0"/>
                      <a:pt x="217403" y="11564"/>
                      <a:pt x="217403" y="25701"/>
                    </a:cubicBezTo>
                    <a:lnTo>
                      <a:pt x="217403" y="96828"/>
                    </a:lnTo>
                    <a:cubicBezTo>
                      <a:pt x="217403" y="110959"/>
                      <a:pt x="211858" y="122523"/>
                      <a:pt x="205078" y="122523"/>
                    </a:cubicBezTo>
                    <a:lnTo>
                      <a:pt x="12326" y="122523"/>
                    </a:lnTo>
                    <a:cubicBezTo>
                      <a:pt x="5545" y="122523"/>
                      <a:pt x="0" y="110959"/>
                      <a:pt x="0" y="96828"/>
                    </a:cubicBezTo>
                    <a:lnTo>
                      <a:pt x="0" y="25701"/>
                    </a:lnTo>
                    <a:cubicBezTo>
                      <a:pt x="0" y="11564"/>
                      <a:pt x="5545" y="0"/>
                      <a:pt x="12326" y="0"/>
                    </a:cubicBezTo>
                    <a:close/>
                  </a:path>
                </a:pathLst>
              </a:custGeom>
              <a:solidFill>
                <a:srgbClr val="FEFEFE">
                  <a:alpha val="70000"/>
                </a:srgbClr>
              </a:solidFill>
              <a:ln w="326" cap="flat">
                <a:noFill/>
                <a:prstDash val="solid"/>
                <a:miter/>
              </a:ln>
            </p:spPr>
            <p:txBody>
              <a:bodyPr/>
              <a:lstStyle/>
              <a:p>
                <a:endParaRPr lang="en-GB"/>
              </a:p>
            </p:txBody>
          </p:sp>
          <p:sp>
            <p:nvSpPr>
              <p:cNvPr id="985" name="Free-form: Shape 984">
                <a:extLst>
                  <a:ext uri="{FF2B5EF4-FFF2-40B4-BE49-F238E27FC236}">
                    <a16:creationId xmlns:a16="http://schemas.microsoft.com/office/drawing/2014/main" id="{98E302BE-EAE7-9EFE-A642-F2033030C7CF}"/>
                  </a:ext>
                </a:extLst>
              </p:cNvPr>
              <p:cNvSpPr/>
              <p:nvPr/>
            </p:nvSpPr>
            <p:spPr>
              <a:xfrm>
                <a:off x="4988993" y="3673896"/>
                <a:ext cx="451792" cy="122522"/>
              </a:xfrm>
              <a:custGeom>
                <a:avLst/>
                <a:gdLst>
                  <a:gd name="csX0" fmla="*/ 25615 w 451792"/>
                  <a:gd name="csY0" fmla="*/ 0 h 122522"/>
                  <a:gd name="csX1" fmla="*/ 426178 w 451792"/>
                  <a:gd name="csY1" fmla="*/ 0 h 122522"/>
                  <a:gd name="csX2" fmla="*/ 451792 w 451792"/>
                  <a:gd name="csY2" fmla="*/ 25701 h 122522"/>
                  <a:gd name="csX3" fmla="*/ 451792 w 451792"/>
                  <a:gd name="csY3" fmla="*/ 96828 h 122522"/>
                  <a:gd name="csX4" fmla="*/ 426178 w 451792"/>
                  <a:gd name="csY4" fmla="*/ 122523 h 122522"/>
                  <a:gd name="csX5" fmla="*/ 25615 w 451792"/>
                  <a:gd name="csY5" fmla="*/ 122523 h 122522"/>
                  <a:gd name="csX6" fmla="*/ 0 w 451792"/>
                  <a:gd name="csY6" fmla="*/ 96828 h 122522"/>
                  <a:gd name="csX7" fmla="*/ 0 w 451792"/>
                  <a:gd name="csY7" fmla="*/ 25701 h 122522"/>
                  <a:gd name="csX8" fmla="*/ 25615 w 451792"/>
                  <a:gd name="csY8" fmla="*/ 0 h 1225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51792" h="122522">
                    <a:moveTo>
                      <a:pt x="25615" y="0"/>
                    </a:moveTo>
                    <a:lnTo>
                      <a:pt x="426178" y="0"/>
                    </a:lnTo>
                    <a:cubicBezTo>
                      <a:pt x="440267" y="0"/>
                      <a:pt x="451792" y="11564"/>
                      <a:pt x="451792" y="25701"/>
                    </a:cubicBezTo>
                    <a:lnTo>
                      <a:pt x="451792" y="96828"/>
                    </a:lnTo>
                    <a:cubicBezTo>
                      <a:pt x="451792" y="110959"/>
                      <a:pt x="440267" y="122523"/>
                      <a:pt x="426178" y="122523"/>
                    </a:cubicBezTo>
                    <a:lnTo>
                      <a:pt x="25615" y="122523"/>
                    </a:lnTo>
                    <a:cubicBezTo>
                      <a:pt x="11525" y="122523"/>
                      <a:pt x="0" y="110959"/>
                      <a:pt x="0" y="96828"/>
                    </a:cubicBezTo>
                    <a:lnTo>
                      <a:pt x="0" y="25701"/>
                    </a:lnTo>
                    <a:cubicBezTo>
                      <a:pt x="0" y="11564"/>
                      <a:pt x="11525" y="0"/>
                      <a:pt x="25615" y="0"/>
                    </a:cubicBezTo>
                    <a:close/>
                  </a:path>
                </a:pathLst>
              </a:custGeom>
              <a:solidFill>
                <a:srgbClr val="FEFEFE">
                  <a:alpha val="70000"/>
                </a:srgbClr>
              </a:solidFill>
              <a:ln w="326" cap="flat">
                <a:noFill/>
                <a:prstDash val="solid"/>
                <a:miter/>
              </a:ln>
            </p:spPr>
            <p:txBody>
              <a:bodyPr/>
              <a:lstStyle/>
              <a:p>
                <a:endParaRPr lang="en-GB"/>
              </a:p>
            </p:txBody>
          </p:sp>
          <p:sp>
            <p:nvSpPr>
              <p:cNvPr id="986" name="Free-form: Shape 985">
                <a:extLst>
                  <a:ext uri="{FF2B5EF4-FFF2-40B4-BE49-F238E27FC236}">
                    <a16:creationId xmlns:a16="http://schemas.microsoft.com/office/drawing/2014/main" id="{EC6B6A6C-1112-3052-1315-CFFF81B25EE1}"/>
                  </a:ext>
                </a:extLst>
              </p:cNvPr>
              <p:cNvSpPr/>
              <p:nvPr/>
            </p:nvSpPr>
            <p:spPr>
              <a:xfrm>
                <a:off x="3107441" y="3276664"/>
                <a:ext cx="390475" cy="122522"/>
              </a:xfrm>
              <a:custGeom>
                <a:avLst/>
                <a:gdLst>
                  <a:gd name="csX0" fmla="*/ 22139 w 390475"/>
                  <a:gd name="csY0" fmla="*/ 0 h 122522"/>
                  <a:gd name="csX1" fmla="*/ 368336 w 390475"/>
                  <a:gd name="csY1" fmla="*/ 0 h 122522"/>
                  <a:gd name="csX2" fmla="*/ 390475 w 390475"/>
                  <a:gd name="csY2" fmla="*/ 25701 h 122522"/>
                  <a:gd name="csX3" fmla="*/ 390475 w 390475"/>
                  <a:gd name="csY3" fmla="*/ 96828 h 122522"/>
                  <a:gd name="csX4" fmla="*/ 368336 w 390475"/>
                  <a:gd name="csY4" fmla="*/ 122523 h 122522"/>
                  <a:gd name="csX5" fmla="*/ 22139 w 390475"/>
                  <a:gd name="csY5" fmla="*/ 122523 h 122522"/>
                  <a:gd name="csX6" fmla="*/ 0 w 390475"/>
                  <a:gd name="csY6" fmla="*/ 96828 h 122522"/>
                  <a:gd name="csX7" fmla="*/ 0 w 390475"/>
                  <a:gd name="csY7" fmla="*/ 25701 h 122522"/>
                  <a:gd name="csX8" fmla="*/ 22139 w 390475"/>
                  <a:gd name="csY8" fmla="*/ 0 h 1225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90475" h="122522">
                    <a:moveTo>
                      <a:pt x="22139" y="0"/>
                    </a:moveTo>
                    <a:lnTo>
                      <a:pt x="368336" y="0"/>
                    </a:lnTo>
                    <a:cubicBezTo>
                      <a:pt x="380514" y="0"/>
                      <a:pt x="390475" y="11564"/>
                      <a:pt x="390475" y="25701"/>
                    </a:cubicBezTo>
                    <a:lnTo>
                      <a:pt x="390475" y="96828"/>
                    </a:lnTo>
                    <a:cubicBezTo>
                      <a:pt x="390475" y="110959"/>
                      <a:pt x="380514" y="122523"/>
                      <a:pt x="368336" y="122523"/>
                    </a:cubicBezTo>
                    <a:lnTo>
                      <a:pt x="22139" y="122523"/>
                    </a:lnTo>
                    <a:cubicBezTo>
                      <a:pt x="9961" y="122523"/>
                      <a:pt x="0" y="110959"/>
                      <a:pt x="0" y="96828"/>
                    </a:cubicBezTo>
                    <a:lnTo>
                      <a:pt x="0" y="25701"/>
                    </a:lnTo>
                    <a:cubicBezTo>
                      <a:pt x="0" y="11564"/>
                      <a:pt x="9961" y="0"/>
                      <a:pt x="22139" y="0"/>
                    </a:cubicBezTo>
                    <a:close/>
                  </a:path>
                </a:pathLst>
              </a:custGeom>
              <a:solidFill>
                <a:srgbClr val="FEFEFE">
                  <a:alpha val="70000"/>
                </a:srgbClr>
              </a:solidFill>
              <a:ln w="326" cap="flat">
                <a:noFill/>
                <a:prstDash val="solid"/>
                <a:miter/>
              </a:ln>
            </p:spPr>
            <p:txBody>
              <a:bodyPr/>
              <a:lstStyle/>
              <a:p>
                <a:endParaRPr lang="en-GB"/>
              </a:p>
            </p:txBody>
          </p:sp>
          <p:sp>
            <p:nvSpPr>
              <p:cNvPr id="987" name="Free-form: Shape 986">
                <a:extLst>
                  <a:ext uri="{FF2B5EF4-FFF2-40B4-BE49-F238E27FC236}">
                    <a16:creationId xmlns:a16="http://schemas.microsoft.com/office/drawing/2014/main" id="{A903E8B6-94EC-0D78-BA01-4CEA5C986CED}"/>
                  </a:ext>
                </a:extLst>
              </p:cNvPr>
              <p:cNvSpPr/>
              <p:nvPr/>
            </p:nvSpPr>
            <p:spPr>
              <a:xfrm>
                <a:off x="3889188" y="3210350"/>
                <a:ext cx="504689" cy="122523"/>
              </a:xfrm>
              <a:custGeom>
                <a:avLst/>
                <a:gdLst>
                  <a:gd name="csX0" fmla="*/ 28616 w 504689"/>
                  <a:gd name="csY0" fmla="*/ 0 h 122523"/>
                  <a:gd name="csX1" fmla="*/ 476074 w 504689"/>
                  <a:gd name="csY1" fmla="*/ 0 h 122523"/>
                  <a:gd name="csX2" fmla="*/ 504690 w 504689"/>
                  <a:gd name="csY2" fmla="*/ 25701 h 122523"/>
                  <a:gd name="csX3" fmla="*/ 504690 w 504689"/>
                  <a:gd name="csY3" fmla="*/ 96828 h 122523"/>
                  <a:gd name="csX4" fmla="*/ 476074 w 504689"/>
                  <a:gd name="csY4" fmla="*/ 122523 h 122523"/>
                  <a:gd name="csX5" fmla="*/ 28616 w 504689"/>
                  <a:gd name="csY5" fmla="*/ 122523 h 122523"/>
                  <a:gd name="csX6" fmla="*/ 0 w 504689"/>
                  <a:gd name="csY6" fmla="*/ 96828 h 122523"/>
                  <a:gd name="csX7" fmla="*/ 0 w 504689"/>
                  <a:gd name="csY7" fmla="*/ 25701 h 122523"/>
                  <a:gd name="csX8" fmla="*/ 28616 w 504689"/>
                  <a:gd name="csY8" fmla="*/ 0 h 1225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04689" h="122523">
                    <a:moveTo>
                      <a:pt x="28616" y="0"/>
                    </a:moveTo>
                    <a:lnTo>
                      <a:pt x="476074" y="0"/>
                    </a:lnTo>
                    <a:cubicBezTo>
                      <a:pt x="491812" y="0"/>
                      <a:pt x="504690" y="11564"/>
                      <a:pt x="504690" y="25701"/>
                    </a:cubicBezTo>
                    <a:lnTo>
                      <a:pt x="504690" y="96828"/>
                    </a:lnTo>
                    <a:cubicBezTo>
                      <a:pt x="504690" y="110959"/>
                      <a:pt x="491812" y="122523"/>
                      <a:pt x="476074" y="122523"/>
                    </a:cubicBezTo>
                    <a:lnTo>
                      <a:pt x="28616" y="122523"/>
                    </a:lnTo>
                    <a:cubicBezTo>
                      <a:pt x="12877" y="122523"/>
                      <a:pt x="0" y="110959"/>
                      <a:pt x="0" y="96828"/>
                    </a:cubicBezTo>
                    <a:lnTo>
                      <a:pt x="0" y="25701"/>
                    </a:lnTo>
                    <a:cubicBezTo>
                      <a:pt x="0" y="11564"/>
                      <a:pt x="12877" y="0"/>
                      <a:pt x="28616" y="0"/>
                    </a:cubicBezTo>
                    <a:close/>
                  </a:path>
                </a:pathLst>
              </a:custGeom>
              <a:solidFill>
                <a:srgbClr val="FEFEFE">
                  <a:alpha val="70000"/>
                </a:srgbClr>
              </a:solidFill>
              <a:ln w="326" cap="flat">
                <a:noFill/>
                <a:prstDash val="solid"/>
                <a:miter/>
              </a:ln>
            </p:spPr>
            <p:txBody>
              <a:bodyPr/>
              <a:lstStyle/>
              <a:p>
                <a:endParaRPr lang="en-GB"/>
              </a:p>
            </p:txBody>
          </p:sp>
          <p:sp>
            <p:nvSpPr>
              <p:cNvPr id="988" name="Free-form: Shape 987">
                <a:extLst>
                  <a:ext uri="{FF2B5EF4-FFF2-40B4-BE49-F238E27FC236}">
                    <a16:creationId xmlns:a16="http://schemas.microsoft.com/office/drawing/2014/main" id="{B9EC4CE4-1918-C0BB-7CA3-B4B42D9B0C3C}"/>
                  </a:ext>
                </a:extLst>
              </p:cNvPr>
              <p:cNvSpPr/>
              <p:nvPr/>
            </p:nvSpPr>
            <p:spPr>
              <a:xfrm>
                <a:off x="4390370" y="3581355"/>
                <a:ext cx="454731" cy="122522"/>
              </a:xfrm>
              <a:custGeom>
                <a:avLst/>
                <a:gdLst>
                  <a:gd name="csX0" fmla="*/ 25781 w 454731"/>
                  <a:gd name="csY0" fmla="*/ 0 h 122522"/>
                  <a:gd name="csX1" fmla="*/ 428951 w 454731"/>
                  <a:gd name="csY1" fmla="*/ 0 h 122522"/>
                  <a:gd name="csX2" fmla="*/ 454731 w 454731"/>
                  <a:gd name="csY2" fmla="*/ 25701 h 122522"/>
                  <a:gd name="csX3" fmla="*/ 454731 w 454731"/>
                  <a:gd name="csY3" fmla="*/ 96828 h 122522"/>
                  <a:gd name="csX4" fmla="*/ 428951 w 454731"/>
                  <a:gd name="csY4" fmla="*/ 122523 h 122522"/>
                  <a:gd name="csX5" fmla="*/ 25781 w 454731"/>
                  <a:gd name="csY5" fmla="*/ 122523 h 122522"/>
                  <a:gd name="csX6" fmla="*/ 0 w 454731"/>
                  <a:gd name="csY6" fmla="*/ 96828 h 122522"/>
                  <a:gd name="csX7" fmla="*/ 0 w 454731"/>
                  <a:gd name="csY7" fmla="*/ 25701 h 122522"/>
                  <a:gd name="csX8" fmla="*/ 25781 w 454731"/>
                  <a:gd name="csY8" fmla="*/ 0 h 1225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54731" h="122522">
                    <a:moveTo>
                      <a:pt x="25781" y="0"/>
                    </a:moveTo>
                    <a:lnTo>
                      <a:pt x="428951" y="0"/>
                    </a:lnTo>
                    <a:cubicBezTo>
                      <a:pt x="443131" y="0"/>
                      <a:pt x="454731" y="11564"/>
                      <a:pt x="454731" y="25701"/>
                    </a:cubicBezTo>
                    <a:lnTo>
                      <a:pt x="454731" y="96828"/>
                    </a:lnTo>
                    <a:cubicBezTo>
                      <a:pt x="454731" y="110959"/>
                      <a:pt x="443131" y="122523"/>
                      <a:pt x="428951" y="122523"/>
                    </a:cubicBezTo>
                    <a:lnTo>
                      <a:pt x="25781" y="122523"/>
                    </a:lnTo>
                    <a:cubicBezTo>
                      <a:pt x="11601" y="122523"/>
                      <a:pt x="0" y="110959"/>
                      <a:pt x="0" y="96828"/>
                    </a:cubicBezTo>
                    <a:lnTo>
                      <a:pt x="0" y="25701"/>
                    </a:lnTo>
                    <a:cubicBezTo>
                      <a:pt x="0" y="11564"/>
                      <a:pt x="11601" y="0"/>
                      <a:pt x="25781" y="0"/>
                    </a:cubicBezTo>
                    <a:close/>
                  </a:path>
                </a:pathLst>
              </a:custGeom>
              <a:solidFill>
                <a:srgbClr val="FEFEFE">
                  <a:alpha val="70000"/>
                </a:srgbClr>
              </a:solidFill>
              <a:ln w="326" cap="flat">
                <a:noFill/>
                <a:prstDash val="solid"/>
                <a:miter/>
              </a:ln>
            </p:spPr>
            <p:txBody>
              <a:bodyPr/>
              <a:lstStyle/>
              <a:p>
                <a:endParaRPr lang="en-GB"/>
              </a:p>
            </p:txBody>
          </p:sp>
          <p:sp>
            <p:nvSpPr>
              <p:cNvPr id="989" name="Free-form: Shape 988">
                <a:extLst>
                  <a:ext uri="{FF2B5EF4-FFF2-40B4-BE49-F238E27FC236}">
                    <a16:creationId xmlns:a16="http://schemas.microsoft.com/office/drawing/2014/main" id="{798A33A6-7899-E33A-52D4-3AA0149C840E}"/>
                  </a:ext>
                </a:extLst>
              </p:cNvPr>
              <p:cNvSpPr/>
              <p:nvPr/>
            </p:nvSpPr>
            <p:spPr>
              <a:xfrm>
                <a:off x="3422033" y="4034310"/>
                <a:ext cx="425848" cy="122522"/>
              </a:xfrm>
              <a:custGeom>
                <a:avLst/>
                <a:gdLst>
                  <a:gd name="csX0" fmla="*/ 24145 w 425848"/>
                  <a:gd name="csY0" fmla="*/ 0 h 122522"/>
                  <a:gd name="csX1" fmla="*/ 401703 w 425848"/>
                  <a:gd name="csY1" fmla="*/ 0 h 122522"/>
                  <a:gd name="csX2" fmla="*/ 425848 w 425848"/>
                  <a:gd name="csY2" fmla="*/ 25701 h 122522"/>
                  <a:gd name="csX3" fmla="*/ 425848 w 425848"/>
                  <a:gd name="csY3" fmla="*/ 96828 h 122522"/>
                  <a:gd name="csX4" fmla="*/ 401703 w 425848"/>
                  <a:gd name="csY4" fmla="*/ 122523 h 122522"/>
                  <a:gd name="csX5" fmla="*/ 24145 w 425848"/>
                  <a:gd name="csY5" fmla="*/ 122523 h 122522"/>
                  <a:gd name="csX6" fmla="*/ 0 w 425848"/>
                  <a:gd name="csY6" fmla="*/ 96828 h 122522"/>
                  <a:gd name="csX7" fmla="*/ 0 w 425848"/>
                  <a:gd name="csY7" fmla="*/ 25701 h 122522"/>
                  <a:gd name="csX8" fmla="*/ 24145 w 425848"/>
                  <a:gd name="csY8" fmla="*/ 0 h 1225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25848" h="122522">
                    <a:moveTo>
                      <a:pt x="24145" y="0"/>
                    </a:moveTo>
                    <a:lnTo>
                      <a:pt x="401703" y="0"/>
                    </a:lnTo>
                    <a:cubicBezTo>
                      <a:pt x="414982" y="0"/>
                      <a:pt x="425848" y="11564"/>
                      <a:pt x="425848" y="25701"/>
                    </a:cubicBezTo>
                    <a:lnTo>
                      <a:pt x="425848" y="96828"/>
                    </a:lnTo>
                    <a:cubicBezTo>
                      <a:pt x="425848" y="110959"/>
                      <a:pt x="414982" y="122523"/>
                      <a:pt x="401703" y="122523"/>
                    </a:cubicBezTo>
                    <a:lnTo>
                      <a:pt x="24145" y="122523"/>
                    </a:lnTo>
                    <a:cubicBezTo>
                      <a:pt x="10866" y="122523"/>
                      <a:pt x="0" y="110959"/>
                      <a:pt x="0" y="96828"/>
                    </a:cubicBezTo>
                    <a:lnTo>
                      <a:pt x="0" y="25701"/>
                    </a:lnTo>
                    <a:cubicBezTo>
                      <a:pt x="0" y="11564"/>
                      <a:pt x="10866" y="0"/>
                      <a:pt x="24145" y="0"/>
                    </a:cubicBezTo>
                    <a:close/>
                  </a:path>
                </a:pathLst>
              </a:custGeom>
              <a:solidFill>
                <a:srgbClr val="FEFEFE">
                  <a:alpha val="70000"/>
                </a:srgbClr>
              </a:solidFill>
              <a:ln w="326" cap="flat">
                <a:noFill/>
                <a:prstDash val="solid"/>
                <a:miter/>
              </a:ln>
            </p:spPr>
            <p:txBody>
              <a:bodyPr/>
              <a:lstStyle/>
              <a:p>
                <a:endParaRPr lang="en-GB"/>
              </a:p>
            </p:txBody>
          </p:sp>
          <p:sp>
            <p:nvSpPr>
              <p:cNvPr id="990" name="Free-form: Shape 989">
                <a:extLst>
                  <a:ext uri="{FF2B5EF4-FFF2-40B4-BE49-F238E27FC236}">
                    <a16:creationId xmlns:a16="http://schemas.microsoft.com/office/drawing/2014/main" id="{264A27FF-D569-08AD-E309-D94B4E696601}"/>
                  </a:ext>
                </a:extLst>
              </p:cNvPr>
              <p:cNvSpPr/>
              <p:nvPr/>
            </p:nvSpPr>
            <p:spPr>
              <a:xfrm>
                <a:off x="4566421" y="4198245"/>
                <a:ext cx="464734" cy="122523"/>
              </a:xfrm>
              <a:custGeom>
                <a:avLst/>
                <a:gdLst>
                  <a:gd name="csX0" fmla="*/ 26349 w 464734"/>
                  <a:gd name="csY0" fmla="*/ 0 h 122523"/>
                  <a:gd name="csX1" fmla="*/ 438385 w 464734"/>
                  <a:gd name="csY1" fmla="*/ 0 h 122523"/>
                  <a:gd name="csX2" fmla="*/ 464735 w 464734"/>
                  <a:gd name="csY2" fmla="*/ 25701 h 122523"/>
                  <a:gd name="csX3" fmla="*/ 464735 w 464734"/>
                  <a:gd name="csY3" fmla="*/ 96828 h 122523"/>
                  <a:gd name="csX4" fmla="*/ 438385 w 464734"/>
                  <a:gd name="csY4" fmla="*/ 122523 h 122523"/>
                  <a:gd name="csX5" fmla="*/ 26349 w 464734"/>
                  <a:gd name="csY5" fmla="*/ 122523 h 122523"/>
                  <a:gd name="csX6" fmla="*/ 0 w 464734"/>
                  <a:gd name="csY6" fmla="*/ 96828 h 122523"/>
                  <a:gd name="csX7" fmla="*/ 0 w 464734"/>
                  <a:gd name="csY7" fmla="*/ 25701 h 122523"/>
                  <a:gd name="csX8" fmla="*/ 26349 w 464734"/>
                  <a:gd name="csY8" fmla="*/ 0 h 1225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64734" h="122523">
                    <a:moveTo>
                      <a:pt x="26349" y="0"/>
                    </a:moveTo>
                    <a:lnTo>
                      <a:pt x="438385" y="0"/>
                    </a:lnTo>
                    <a:cubicBezTo>
                      <a:pt x="452876" y="0"/>
                      <a:pt x="464735" y="11564"/>
                      <a:pt x="464735" y="25701"/>
                    </a:cubicBezTo>
                    <a:lnTo>
                      <a:pt x="464735" y="96828"/>
                    </a:lnTo>
                    <a:cubicBezTo>
                      <a:pt x="464735" y="110959"/>
                      <a:pt x="452876" y="122523"/>
                      <a:pt x="438385" y="122523"/>
                    </a:cubicBezTo>
                    <a:lnTo>
                      <a:pt x="26349" y="122523"/>
                    </a:lnTo>
                    <a:cubicBezTo>
                      <a:pt x="11858" y="122523"/>
                      <a:pt x="0" y="110959"/>
                      <a:pt x="0" y="96828"/>
                    </a:cubicBezTo>
                    <a:lnTo>
                      <a:pt x="0" y="25701"/>
                    </a:lnTo>
                    <a:cubicBezTo>
                      <a:pt x="0" y="11564"/>
                      <a:pt x="11858" y="0"/>
                      <a:pt x="26349" y="0"/>
                    </a:cubicBezTo>
                    <a:close/>
                  </a:path>
                </a:pathLst>
              </a:custGeom>
              <a:solidFill>
                <a:srgbClr val="FEFEFE">
                  <a:alpha val="70000"/>
                </a:srgbClr>
              </a:solidFill>
              <a:ln w="326" cap="flat">
                <a:noFill/>
                <a:prstDash val="solid"/>
                <a:miter/>
              </a:ln>
            </p:spPr>
            <p:txBody>
              <a:bodyPr/>
              <a:lstStyle/>
              <a:p>
                <a:endParaRPr lang="en-GB"/>
              </a:p>
            </p:txBody>
          </p:sp>
          <p:sp>
            <p:nvSpPr>
              <p:cNvPr id="991" name="Free-form: Shape 990">
                <a:extLst>
                  <a:ext uri="{FF2B5EF4-FFF2-40B4-BE49-F238E27FC236}">
                    <a16:creationId xmlns:a16="http://schemas.microsoft.com/office/drawing/2014/main" id="{7FD45A4E-5243-3383-C6A1-21E4D84C3245}"/>
                  </a:ext>
                </a:extLst>
              </p:cNvPr>
              <p:cNvSpPr/>
              <p:nvPr/>
            </p:nvSpPr>
            <p:spPr>
              <a:xfrm>
                <a:off x="6768411" y="4164621"/>
                <a:ext cx="398146" cy="122523"/>
              </a:xfrm>
              <a:custGeom>
                <a:avLst/>
                <a:gdLst>
                  <a:gd name="csX0" fmla="*/ 22573 w 398146"/>
                  <a:gd name="csY0" fmla="*/ 0 h 122523"/>
                  <a:gd name="csX1" fmla="*/ 375573 w 398146"/>
                  <a:gd name="csY1" fmla="*/ 0 h 122523"/>
                  <a:gd name="csX2" fmla="*/ 398147 w 398146"/>
                  <a:gd name="csY2" fmla="*/ 25701 h 122523"/>
                  <a:gd name="csX3" fmla="*/ 398147 w 398146"/>
                  <a:gd name="csY3" fmla="*/ 96828 h 122523"/>
                  <a:gd name="csX4" fmla="*/ 375573 w 398146"/>
                  <a:gd name="csY4" fmla="*/ 122523 h 122523"/>
                  <a:gd name="csX5" fmla="*/ 22573 w 398146"/>
                  <a:gd name="csY5" fmla="*/ 122523 h 122523"/>
                  <a:gd name="csX6" fmla="*/ 0 w 398146"/>
                  <a:gd name="csY6" fmla="*/ 96828 h 122523"/>
                  <a:gd name="csX7" fmla="*/ 0 w 398146"/>
                  <a:gd name="csY7" fmla="*/ 25701 h 122523"/>
                  <a:gd name="csX8" fmla="*/ 22573 w 398146"/>
                  <a:gd name="csY8" fmla="*/ 0 h 1225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98146" h="122523">
                    <a:moveTo>
                      <a:pt x="22573" y="0"/>
                    </a:moveTo>
                    <a:lnTo>
                      <a:pt x="375573" y="0"/>
                    </a:lnTo>
                    <a:cubicBezTo>
                      <a:pt x="387990" y="0"/>
                      <a:pt x="398147" y="11564"/>
                      <a:pt x="398147" y="25701"/>
                    </a:cubicBezTo>
                    <a:lnTo>
                      <a:pt x="398147" y="96828"/>
                    </a:lnTo>
                    <a:cubicBezTo>
                      <a:pt x="398147" y="110959"/>
                      <a:pt x="387990" y="122523"/>
                      <a:pt x="375573" y="122523"/>
                    </a:cubicBezTo>
                    <a:lnTo>
                      <a:pt x="22573" y="122523"/>
                    </a:lnTo>
                    <a:cubicBezTo>
                      <a:pt x="10157" y="122523"/>
                      <a:pt x="0" y="110959"/>
                      <a:pt x="0" y="96828"/>
                    </a:cubicBezTo>
                    <a:lnTo>
                      <a:pt x="0" y="25701"/>
                    </a:lnTo>
                    <a:cubicBezTo>
                      <a:pt x="0" y="11564"/>
                      <a:pt x="10157" y="0"/>
                      <a:pt x="22573" y="0"/>
                    </a:cubicBezTo>
                    <a:close/>
                  </a:path>
                </a:pathLst>
              </a:custGeom>
              <a:solidFill>
                <a:srgbClr val="FEFEFE">
                  <a:alpha val="70000"/>
                </a:srgbClr>
              </a:solidFill>
              <a:ln w="326" cap="flat">
                <a:noFill/>
                <a:prstDash val="solid"/>
                <a:miter/>
              </a:ln>
            </p:spPr>
            <p:txBody>
              <a:bodyPr/>
              <a:lstStyle/>
              <a:p>
                <a:endParaRPr lang="en-GB"/>
              </a:p>
            </p:txBody>
          </p:sp>
          <p:sp>
            <p:nvSpPr>
              <p:cNvPr id="992" name="Free-form: Shape 991">
                <a:extLst>
                  <a:ext uri="{FF2B5EF4-FFF2-40B4-BE49-F238E27FC236}">
                    <a16:creationId xmlns:a16="http://schemas.microsoft.com/office/drawing/2014/main" id="{C85BA2CD-9918-C5A3-FAF6-3F769CC24385}"/>
                  </a:ext>
                </a:extLst>
              </p:cNvPr>
              <p:cNvSpPr/>
              <p:nvPr/>
            </p:nvSpPr>
            <p:spPr>
              <a:xfrm>
                <a:off x="7651410" y="4343370"/>
                <a:ext cx="355478" cy="122522"/>
              </a:xfrm>
              <a:custGeom>
                <a:avLst/>
                <a:gdLst>
                  <a:gd name="csX0" fmla="*/ 20154 w 355478"/>
                  <a:gd name="csY0" fmla="*/ 0 h 122522"/>
                  <a:gd name="csX1" fmla="*/ 335324 w 355478"/>
                  <a:gd name="csY1" fmla="*/ 0 h 122522"/>
                  <a:gd name="csX2" fmla="*/ 355478 w 355478"/>
                  <a:gd name="csY2" fmla="*/ 25701 h 122522"/>
                  <a:gd name="csX3" fmla="*/ 355478 w 355478"/>
                  <a:gd name="csY3" fmla="*/ 96828 h 122522"/>
                  <a:gd name="csX4" fmla="*/ 335324 w 355478"/>
                  <a:gd name="csY4" fmla="*/ 122523 h 122522"/>
                  <a:gd name="csX5" fmla="*/ 20154 w 355478"/>
                  <a:gd name="csY5" fmla="*/ 122523 h 122522"/>
                  <a:gd name="csX6" fmla="*/ 0 w 355478"/>
                  <a:gd name="csY6" fmla="*/ 96828 h 122522"/>
                  <a:gd name="csX7" fmla="*/ 0 w 355478"/>
                  <a:gd name="csY7" fmla="*/ 25701 h 122522"/>
                  <a:gd name="csX8" fmla="*/ 20154 w 355478"/>
                  <a:gd name="csY8" fmla="*/ 0 h 1225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55478" h="122522">
                    <a:moveTo>
                      <a:pt x="20154" y="0"/>
                    </a:moveTo>
                    <a:lnTo>
                      <a:pt x="335324" y="0"/>
                    </a:lnTo>
                    <a:cubicBezTo>
                      <a:pt x="346409" y="0"/>
                      <a:pt x="355478" y="11564"/>
                      <a:pt x="355478" y="25701"/>
                    </a:cubicBezTo>
                    <a:lnTo>
                      <a:pt x="355478" y="96828"/>
                    </a:lnTo>
                    <a:cubicBezTo>
                      <a:pt x="355478" y="110959"/>
                      <a:pt x="346409" y="122523"/>
                      <a:pt x="335324" y="122523"/>
                    </a:cubicBezTo>
                    <a:lnTo>
                      <a:pt x="20154" y="122523"/>
                    </a:lnTo>
                    <a:cubicBezTo>
                      <a:pt x="9070" y="122523"/>
                      <a:pt x="0" y="110959"/>
                      <a:pt x="0" y="96828"/>
                    </a:cubicBezTo>
                    <a:lnTo>
                      <a:pt x="0" y="25701"/>
                    </a:lnTo>
                    <a:cubicBezTo>
                      <a:pt x="0" y="11564"/>
                      <a:pt x="9070" y="0"/>
                      <a:pt x="20154" y="0"/>
                    </a:cubicBezTo>
                    <a:close/>
                  </a:path>
                </a:pathLst>
              </a:custGeom>
              <a:solidFill>
                <a:srgbClr val="FEFEFE">
                  <a:alpha val="70000"/>
                </a:srgbClr>
              </a:solidFill>
              <a:ln w="326" cap="flat">
                <a:noFill/>
                <a:prstDash val="solid"/>
                <a:miter/>
              </a:ln>
            </p:spPr>
            <p:txBody>
              <a:bodyPr/>
              <a:lstStyle/>
              <a:p>
                <a:endParaRPr lang="en-GB"/>
              </a:p>
            </p:txBody>
          </p:sp>
          <p:sp>
            <p:nvSpPr>
              <p:cNvPr id="993" name="Free-form: Shape 992">
                <a:extLst>
                  <a:ext uri="{FF2B5EF4-FFF2-40B4-BE49-F238E27FC236}">
                    <a16:creationId xmlns:a16="http://schemas.microsoft.com/office/drawing/2014/main" id="{68FB08F0-74A6-F399-729A-41D0BA5D7970}"/>
                  </a:ext>
                </a:extLst>
              </p:cNvPr>
              <p:cNvSpPr/>
              <p:nvPr/>
            </p:nvSpPr>
            <p:spPr>
              <a:xfrm>
                <a:off x="5748238" y="4338507"/>
                <a:ext cx="498592" cy="122523"/>
              </a:xfrm>
              <a:custGeom>
                <a:avLst/>
                <a:gdLst>
                  <a:gd name="csX0" fmla="*/ 28270 w 498592"/>
                  <a:gd name="csY0" fmla="*/ 0 h 122523"/>
                  <a:gd name="csX1" fmla="*/ 470323 w 498592"/>
                  <a:gd name="csY1" fmla="*/ 0 h 122523"/>
                  <a:gd name="csX2" fmla="*/ 498592 w 498592"/>
                  <a:gd name="csY2" fmla="*/ 25701 h 122523"/>
                  <a:gd name="csX3" fmla="*/ 498592 w 498592"/>
                  <a:gd name="csY3" fmla="*/ 96828 h 122523"/>
                  <a:gd name="csX4" fmla="*/ 470323 w 498592"/>
                  <a:gd name="csY4" fmla="*/ 122523 h 122523"/>
                  <a:gd name="csX5" fmla="*/ 28270 w 498592"/>
                  <a:gd name="csY5" fmla="*/ 122523 h 122523"/>
                  <a:gd name="csX6" fmla="*/ 0 w 498592"/>
                  <a:gd name="csY6" fmla="*/ 96828 h 122523"/>
                  <a:gd name="csX7" fmla="*/ 0 w 498592"/>
                  <a:gd name="csY7" fmla="*/ 25701 h 122523"/>
                  <a:gd name="csX8" fmla="*/ 28270 w 498592"/>
                  <a:gd name="csY8" fmla="*/ 0 h 1225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98592" h="122523">
                    <a:moveTo>
                      <a:pt x="28270" y="0"/>
                    </a:moveTo>
                    <a:lnTo>
                      <a:pt x="470323" y="0"/>
                    </a:lnTo>
                    <a:cubicBezTo>
                      <a:pt x="485871" y="0"/>
                      <a:pt x="498592" y="11564"/>
                      <a:pt x="498592" y="25701"/>
                    </a:cubicBezTo>
                    <a:lnTo>
                      <a:pt x="498592" y="96828"/>
                    </a:lnTo>
                    <a:cubicBezTo>
                      <a:pt x="498592" y="110959"/>
                      <a:pt x="485871" y="122523"/>
                      <a:pt x="470323" y="122523"/>
                    </a:cubicBezTo>
                    <a:lnTo>
                      <a:pt x="28270" y="122523"/>
                    </a:lnTo>
                    <a:cubicBezTo>
                      <a:pt x="12721" y="122523"/>
                      <a:pt x="0" y="110959"/>
                      <a:pt x="0" y="96828"/>
                    </a:cubicBezTo>
                    <a:lnTo>
                      <a:pt x="0" y="25701"/>
                    </a:lnTo>
                    <a:cubicBezTo>
                      <a:pt x="0" y="11564"/>
                      <a:pt x="12721" y="0"/>
                      <a:pt x="28270" y="0"/>
                    </a:cubicBezTo>
                    <a:close/>
                  </a:path>
                </a:pathLst>
              </a:custGeom>
              <a:solidFill>
                <a:srgbClr val="FEFEFE">
                  <a:alpha val="70000"/>
                </a:srgbClr>
              </a:solidFill>
              <a:ln w="326" cap="flat">
                <a:noFill/>
                <a:prstDash val="solid"/>
                <a:miter/>
              </a:ln>
            </p:spPr>
            <p:txBody>
              <a:bodyPr/>
              <a:lstStyle/>
              <a:p>
                <a:endParaRPr lang="en-GB"/>
              </a:p>
            </p:txBody>
          </p:sp>
          <p:sp>
            <p:nvSpPr>
              <p:cNvPr id="994" name="Free-form: Shape 993">
                <a:extLst>
                  <a:ext uri="{FF2B5EF4-FFF2-40B4-BE49-F238E27FC236}">
                    <a16:creationId xmlns:a16="http://schemas.microsoft.com/office/drawing/2014/main" id="{802A3E4A-B747-2AD2-637D-50E7710DFA69}"/>
                  </a:ext>
                </a:extLst>
              </p:cNvPr>
              <p:cNvSpPr/>
              <p:nvPr/>
            </p:nvSpPr>
            <p:spPr>
              <a:xfrm>
                <a:off x="4633388" y="4638375"/>
                <a:ext cx="396683" cy="122522"/>
              </a:xfrm>
              <a:custGeom>
                <a:avLst/>
                <a:gdLst>
                  <a:gd name="csX0" fmla="*/ 22492 w 396683"/>
                  <a:gd name="csY0" fmla="*/ 0 h 122522"/>
                  <a:gd name="csX1" fmla="*/ 374191 w 396683"/>
                  <a:gd name="csY1" fmla="*/ 0 h 122522"/>
                  <a:gd name="csX2" fmla="*/ 396684 w 396683"/>
                  <a:gd name="csY2" fmla="*/ 25701 h 122522"/>
                  <a:gd name="csX3" fmla="*/ 396684 w 396683"/>
                  <a:gd name="csY3" fmla="*/ 96828 h 122522"/>
                  <a:gd name="csX4" fmla="*/ 374191 w 396683"/>
                  <a:gd name="csY4" fmla="*/ 122523 h 122522"/>
                  <a:gd name="csX5" fmla="*/ 22492 w 396683"/>
                  <a:gd name="csY5" fmla="*/ 122523 h 122522"/>
                  <a:gd name="csX6" fmla="*/ 0 w 396683"/>
                  <a:gd name="csY6" fmla="*/ 96828 h 122522"/>
                  <a:gd name="csX7" fmla="*/ 0 w 396683"/>
                  <a:gd name="csY7" fmla="*/ 25701 h 122522"/>
                  <a:gd name="csX8" fmla="*/ 22492 w 396683"/>
                  <a:gd name="csY8" fmla="*/ 0 h 1225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96683" h="122522">
                    <a:moveTo>
                      <a:pt x="22492" y="0"/>
                    </a:moveTo>
                    <a:lnTo>
                      <a:pt x="374191" y="0"/>
                    </a:lnTo>
                    <a:cubicBezTo>
                      <a:pt x="386563" y="0"/>
                      <a:pt x="396684" y="11564"/>
                      <a:pt x="396684" y="25701"/>
                    </a:cubicBezTo>
                    <a:lnTo>
                      <a:pt x="396684" y="96828"/>
                    </a:lnTo>
                    <a:cubicBezTo>
                      <a:pt x="396684" y="110959"/>
                      <a:pt x="386563" y="122523"/>
                      <a:pt x="374191" y="122523"/>
                    </a:cubicBezTo>
                    <a:lnTo>
                      <a:pt x="22492" y="122523"/>
                    </a:lnTo>
                    <a:cubicBezTo>
                      <a:pt x="10121" y="122523"/>
                      <a:pt x="0" y="110959"/>
                      <a:pt x="0" y="96828"/>
                    </a:cubicBezTo>
                    <a:lnTo>
                      <a:pt x="0" y="25701"/>
                    </a:lnTo>
                    <a:cubicBezTo>
                      <a:pt x="0" y="11564"/>
                      <a:pt x="10121" y="0"/>
                      <a:pt x="22492" y="0"/>
                    </a:cubicBezTo>
                    <a:close/>
                  </a:path>
                </a:pathLst>
              </a:custGeom>
              <a:solidFill>
                <a:srgbClr val="FEFEFE">
                  <a:alpha val="70000"/>
                </a:srgbClr>
              </a:solidFill>
              <a:ln w="326" cap="flat">
                <a:noFill/>
                <a:prstDash val="solid"/>
                <a:miter/>
              </a:ln>
            </p:spPr>
            <p:txBody>
              <a:bodyPr/>
              <a:lstStyle/>
              <a:p>
                <a:endParaRPr lang="en-GB"/>
              </a:p>
            </p:txBody>
          </p:sp>
          <p:sp>
            <p:nvSpPr>
              <p:cNvPr id="995" name="Free-form: Shape 994">
                <a:extLst>
                  <a:ext uri="{FF2B5EF4-FFF2-40B4-BE49-F238E27FC236}">
                    <a16:creationId xmlns:a16="http://schemas.microsoft.com/office/drawing/2014/main" id="{58CE76F6-7EF3-51ED-E5C7-80B26AC2704D}"/>
                  </a:ext>
                </a:extLst>
              </p:cNvPr>
              <p:cNvSpPr/>
              <p:nvPr/>
            </p:nvSpPr>
            <p:spPr>
              <a:xfrm>
                <a:off x="3580428" y="4939820"/>
                <a:ext cx="612823" cy="122523"/>
              </a:xfrm>
              <a:custGeom>
                <a:avLst/>
                <a:gdLst>
                  <a:gd name="csX0" fmla="*/ 34746 w 612823"/>
                  <a:gd name="csY0" fmla="*/ 0 h 122523"/>
                  <a:gd name="csX1" fmla="*/ 578077 w 612823"/>
                  <a:gd name="csY1" fmla="*/ 0 h 122523"/>
                  <a:gd name="csX2" fmla="*/ 612823 w 612823"/>
                  <a:gd name="csY2" fmla="*/ 25701 h 122523"/>
                  <a:gd name="csX3" fmla="*/ 612823 w 612823"/>
                  <a:gd name="csY3" fmla="*/ 96828 h 122523"/>
                  <a:gd name="csX4" fmla="*/ 578077 w 612823"/>
                  <a:gd name="csY4" fmla="*/ 122523 h 122523"/>
                  <a:gd name="csX5" fmla="*/ 34746 w 612823"/>
                  <a:gd name="csY5" fmla="*/ 122523 h 122523"/>
                  <a:gd name="csX6" fmla="*/ 0 w 612823"/>
                  <a:gd name="csY6" fmla="*/ 96828 h 122523"/>
                  <a:gd name="csX7" fmla="*/ 0 w 612823"/>
                  <a:gd name="csY7" fmla="*/ 25701 h 122523"/>
                  <a:gd name="csX8" fmla="*/ 34746 w 612823"/>
                  <a:gd name="csY8" fmla="*/ 0 h 1225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12823" h="122523">
                    <a:moveTo>
                      <a:pt x="34746" y="0"/>
                    </a:moveTo>
                    <a:lnTo>
                      <a:pt x="578077" y="0"/>
                    </a:lnTo>
                    <a:cubicBezTo>
                      <a:pt x="597189" y="0"/>
                      <a:pt x="612823" y="11564"/>
                      <a:pt x="612823" y="25701"/>
                    </a:cubicBezTo>
                    <a:lnTo>
                      <a:pt x="612823" y="96828"/>
                    </a:lnTo>
                    <a:cubicBezTo>
                      <a:pt x="612823" y="110959"/>
                      <a:pt x="597189" y="122523"/>
                      <a:pt x="578077" y="122523"/>
                    </a:cubicBezTo>
                    <a:lnTo>
                      <a:pt x="34746" y="122523"/>
                    </a:lnTo>
                    <a:cubicBezTo>
                      <a:pt x="15634" y="122523"/>
                      <a:pt x="0" y="110959"/>
                      <a:pt x="0" y="96828"/>
                    </a:cubicBezTo>
                    <a:lnTo>
                      <a:pt x="0" y="25701"/>
                    </a:lnTo>
                    <a:cubicBezTo>
                      <a:pt x="0" y="11564"/>
                      <a:pt x="15634" y="0"/>
                      <a:pt x="34746" y="0"/>
                    </a:cubicBezTo>
                    <a:close/>
                  </a:path>
                </a:pathLst>
              </a:custGeom>
              <a:solidFill>
                <a:srgbClr val="FEFEFE">
                  <a:alpha val="70000"/>
                </a:srgbClr>
              </a:solidFill>
              <a:ln w="326" cap="flat">
                <a:noFill/>
                <a:prstDash val="solid"/>
                <a:miter/>
              </a:ln>
            </p:spPr>
            <p:txBody>
              <a:bodyPr/>
              <a:lstStyle/>
              <a:p>
                <a:endParaRPr lang="en-GB"/>
              </a:p>
            </p:txBody>
          </p:sp>
          <p:sp>
            <p:nvSpPr>
              <p:cNvPr id="996" name="Free-form: Shape 995">
                <a:extLst>
                  <a:ext uri="{FF2B5EF4-FFF2-40B4-BE49-F238E27FC236}">
                    <a16:creationId xmlns:a16="http://schemas.microsoft.com/office/drawing/2014/main" id="{60B9277B-9F9C-B7EC-7784-14A6BF78E445}"/>
                  </a:ext>
                </a:extLst>
              </p:cNvPr>
              <p:cNvSpPr/>
              <p:nvPr/>
            </p:nvSpPr>
            <p:spPr>
              <a:xfrm>
                <a:off x="2472874" y="4704525"/>
                <a:ext cx="637826" cy="122523"/>
              </a:xfrm>
              <a:custGeom>
                <a:avLst/>
                <a:gdLst>
                  <a:gd name="csX0" fmla="*/ 36163 w 637826"/>
                  <a:gd name="csY0" fmla="*/ 0 h 122523"/>
                  <a:gd name="csX1" fmla="*/ 601663 w 637826"/>
                  <a:gd name="csY1" fmla="*/ 0 h 122523"/>
                  <a:gd name="csX2" fmla="*/ 637826 w 637826"/>
                  <a:gd name="csY2" fmla="*/ 25701 h 122523"/>
                  <a:gd name="csX3" fmla="*/ 637826 w 637826"/>
                  <a:gd name="csY3" fmla="*/ 96828 h 122523"/>
                  <a:gd name="csX4" fmla="*/ 601663 w 637826"/>
                  <a:gd name="csY4" fmla="*/ 122523 h 122523"/>
                  <a:gd name="csX5" fmla="*/ 36163 w 637826"/>
                  <a:gd name="csY5" fmla="*/ 122523 h 122523"/>
                  <a:gd name="csX6" fmla="*/ 0 w 637826"/>
                  <a:gd name="csY6" fmla="*/ 96828 h 122523"/>
                  <a:gd name="csX7" fmla="*/ 0 w 637826"/>
                  <a:gd name="csY7" fmla="*/ 25701 h 122523"/>
                  <a:gd name="csX8" fmla="*/ 36163 w 637826"/>
                  <a:gd name="csY8" fmla="*/ 0 h 1225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37826" h="122523">
                    <a:moveTo>
                      <a:pt x="36163" y="0"/>
                    </a:moveTo>
                    <a:lnTo>
                      <a:pt x="601663" y="0"/>
                    </a:lnTo>
                    <a:cubicBezTo>
                      <a:pt x="621553" y="0"/>
                      <a:pt x="637826" y="11564"/>
                      <a:pt x="637826" y="25701"/>
                    </a:cubicBezTo>
                    <a:lnTo>
                      <a:pt x="637826" y="96828"/>
                    </a:lnTo>
                    <a:cubicBezTo>
                      <a:pt x="637826" y="110959"/>
                      <a:pt x="621553" y="122523"/>
                      <a:pt x="601663" y="122523"/>
                    </a:cubicBezTo>
                    <a:lnTo>
                      <a:pt x="36163" y="122523"/>
                    </a:lnTo>
                    <a:cubicBezTo>
                      <a:pt x="16274" y="122523"/>
                      <a:pt x="0" y="110959"/>
                      <a:pt x="0" y="96828"/>
                    </a:cubicBezTo>
                    <a:lnTo>
                      <a:pt x="0" y="25701"/>
                    </a:lnTo>
                    <a:cubicBezTo>
                      <a:pt x="0" y="11564"/>
                      <a:pt x="16274" y="0"/>
                      <a:pt x="36163" y="0"/>
                    </a:cubicBezTo>
                    <a:close/>
                  </a:path>
                </a:pathLst>
              </a:custGeom>
              <a:solidFill>
                <a:srgbClr val="FEFEFE">
                  <a:alpha val="70000"/>
                </a:srgbClr>
              </a:solidFill>
              <a:ln w="326" cap="flat">
                <a:noFill/>
                <a:prstDash val="solid"/>
                <a:miter/>
              </a:ln>
            </p:spPr>
            <p:txBody>
              <a:bodyPr/>
              <a:lstStyle/>
              <a:p>
                <a:endParaRPr lang="en-GB"/>
              </a:p>
            </p:txBody>
          </p:sp>
          <p:sp>
            <p:nvSpPr>
              <p:cNvPr id="997" name="Free-form: Shape 996">
                <a:extLst>
                  <a:ext uri="{FF2B5EF4-FFF2-40B4-BE49-F238E27FC236}">
                    <a16:creationId xmlns:a16="http://schemas.microsoft.com/office/drawing/2014/main" id="{590F0F1B-0D79-6477-1623-12A7D9E4AF33}"/>
                  </a:ext>
                </a:extLst>
              </p:cNvPr>
              <p:cNvSpPr/>
              <p:nvPr/>
            </p:nvSpPr>
            <p:spPr>
              <a:xfrm>
                <a:off x="4398623" y="5242522"/>
                <a:ext cx="263135" cy="122523"/>
              </a:xfrm>
              <a:custGeom>
                <a:avLst/>
                <a:gdLst>
                  <a:gd name="csX0" fmla="*/ 14918 w 263135"/>
                  <a:gd name="csY0" fmla="*/ 0 h 122523"/>
                  <a:gd name="csX1" fmla="*/ 248217 w 263135"/>
                  <a:gd name="csY1" fmla="*/ 0 h 122523"/>
                  <a:gd name="csX2" fmla="*/ 263135 w 263135"/>
                  <a:gd name="csY2" fmla="*/ 25701 h 122523"/>
                  <a:gd name="csX3" fmla="*/ 263135 w 263135"/>
                  <a:gd name="csY3" fmla="*/ 96828 h 122523"/>
                  <a:gd name="csX4" fmla="*/ 248217 w 263135"/>
                  <a:gd name="csY4" fmla="*/ 122523 h 122523"/>
                  <a:gd name="csX5" fmla="*/ 14918 w 263135"/>
                  <a:gd name="csY5" fmla="*/ 122523 h 122523"/>
                  <a:gd name="csX6" fmla="*/ 0 w 263135"/>
                  <a:gd name="csY6" fmla="*/ 96828 h 122523"/>
                  <a:gd name="csX7" fmla="*/ 0 w 263135"/>
                  <a:gd name="csY7" fmla="*/ 25701 h 122523"/>
                  <a:gd name="csX8" fmla="*/ 14918 w 263135"/>
                  <a:gd name="csY8" fmla="*/ 0 h 1225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63135" h="122523">
                    <a:moveTo>
                      <a:pt x="14918" y="0"/>
                    </a:moveTo>
                    <a:lnTo>
                      <a:pt x="248217" y="0"/>
                    </a:lnTo>
                    <a:cubicBezTo>
                      <a:pt x="256420" y="0"/>
                      <a:pt x="263135" y="11564"/>
                      <a:pt x="263135" y="25701"/>
                    </a:cubicBezTo>
                    <a:lnTo>
                      <a:pt x="263135" y="96828"/>
                    </a:lnTo>
                    <a:cubicBezTo>
                      <a:pt x="263135" y="110959"/>
                      <a:pt x="256420" y="122523"/>
                      <a:pt x="248217" y="122523"/>
                    </a:cubicBezTo>
                    <a:lnTo>
                      <a:pt x="14918" y="122523"/>
                    </a:lnTo>
                    <a:cubicBezTo>
                      <a:pt x="6715" y="122523"/>
                      <a:pt x="0" y="110959"/>
                      <a:pt x="0" y="96828"/>
                    </a:cubicBezTo>
                    <a:lnTo>
                      <a:pt x="0" y="25701"/>
                    </a:lnTo>
                    <a:cubicBezTo>
                      <a:pt x="0" y="11564"/>
                      <a:pt x="6715" y="0"/>
                      <a:pt x="14918" y="0"/>
                    </a:cubicBezTo>
                    <a:close/>
                  </a:path>
                </a:pathLst>
              </a:custGeom>
              <a:solidFill>
                <a:srgbClr val="FEFEFE">
                  <a:alpha val="70000"/>
                </a:srgbClr>
              </a:solidFill>
              <a:ln w="326" cap="flat">
                <a:noFill/>
                <a:prstDash val="solid"/>
                <a:miter/>
              </a:ln>
            </p:spPr>
            <p:txBody>
              <a:bodyPr/>
              <a:lstStyle/>
              <a:p>
                <a:endParaRPr lang="en-GB"/>
              </a:p>
            </p:txBody>
          </p:sp>
          <p:sp>
            <p:nvSpPr>
              <p:cNvPr id="998" name="Free-form: Shape 997">
                <a:extLst>
                  <a:ext uri="{FF2B5EF4-FFF2-40B4-BE49-F238E27FC236}">
                    <a16:creationId xmlns:a16="http://schemas.microsoft.com/office/drawing/2014/main" id="{B520C5F0-CDF9-E4C8-305B-59F3F643EF14}"/>
                  </a:ext>
                </a:extLst>
              </p:cNvPr>
              <p:cNvSpPr/>
              <p:nvPr/>
            </p:nvSpPr>
            <p:spPr>
              <a:xfrm>
                <a:off x="4806368" y="5546567"/>
                <a:ext cx="443516" cy="122522"/>
              </a:xfrm>
              <a:custGeom>
                <a:avLst/>
                <a:gdLst>
                  <a:gd name="csX0" fmla="*/ 25147 w 443516"/>
                  <a:gd name="csY0" fmla="*/ 0 h 122522"/>
                  <a:gd name="csX1" fmla="*/ 418369 w 443516"/>
                  <a:gd name="csY1" fmla="*/ 0 h 122522"/>
                  <a:gd name="csX2" fmla="*/ 443516 w 443516"/>
                  <a:gd name="csY2" fmla="*/ 25701 h 122522"/>
                  <a:gd name="csX3" fmla="*/ 443516 w 443516"/>
                  <a:gd name="csY3" fmla="*/ 96828 h 122522"/>
                  <a:gd name="csX4" fmla="*/ 418369 w 443516"/>
                  <a:gd name="csY4" fmla="*/ 122523 h 122522"/>
                  <a:gd name="csX5" fmla="*/ 25147 w 443516"/>
                  <a:gd name="csY5" fmla="*/ 122523 h 122522"/>
                  <a:gd name="csX6" fmla="*/ 0 w 443516"/>
                  <a:gd name="csY6" fmla="*/ 96828 h 122522"/>
                  <a:gd name="csX7" fmla="*/ 0 w 443516"/>
                  <a:gd name="csY7" fmla="*/ 25701 h 122522"/>
                  <a:gd name="csX8" fmla="*/ 25147 w 443516"/>
                  <a:gd name="csY8" fmla="*/ 0 h 1225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43516" h="122522">
                    <a:moveTo>
                      <a:pt x="25147" y="0"/>
                    </a:moveTo>
                    <a:lnTo>
                      <a:pt x="418369" y="0"/>
                    </a:lnTo>
                    <a:cubicBezTo>
                      <a:pt x="432200" y="0"/>
                      <a:pt x="443516" y="11564"/>
                      <a:pt x="443516" y="25701"/>
                    </a:cubicBezTo>
                    <a:lnTo>
                      <a:pt x="443516" y="96828"/>
                    </a:lnTo>
                    <a:cubicBezTo>
                      <a:pt x="443516" y="110959"/>
                      <a:pt x="432200" y="122523"/>
                      <a:pt x="418369" y="122523"/>
                    </a:cubicBezTo>
                    <a:lnTo>
                      <a:pt x="25147" y="122523"/>
                    </a:lnTo>
                    <a:cubicBezTo>
                      <a:pt x="11316" y="122523"/>
                      <a:pt x="0" y="110959"/>
                      <a:pt x="0" y="96828"/>
                    </a:cubicBezTo>
                    <a:lnTo>
                      <a:pt x="0" y="25701"/>
                    </a:lnTo>
                    <a:cubicBezTo>
                      <a:pt x="0" y="11564"/>
                      <a:pt x="11316" y="0"/>
                      <a:pt x="25147" y="0"/>
                    </a:cubicBezTo>
                    <a:close/>
                  </a:path>
                </a:pathLst>
              </a:custGeom>
              <a:solidFill>
                <a:srgbClr val="FEFEFE">
                  <a:alpha val="70000"/>
                </a:srgbClr>
              </a:solidFill>
              <a:ln w="326" cap="flat">
                <a:noFill/>
                <a:prstDash val="solid"/>
                <a:miter/>
              </a:ln>
            </p:spPr>
            <p:txBody>
              <a:bodyPr/>
              <a:lstStyle/>
              <a:p>
                <a:endParaRPr lang="en-GB"/>
              </a:p>
            </p:txBody>
          </p:sp>
          <p:sp>
            <p:nvSpPr>
              <p:cNvPr id="999" name="Free-form: Shape 998">
                <a:extLst>
                  <a:ext uri="{FF2B5EF4-FFF2-40B4-BE49-F238E27FC236}">
                    <a16:creationId xmlns:a16="http://schemas.microsoft.com/office/drawing/2014/main" id="{841275F2-2B2E-6699-1039-894A3624C090}"/>
                  </a:ext>
                </a:extLst>
              </p:cNvPr>
              <p:cNvSpPr/>
              <p:nvPr/>
            </p:nvSpPr>
            <p:spPr>
              <a:xfrm>
                <a:off x="2073496" y="5480828"/>
                <a:ext cx="330804" cy="122522"/>
              </a:xfrm>
              <a:custGeom>
                <a:avLst/>
                <a:gdLst>
                  <a:gd name="csX0" fmla="*/ 18756 w 330804"/>
                  <a:gd name="csY0" fmla="*/ 0 h 122522"/>
                  <a:gd name="csX1" fmla="*/ 312048 w 330804"/>
                  <a:gd name="csY1" fmla="*/ 0 h 122522"/>
                  <a:gd name="csX2" fmla="*/ 330804 w 330804"/>
                  <a:gd name="csY2" fmla="*/ 25702 h 122522"/>
                  <a:gd name="csX3" fmla="*/ 330804 w 330804"/>
                  <a:gd name="csY3" fmla="*/ 96828 h 122522"/>
                  <a:gd name="csX4" fmla="*/ 312048 w 330804"/>
                  <a:gd name="csY4" fmla="*/ 122523 h 122522"/>
                  <a:gd name="csX5" fmla="*/ 18756 w 330804"/>
                  <a:gd name="csY5" fmla="*/ 122523 h 122522"/>
                  <a:gd name="csX6" fmla="*/ 0 w 330804"/>
                  <a:gd name="csY6" fmla="*/ 96828 h 122522"/>
                  <a:gd name="csX7" fmla="*/ 0 w 330804"/>
                  <a:gd name="csY7" fmla="*/ 25702 h 122522"/>
                  <a:gd name="csX8" fmla="*/ 18756 w 330804"/>
                  <a:gd name="csY8" fmla="*/ 0 h 1225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30804" h="122522">
                    <a:moveTo>
                      <a:pt x="18756" y="0"/>
                    </a:moveTo>
                    <a:lnTo>
                      <a:pt x="312048" y="0"/>
                    </a:lnTo>
                    <a:cubicBezTo>
                      <a:pt x="322365" y="0"/>
                      <a:pt x="330804" y="11564"/>
                      <a:pt x="330804" y="25702"/>
                    </a:cubicBezTo>
                    <a:lnTo>
                      <a:pt x="330804" y="96828"/>
                    </a:lnTo>
                    <a:cubicBezTo>
                      <a:pt x="330804" y="110960"/>
                      <a:pt x="322365" y="122523"/>
                      <a:pt x="312048" y="122523"/>
                    </a:cubicBezTo>
                    <a:lnTo>
                      <a:pt x="18756" y="122523"/>
                    </a:lnTo>
                    <a:cubicBezTo>
                      <a:pt x="8439" y="122523"/>
                      <a:pt x="0" y="110960"/>
                      <a:pt x="0" y="96828"/>
                    </a:cubicBezTo>
                    <a:lnTo>
                      <a:pt x="0" y="25702"/>
                    </a:lnTo>
                    <a:cubicBezTo>
                      <a:pt x="0" y="11564"/>
                      <a:pt x="8439" y="0"/>
                      <a:pt x="18756" y="0"/>
                    </a:cubicBezTo>
                    <a:close/>
                  </a:path>
                </a:pathLst>
              </a:custGeom>
              <a:solidFill>
                <a:srgbClr val="FEFEFE">
                  <a:alpha val="70000"/>
                </a:srgbClr>
              </a:solidFill>
              <a:ln w="326" cap="flat">
                <a:noFill/>
                <a:prstDash val="solid"/>
                <a:miter/>
              </a:ln>
            </p:spPr>
            <p:txBody>
              <a:bodyPr/>
              <a:lstStyle/>
              <a:p>
                <a:endParaRPr lang="en-GB"/>
              </a:p>
            </p:txBody>
          </p:sp>
          <p:sp>
            <p:nvSpPr>
              <p:cNvPr id="1000" name="Free-form: Shape 999">
                <a:extLst>
                  <a:ext uri="{FF2B5EF4-FFF2-40B4-BE49-F238E27FC236}">
                    <a16:creationId xmlns:a16="http://schemas.microsoft.com/office/drawing/2014/main" id="{0EEBB8FE-B0BE-7BC9-99C3-09F661CBE9FD}"/>
                  </a:ext>
                </a:extLst>
              </p:cNvPr>
              <p:cNvSpPr/>
              <p:nvPr/>
            </p:nvSpPr>
            <p:spPr>
              <a:xfrm>
                <a:off x="3731459" y="5810218"/>
                <a:ext cx="530114" cy="122522"/>
              </a:xfrm>
              <a:custGeom>
                <a:avLst/>
                <a:gdLst>
                  <a:gd name="csX0" fmla="*/ 30056 w 530114"/>
                  <a:gd name="csY0" fmla="*/ 0 h 122522"/>
                  <a:gd name="csX1" fmla="*/ 500059 w 530114"/>
                  <a:gd name="csY1" fmla="*/ 0 h 122522"/>
                  <a:gd name="csX2" fmla="*/ 530114 w 530114"/>
                  <a:gd name="csY2" fmla="*/ 25701 h 122522"/>
                  <a:gd name="csX3" fmla="*/ 530114 w 530114"/>
                  <a:gd name="csY3" fmla="*/ 96828 h 122522"/>
                  <a:gd name="csX4" fmla="*/ 500059 w 530114"/>
                  <a:gd name="csY4" fmla="*/ 122523 h 122522"/>
                  <a:gd name="csX5" fmla="*/ 30056 w 530114"/>
                  <a:gd name="csY5" fmla="*/ 122523 h 122522"/>
                  <a:gd name="csX6" fmla="*/ 0 w 530114"/>
                  <a:gd name="csY6" fmla="*/ 96828 h 122522"/>
                  <a:gd name="csX7" fmla="*/ 0 w 530114"/>
                  <a:gd name="csY7" fmla="*/ 25701 h 122522"/>
                  <a:gd name="csX8" fmla="*/ 30056 w 530114"/>
                  <a:gd name="csY8" fmla="*/ 0 h 1225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30114" h="122522">
                    <a:moveTo>
                      <a:pt x="30056" y="0"/>
                    </a:moveTo>
                    <a:lnTo>
                      <a:pt x="500059" y="0"/>
                    </a:lnTo>
                    <a:cubicBezTo>
                      <a:pt x="516591" y="0"/>
                      <a:pt x="530114" y="11564"/>
                      <a:pt x="530114" y="25701"/>
                    </a:cubicBezTo>
                    <a:lnTo>
                      <a:pt x="530114" y="96828"/>
                    </a:lnTo>
                    <a:cubicBezTo>
                      <a:pt x="530114" y="110959"/>
                      <a:pt x="516591" y="122523"/>
                      <a:pt x="500059" y="122523"/>
                    </a:cubicBezTo>
                    <a:lnTo>
                      <a:pt x="30056" y="122523"/>
                    </a:lnTo>
                    <a:cubicBezTo>
                      <a:pt x="13524" y="122523"/>
                      <a:pt x="0" y="110959"/>
                      <a:pt x="0" y="96828"/>
                    </a:cubicBezTo>
                    <a:lnTo>
                      <a:pt x="0" y="25701"/>
                    </a:lnTo>
                    <a:cubicBezTo>
                      <a:pt x="0" y="11564"/>
                      <a:pt x="13524" y="0"/>
                      <a:pt x="30056" y="0"/>
                    </a:cubicBezTo>
                    <a:close/>
                  </a:path>
                </a:pathLst>
              </a:custGeom>
              <a:solidFill>
                <a:srgbClr val="FEFEFE">
                  <a:alpha val="70000"/>
                </a:srgbClr>
              </a:solidFill>
              <a:ln w="326" cap="flat">
                <a:noFill/>
                <a:prstDash val="solid"/>
                <a:miter/>
              </a:ln>
            </p:spPr>
            <p:txBody>
              <a:bodyPr/>
              <a:lstStyle/>
              <a:p>
                <a:endParaRPr lang="en-GB"/>
              </a:p>
            </p:txBody>
          </p:sp>
          <p:sp>
            <p:nvSpPr>
              <p:cNvPr id="1001" name="Free-form: Shape 1000">
                <a:extLst>
                  <a:ext uri="{FF2B5EF4-FFF2-40B4-BE49-F238E27FC236}">
                    <a16:creationId xmlns:a16="http://schemas.microsoft.com/office/drawing/2014/main" id="{14554DD4-411C-3D82-ADE9-9B82B741AEB4}"/>
                  </a:ext>
                </a:extLst>
              </p:cNvPr>
              <p:cNvSpPr/>
              <p:nvPr/>
            </p:nvSpPr>
            <p:spPr>
              <a:xfrm>
                <a:off x="5793112" y="4360450"/>
                <a:ext cx="51584" cy="69102"/>
              </a:xfrm>
              <a:custGeom>
                <a:avLst/>
                <a:gdLst>
                  <a:gd name="csX0" fmla="*/ 0 w 51584"/>
                  <a:gd name="csY0" fmla="*/ 69102 h 69102"/>
                  <a:gd name="csX1" fmla="*/ 0 w 51584"/>
                  <a:gd name="csY1" fmla="*/ 0 h 69102"/>
                  <a:gd name="csX2" fmla="*/ 26924 w 51584"/>
                  <a:gd name="csY2" fmla="*/ 0 h 69102"/>
                  <a:gd name="csX3" fmla="*/ 38260 w 51584"/>
                  <a:gd name="csY3" fmla="*/ 1417 h 69102"/>
                  <a:gd name="csX4" fmla="*/ 46055 w 51584"/>
                  <a:gd name="csY4" fmla="*/ 7345 h 69102"/>
                  <a:gd name="csX5" fmla="*/ 49354 w 51584"/>
                  <a:gd name="csY5" fmla="*/ 17919 h 69102"/>
                  <a:gd name="csX6" fmla="*/ 46020 w 51584"/>
                  <a:gd name="csY6" fmla="*/ 27873 h 69102"/>
                  <a:gd name="csX7" fmla="*/ 36790 w 51584"/>
                  <a:gd name="csY7" fmla="*/ 33265 h 69102"/>
                  <a:gd name="csX8" fmla="*/ 47835 w 51584"/>
                  <a:gd name="csY8" fmla="*/ 39192 h 69102"/>
                  <a:gd name="csX9" fmla="*/ 51584 w 51584"/>
                  <a:gd name="csY9" fmla="*/ 50217 h 69102"/>
                  <a:gd name="csX10" fmla="*/ 46349 w 51584"/>
                  <a:gd name="csY10" fmla="*/ 63658 h 69102"/>
                  <a:gd name="csX11" fmla="*/ 30226 w 51584"/>
                  <a:gd name="csY11" fmla="*/ 69102 h 69102"/>
                  <a:gd name="csX12" fmla="*/ 0 w 51584"/>
                  <a:gd name="csY12" fmla="*/ 69102 h 69102"/>
                  <a:gd name="csX13" fmla="*/ 11787 w 51584"/>
                  <a:gd name="csY13" fmla="*/ 29013 h 69102"/>
                  <a:gd name="csX14" fmla="*/ 26976 w 51584"/>
                  <a:gd name="csY14" fmla="*/ 29013 h 69102"/>
                  <a:gd name="csX15" fmla="*/ 34337 w 51584"/>
                  <a:gd name="csY15" fmla="*/ 26230 h 69102"/>
                  <a:gd name="csX16" fmla="*/ 37051 w 51584"/>
                  <a:gd name="csY16" fmla="*/ 19127 h 69102"/>
                  <a:gd name="csX17" fmla="*/ 33958 w 51584"/>
                  <a:gd name="csY17" fmla="*/ 12129 h 69102"/>
                  <a:gd name="csX18" fmla="*/ 26718 w 51584"/>
                  <a:gd name="csY18" fmla="*/ 9866 h 69102"/>
                  <a:gd name="csX19" fmla="*/ 11787 w 51584"/>
                  <a:gd name="csY19" fmla="*/ 9866 h 69102"/>
                  <a:gd name="csX20" fmla="*/ 11787 w 51584"/>
                  <a:gd name="csY20" fmla="*/ 29013 h 69102"/>
                  <a:gd name="csX21" fmla="*/ 11787 w 51584"/>
                  <a:gd name="csY21" fmla="*/ 58717 h 69102"/>
                  <a:gd name="csX22" fmla="*/ 27890 w 51584"/>
                  <a:gd name="csY22" fmla="*/ 58717 h 69102"/>
                  <a:gd name="csX23" fmla="*/ 35960 w 51584"/>
                  <a:gd name="csY23" fmla="*/ 56040 h 69102"/>
                  <a:gd name="csX24" fmla="*/ 38916 w 51584"/>
                  <a:gd name="csY24" fmla="*/ 48799 h 69102"/>
                  <a:gd name="csX25" fmla="*/ 35912 w 51584"/>
                  <a:gd name="csY25" fmla="*/ 41661 h 69102"/>
                  <a:gd name="csX26" fmla="*/ 27943 w 51584"/>
                  <a:gd name="csY26" fmla="*/ 38878 h 69102"/>
                  <a:gd name="csX27" fmla="*/ 11787 w 51584"/>
                  <a:gd name="csY27" fmla="*/ 38878 h 69102"/>
                  <a:gd name="csX28" fmla="*/ 11787 w 51584"/>
                  <a:gd name="csY28" fmla="*/ 58717 h 691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Lst>
                <a:rect l="l" t="t" r="r" b="b"/>
                <a:pathLst>
                  <a:path w="51584" h="69102">
                    <a:moveTo>
                      <a:pt x="0" y="69102"/>
                    </a:moveTo>
                    <a:lnTo>
                      <a:pt x="0" y="0"/>
                    </a:lnTo>
                    <a:lnTo>
                      <a:pt x="26924" y="0"/>
                    </a:lnTo>
                    <a:cubicBezTo>
                      <a:pt x="31486" y="0"/>
                      <a:pt x="35255" y="467"/>
                      <a:pt x="38260" y="1417"/>
                    </a:cubicBezTo>
                    <a:cubicBezTo>
                      <a:pt x="41267" y="2368"/>
                      <a:pt x="43877" y="4337"/>
                      <a:pt x="46055" y="7345"/>
                    </a:cubicBezTo>
                    <a:cubicBezTo>
                      <a:pt x="48250" y="10349"/>
                      <a:pt x="49354" y="13876"/>
                      <a:pt x="49354" y="17919"/>
                    </a:cubicBezTo>
                    <a:cubicBezTo>
                      <a:pt x="49354" y="21736"/>
                      <a:pt x="48230" y="25054"/>
                      <a:pt x="46020" y="27873"/>
                    </a:cubicBezTo>
                    <a:cubicBezTo>
                      <a:pt x="43789" y="30688"/>
                      <a:pt x="40716" y="32487"/>
                      <a:pt x="36790" y="33265"/>
                    </a:cubicBezTo>
                    <a:cubicBezTo>
                      <a:pt x="41666" y="34110"/>
                      <a:pt x="45327" y="36080"/>
                      <a:pt x="47835" y="39192"/>
                    </a:cubicBezTo>
                    <a:cubicBezTo>
                      <a:pt x="50340" y="42285"/>
                      <a:pt x="51584" y="45965"/>
                      <a:pt x="51584" y="50217"/>
                    </a:cubicBezTo>
                    <a:cubicBezTo>
                      <a:pt x="51584" y="55556"/>
                      <a:pt x="49837" y="60030"/>
                      <a:pt x="46349" y="63658"/>
                    </a:cubicBezTo>
                    <a:cubicBezTo>
                      <a:pt x="42839" y="67287"/>
                      <a:pt x="37466" y="69102"/>
                      <a:pt x="30226" y="69102"/>
                    </a:cubicBezTo>
                    <a:lnTo>
                      <a:pt x="0" y="69102"/>
                    </a:lnTo>
                    <a:close/>
                    <a:moveTo>
                      <a:pt x="11787" y="29013"/>
                    </a:moveTo>
                    <a:lnTo>
                      <a:pt x="26976" y="29013"/>
                    </a:lnTo>
                    <a:cubicBezTo>
                      <a:pt x="30085" y="29013"/>
                      <a:pt x="32541" y="28079"/>
                      <a:pt x="34337" y="26230"/>
                    </a:cubicBezTo>
                    <a:cubicBezTo>
                      <a:pt x="36153" y="24366"/>
                      <a:pt x="37051" y="21998"/>
                      <a:pt x="37051" y="19127"/>
                    </a:cubicBezTo>
                    <a:cubicBezTo>
                      <a:pt x="37051" y="15966"/>
                      <a:pt x="36013" y="13634"/>
                      <a:pt x="33958" y="12129"/>
                    </a:cubicBezTo>
                    <a:cubicBezTo>
                      <a:pt x="31901" y="10627"/>
                      <a:pt x="29497" y="9866"/>
                      <a:pt x="26718" y="9866"/>
                    </a:cubicBezTo>
                    <a:lnTo>
                      <a:pt x="11787" y="9866"/>
                    </a:lnTo>
                    <a:lnTo>
                      <a:pt x="11787" y="29013"/>
                    </a:lnTo>
                    <a:close/>
                    <a:moveTo>
                      <a:pt x="11787" y="58717"/>
                    </a:moveTo>
                    <a:lnTo>
                      <a:pt x="27890" y="58717"/>
                    </a:lnTo>
                    <a:cubicBezTo>
                      <a:pt x="31297" y="58717"/>
                      <a:pt x="33991" y="57836"/>
                      <a:pt x="35960" y="56040"/>
                    </a:cubicBezTo>
                    <a:cubicBezTo>
                      <a:pt x="37933" y="54260"/>
                      <a:pt x="38916" y="51840"/>
                      <a:pt x="38916" y="48799"/>
                    </a:cubicBezTo>
                    <a:cubicBezTo>
                      <a:pt x="38916" y="45896"/>
                      <a:pt x="37914" y="43529"/>
                      <a:pt x="35912" y="41661"/>
                    </a:cubicBezTo>
                    <a:cubicBezTo>
                      <a:pt x="33906" y="39812"/>
                      <a:pt x="31245" y="38878"/>
                      <a:pt x="27943" y="38878"/>
                    </a:cubicBezTo>
                    <a:lnTo>
                      <a:pt x="11787" y="38878"/>
                    </a:lnTo>
                    <a:lnTo>
                      <a:pt x="11787" y="58717"/>
                    </a:lnTo>
                    <a:close/>
                  </a:path>
                </a:pathLst>
              </a:custGeom>
              <a:solidFill>
                <a:srgbClr val="000066"/>
              </a:solidFill>
              <a:ln w="326" cap="flat">
                <a:noFill/>
                <a:prstDash val="solid"/>
                <a:miter/>
              </a:ln>
            </p:spPr>
            <p:txBody>
              <a:bodyPr/>
              <a:lstStyle/>
              <a:p>
                <a:endParaRPr lang="en-GB"/>
              </a:p>
            </p:txBody>
          </p:sp>
          <p:sp>
            <p:nvSpPr>
              <p:cNvPr id="1002" name="Free-form: Shape 1001">
                <a:extLst>
                  <a:ext uri="{FF2B5EF4-FFF2-40B4-BE49-F238E27FC236}">
                    <a16:creationId xmlns:a16="http://schemas.microsoft.com/office/drawing/2014/main" id="{8F5A7C2D-2906-6103-B572-65145AF3FA83}"/>
                  </a:ext>
                </a:extLst>
              </p:cNvPr>
              <p:cNvSpPr/>
              <p:nvPr/>
            </p:nvSpPr>
            <p:spPr>
              <a:xfrm>
                <a:off x="5855428" y="4378421"/>
                <a:ext cx="42077" cy="52202"/>
              </a:xfrm>
              <a:custGeom>
                <a:avLst/>
                <a:gdLst>
                  <a:gd name="csX0" fmla="*/ 42078 w 42077"/>
                  <a:gd name="csY0" fmla="*/ 51131 h 52202"/>
                  <a:gd name="csX1" fmla="*/ 31346 w 42077"/>
                  <a:gd name="csY1" fmla="*/ 51131 h 52202"/>
                  <a:gd name="csX2" fmla="*/ 31346 w 42077"/>
                  <a:gd name="csY2" fmla="*/ 40090 h 52202"/>
                  <a:gd name="csX3" fmla="*/ 15190 w 42077"/>
                  <a:gd name="csY3" fmla="*/ 52202 h 52202"/>
                  <a:gd name="csX4" fmla="*/ 4112 w 42077"/>
                  <a:gd name="csY4" fmla="*/ 47865 h 52202"/>
                  <a:gd name="csX5" fmla="*/ 0 w 42077"/>
                  <a:gd name="csY5" fmla="*/ 35786 h 52202"/>
                  <a:gd name="csX6" fmla="*/ 0 w 42077"/>
                  <a:gd name="csY6" fmla="*/ 0 h 52202"/>
                  <a:gd name="csX7" fmla="*/ 11803 w 42077"/>
                  <a:gd name="csY7" fmla="*/ 0 h 52202"/>
                  <a:gd name="csX8" fmla="*/ 11803 w 42077"/>
                  <a:gd name="csY8" fmla="*/ 33317 h 52202"/>
                  <a:gd name="csX9" fmla="*/ 14239 w 42077"/>
                  <a:gd name="csY9" fmla="*/ 40557 h 52202"/>
                  <a:gd name="csX10" fmla="*/ 18991 w 42077"/>
                  <a:gd name="csY10" fmla="*/ 42268 h 52202"/>
                  <a:gd name="csX11" fmla="*/ 26630 w 42077"/>
                  <a:gd name="csY11" fmla="*/ 38898 h 52202"/>
                  <a:gd name="csX12" fmla="*/ 30536 w 42077"/>
                  <a:gd name="csY12" fmla="*/ 24555 h 52202"/>
                  <a:gd name="csX13" fmla="*/ 30536 w 42077"/>
                  <a:gd name="csY13" fmla="*/ 0 h 52202"/>
                  <a:gd name="csX14" fmla="*/ 42078 w 42077"/>
                  <a:gd name="csY14" fmla="*/ 0 h 52202"/>
                  <a:gd name="csX15" fmla="*/ 42078 w 42077"/>
                  <a:gd name="csY15" fmla="*/ 51131 h 522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42077" h="52202">
                    <a:moveTo>
                      <a:pt x="42078" y="51131"/>
                    </a:moveTo>
                    <a:lnTo>
                      <a:pt x="31346" y="51131"/>
                    </a:lnTo>
                    <a:lnTo>
                      <a:pt x="31346" y="40090"/>
                    </a:lnTo>
                    <a:cubicBezTo>
                      <a:pt x="28443" y="48159"/>
                      <a:pt x="23051" y="52186"/>
                      <a:pt x="15190" y="52202"/>
                    </a:cubicBezTo>
                    <a:cubicBezTo>
                      <a:pt x="10542" y="52186"/>
                      <a:pt x="6842" y="50753"/>
                      <a:pt x="4112" y="47865"/>
                    </a:cubicBezTo>
                    <a:cubicBezTo>
                      <a:pt x="1365" y="44979"/>
                      <a:pt x="0" y="40952"/>
                      <a:pt x="0" y="35786"/>
                    </a:cubicBezTo>
                    <a:lnTo>
                      <a:pt x="0" y="0"/>
                    </a:lnTo>
                    <a:lnTo>
                      <a:pt x="11803" y="0"/>
                    </a:lnTo>
                    <a:lnTo>
                      <a:pt x="11803" y="33317"/>
                    </a:lnTo>
                    <a:cubicBezTo>
                      <a:pt x="11803" y="36997"/>
                      <a:pt x="12613" y="39397"/>
                      <a:pt x="14239" y="40557"/>
                    </a:cubicBezTo>
                    <a:cubicBezTo>
                      <a:pt x="15846" y="41697"/>
                      <a:pt x="17436" y="42268"/>
                      <a:pt x="18991" y="42268"/>
                    </a:cubicBezTo>
                    <a:cubicBezTo>
                      <a:pt x="21496" y="42268"/>
                      <a:pt x="24037" y="41145"/>
                      <a:pt x="26630" y="38898"/>
                    </a:cubicBezTo>
                    <a:cubicBezTo>
                      <a:pt x="29240" y="36667"/>
                      <a:pt x="30536" y="31880"/>
                      <a:pt x="30536" y="24555"/>
                    </a:cubicBezTo>
                    <a:lnTo>
                      <a:pt x="30536" y="0"/>
                    </a:lnTo>
                    <a:lnTo>
                      <a:pt x="42078" y="0"/>
                    </a:lnTo>
                    <a:lnTo>
                      <a:pt x="42078" y="51131"/>
                    </a:lnTo>
                    <a:close/>
                  </a:path>
                </a:pathLst>
              </a:custGeom>
              <a:solidFill>
                <a:srgbClr val="000066"/>
              </a:solidFill>
              <a:ln w="326" cap="flat">
                <a:noFill/>
                <a:prstDash val="solid"/>
                <a:miter/>
              </a:ln>
            </p:spPr>
            <p:txBody>
              <a:bodyPr/>
              <a:lstStyle/>
              <a:p>
                <a:endParaRPr lang="en-GB"/>
              </a:p>
            </p:txBody>
          </p:sp>
          <p:sp>
            <p:nvSpPr>
              <p:cNvPr id="1003" name="Free-form: Shape 1002">
                <a:extLst>
                  <a:ext uri="{FF2B5EF4-FFF2-40B4-BE49-F238E27FC236}">
                    <a16:creationId xmlns:a16="http://schemas.microsoft.com/office/drawing/2014/main" id="{95D380F1-213D-2E02-C730-ABCC282395C5}"/>
                  </a:ext>
                </a:extLst>
              </p:cNvPr>
              <p:cNvSpPr/>
              <p:nvPr/>
            </p:nvSpPr>
            <p:spPr>
              <a:xfrm>
                <a:off x="5906715" y="4368656"/>
                <a:ext cx="51342" cy="79229"/>
              </a:xfrm>
              <a:custGeom>
                <a:avLst/>
                <a:gdLst>
                  <a:gd name="csX0" fmla="*/ 51291 w 51342"/>
                  <a:gd name="csY0" fmla="*/ 0 h 79229"/>
                  <a:gd name="csX1" fmla="*/ 51291 w 51342"/>
                  <a:gd name="csY1" fmla="*/ 8850 h 79229"/>
                  <a:gd name="csX2" fmla="*/ 47747 w 51342"/>
                  <a:gd name="csY2" fmla="*/ 8850 h 79229"/>
                  <a:gd name="csX3" fmla="*/ 43671 w 51342"/>
                  <a:gd name="csY3" fmla="*/ 9402 h 79229"/>
                  <a:gd name="csX4" fmla="*/ 40249 w 51342"/>
                  <a:gd name="csY4" fmla="*/ 12994 h 79229"/>
                  <a:gd name="csX5" fmla="*/ 46333 w 51342"/>
                  <a:gd name="csY5" fmla="*/ 24039 h 79229"/>
                  <a:gd name="csX6" fmla="*/ 40628 w 51342"/>
                  <a:gd name="csY6" fmla="*/ 35286 h 79229"/>
                  <a:gd name="csX7" fmla="*/ 25559 w 51342"/>
                  <a:gd name="csY7" fmla="*/ 39728 h 79229"/>
                  <a:gd name="csX8" fmla="*/ 16107 w 51342"/>
                  <a:gd name="csY8" fmla="*/ 38415 h 79229"/>
                  <a:gd name="csX9" fmla="*/ 12547 w 51342"/>
                  <a:gd name="csY9" fmla="*/ 43424 h 79229"/>
                  <a:gd name="csX10" fmla="*/ 14275 w 51342"/>
                  <a:gd name="csY10" fmla="*/ 46863 h 79229"/>
                  <a:gd name="csX11" fmla="*/ 19494 w 51342"/>
                  <a:gd name="csY11" fmla="*/ 48437 h 79229"/>
                  <a:gd name="csX12" fmla="*/ 34684 w 51342"/>
                  <a:gd name="csY12" fmla="*/ 48437 h 79229"/>
                  <a:gd name="csX13" fmla="*/ 46901 w 51342"/>
                  <a:gd name="csY13" fmla="*/ 52464 h 79229"/>
                  <a:gd name="csX14" fmla="*/ 51343 w 51342"/>
                  <a:gd name="csY14" fmla="*/ 62470 h 79229"/>
                  <a:gd name="csX15" fmla="*/ 44622 w 51342"/>
                  <a:gd name="csY15" fmla="*/ 74461 h 79229"/>
                  <a:gd name="csX16" fmla="*/ 24765 w 51342"/>
                  <a:gd name="csY16" fmla="*/ 79230 h 79229"/>
                  <a:gd name="csX17" fmla="*/ 0 w 51342"/>
                  <a:gd name="csY17" fmla="*/ 65406 h 79229"/>
                  <a:gd name="csX18" fmla="*/ 7450 w 51342"/>
                  <a:gd name="csY18" fmla="*/ 55021 h 79229"/>
                  <a:gd name="csX19" fmla="*/ 2681 w 51342"/>
                  <a:gd name="csY19" fmla="*/ 46569 h 79229"/>
                  <a:gd name="csX20" fmla="*/ 10836 w 51342"/>
                  <a:gd name="csY20" fmla="*/ 35943 h 79229"/>
                  <a:gd name="csX21" fmla="*/ 3753 w 51342"/>
                  <a:gd name="csY21" fmla="*/ 24088 h 79229"/>
                  <a:gd name="csX22" fmla="*/ 8952 w 51342"/>
                  <a:gd name="csY22" fmla="*/ 13203 h 79229"/>
                  <a:gd name="csX23" fmla="*/ 24801 w 51342"/>
                  <a:gd name="csY23" fmla="*/ 8693 h 79229"/>
                  <a:gd name="csX24" fmla="*/ 34684 w 51342"/>
                  <a:gd name="csY24" fmla="*/ 9765 h 79229"/>
                  <a:gd name="csX25" fmla="*/ 46989 w 51342"/>
                  <a:gd name="csY25" fmla="*/ 0 h 79229"/>
                  <a:gd name="csX26" fmla="*/ 51291 w 51342"/>
                  <a:gd name="csY26" fmla="*/ 0 h 79229"/>
                  <a:gd name="csX27" fmla="*/ 25059 w 51342"/>
                  <a:gd name="csY27" fmla="*/ 32902 h 79229"/>
                  <a:gd name="csX28" fmla="*/ 34478 w 51342"/>
                  <a:gd name="csY28" fmla="*/ 24039 h 79229"/>
                  <a:gd name="csX29" fmla="*/ 32127 w 51342"/>
                  <a:gd name="csY29" fmla="*/ 18317 h 79229"/>
                  <a:gd name="csX30" fmla="*/ 25265 w 51342"/>
                  <a:gd name="csY30" fmla="*/ 15986 h 79229"/>
                  <a:gd name="csX31" fmla="*/ 18197 w 51342"/>
                  <a:gd name="csY31" fmla="*/ 18422 h 79229"/>
                  <a:gd name="csX32" fmla="*/ 15692 w 51342"/>
                  <a:gd name="csY32" fmla="*/ 24503 h 79229"/>
                  <a:gd name="csX33" fmla="*/ 18181 w 51342"/>
                  <a:gd name="csY33" fmla="*/ 30570 h 79229"/>
                  <a:gd name="csX34" fmla="*/ 25059 w 51342"/>
                  <a:gd name="csY34" fmla="*/ 32902 h 79229"/>
                  <a:gd name="csX35" fmla="*/ 12410 w 51342"/>
                  <a:gd name="csY35" fmla="*/ 58113 h 79229"/>
                  <a:gd name="csX36" fmla="*/ 9922 w 51342"/>
                  <a:gd name="csY36" fmla="*/ 62519 h 79229"/>
                  <a:gd name="csX37" fmla="*/ 14069 w 51342"/>
                  <a:gd name="csY37" fmla="*/ 68672 h 79229"/>
                  <a:gd name="csX38" fmla="*/ 27286 w 51342"/>
                  <a:gd name="csY38" fmla="*/ 71317 h 79229"/>
                  <a:gd name="csX39" fmla="*/ 40595 w 51342"/>
                  <a:gd name="csY39" fmla="*/ 64491 h 79229"/>
                  <a:gd name="csX40" fmla="*/ 38279 w 51342"/>
                  <a:gd name="csY40" fmla="*/ 60671 h 79229"/>
                  <a:gd name="csX41" fmla="*/ 32956 w 51342"/>
                  <a:gd name="csY41" fmla="*/ 59374 h 79229"/>
                  <a:gd name="csX42" fmla="*/ 20702 w 51342"/>
                  <a:gd name="csY42" fmla="*/ 59374 h 79229"/>
                  <a:gd name="csX43" fmla="*/ 12410 w 51342"/>
                  <a:gd name="csY43" fmla="*/ 58113 h 792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Lst>
                <a:rect l="l" t="t" r="r" b="b"/>
                <a:pathLst>
                  <a:path w="51342" h="79229">
                    <a:moveTo>
                      <a:pt x="51291" y="0"/>
                    </a:moveTo>
                    <a:lnTo>
                      <a:pt x="51291" y="8850"/>
                    </a:lnTo>
                    <a:lnTo>
                      <a:pt x="47747" y="8850"/>
                    </a:lnTo>
                    <a:cubicBezTo>
                      <a:pt x="46193" y="8850"/>
                      <a:pt x="44827" y="9039"/>
                      <a:pt x="43671" y="9402"/>
                    </a:cubicBezTo>
                    <a:cubicBezTo>
                      <a:pt x="42496" y="9781"/>
                      <a:pt x="41356" y="10973"/>
                      <a:pt x="40249" y="12994"/>
                    </a:cubicBezTo>
                    <a:cubicBezTo>
                      <a:pt x="44292" y="16312"/>
                      <a:pt x="46333" y="19993"/>
                      <a:pt x="46333" y="24039"/>
                    </a:cubicBezTo>
                    <a:cubicBezTo>
                      <a:pt x="46333" y="28565"/>
                      <a:pt x="44429" y="32314"/>
                      <a:pt x="40628" y="35286"/>
                    </a:cubicBezTo>
                    <a:cubicBezTo>
                      <a:pt x="36826" y="38242"/>
                      <a:pt x="31816" y="39728"/>
                      <a:pt x="25559" y="39728"/>
                    </a:cubicBezTo>
                    <a:cubicBezTo>
                      <a:pt x="22864" y="39728"/>
                      <a:pt x="19719" y="39296"/>
                      <a:pt x="16107" y="38415"/>
                    </a:cubicBezTo>
                    <a:cubicBezTo>
                      <a:pt x="13740" y="39502"/>
                      <a:pt x="12547" y="41161"/>
                      <a:pt x="12547" y="43424"/>
                    </a:cubicBezTo>
                    <a:cubicBezTo>
                      <a:pt x="12547" y="44688"/>
                      <a:pt x="13135" y="45828"/>
                      <a:pt x="14275" y="46863"/>
                    </a:cubicBezTo>
                    <a:cubicBezTo>
                      <a:pt x="15415" y="47918"/>
                      <a:pt x="17162" y="48437"/>
                      <a:pt x="19494" y="48437"/>
                    </a:cubicBezTo>
                    <a:lnTo>
                      <a:pt x="34684" y="48437"/>
                    </a:lnTo>
                    <a:cubicBezTo>
                      <a:pt x="39870" y="48437"/>
                      <a:pt x="43946" y="49786"/>
                      <a:pt x="46901" y="52464"/>
                    </a:cubicBezTo>
                    <a:cubicBezTo>
                      <a:pt x="49857" y="55142"/>
                      <a:pt x="51343" y="58476"/>
                      <a:pt x="51343" y="62470"/>
                    </a:cubicBezTo>
                    <a:cubicBezTo>
                      <a:pt x="51343" y="67290"/>
                      <a:pt x="49096" y="71297"/>
                      <a:pt x="44622" y="74461"/>
                    </a:cubicBezTo>
                    <a:cubicBezTo>
                      <a:pt x="40164" y="77639"/>
                      <a:pt x="33528" y="79213"/>
                      <a:pt x="24765" y="79230"/>
                    </a:cubicBezTo>
                    <a:cubicBezTo>
                      <a:pt x="8243" y="79213"/>
                      <a:pt x="0" y="74615"/>
                      <a:pt x="0" y="65406"/>
                    </a:cubicBezTo>
                    <a:cubicBezTo>
                      <a:pt x="0" y="60844"/>
                      <a:pt x="2472" y="57389"/>
                      <a:pt x="7450" y="55021"/>
                    </a:cubicBezTo>
                    <a:cubicBezTo>
                      <a:pt x="4269" y="52323"/>
                      <a:pt x="2681" y="49508"/>
                      <a:pt x="2681" y="46569"/>
                    </a:cubicBezTo>
                    <a:cubicBezTo>
                      <a:pt x="2681" y="42111"/>
                      <a:pt x="5392" y="38571"/>
                      <a:pt x="10836" y="35943"/>
                    </a:cubicBezTo>
                    <a:cubicBezTo>
                      <a:pt x="6101" y="33075"/>
                      <a:pt x="3753" y="29117"/>
                      <a:pt x="3753" y="24088"/>
                    </a:cubicBezTo>
                    <a:cubicBezTo>
                      <a:pt x="3753" y="19839"/>
                      <a:pt x="5480" y="16211"/>
                      <a:pt x="8952" y="13203"/>
                    </a:cubicBezTo>
                    <a:cubicBezTo>
                      <a:pt x="12443" y="10195"/>
                      <a:pt x="17714" y="8693"/>
                      <a:pt x="24801" y="8693"/>
                    </a:cubicBezTo>
                    <a:cubicBezTo>
                      <a:pt x="28047" y="8693"/>
                      <a:pt x="31333" y="9056"/>
                      <a:pt x="34684" y="9765"/>
                    </a:cubicBezTo>
                    <a:cubicBezTo>
                      <a:pt x="36238" y="3249"/>
                      <a:pt x="40334" y="0"/>
                      <a:pt x="46989" y="0"/>
                    </a:cubicBezTo>
                    <a:lnTo>
                      <a:pt x="51291" y="0"/>
                    </a:lnTo>
                    <a:close/>
                    <a:moveTo>
                      <a:pt x="25059" y="32902"/>
                    </a:moveTo>
                    <a:cubicBezTo>
                      <a:pt x="31333" y="32902"/>
                      <a:pt x="34478" y="29947"/>
                      <a:pt x="34478" y="24039"/>
                    </a:cubicBezTo>
                    <a:cubicBezTo>
                      <a:pt x="34478" y="21772"/>
                      <a:pt x="33701" y="19872"/>
                      <a:pt x="32127" y="18317"/>
                    </a:cubicBezTo>
                    <a:cubicBezTo>
                      <a:pt x="30556" y="16763"/>
                      <a:pt x="28273" y="15986"/>
                      <a:pt x="25265" y="15986"/>
                    </a:cubicBezTo>
                    <a:cubicBezTo>
                      <a:pt x="22224" y="15986"/>
                      <a:pt x="19873" y="16799"/>
                      <a:pt x="18197" y="18422"/>
                    </a:cubicBezTo>
                    <a:cubicBezTo>
                      <a:pt x="16522" y="20045"/>
                      <a:pt x="15692" y="22067"/>
                      <a:pt x="15692" y="24503"/>
                    </a:cubicBezTo>
                    <a:cubicBezTo>
                      <a:pt x="15692" y="26991"/>
                      <a:pt x="16522" y="29013"/>
                      <a:pt x="18181" y="30570"/>
                    </a:cubicBezTo>
                    <a:cubicBezTo>
                      <a:pt x="19824" y="32125"/>
                      <a:pt x="22120" y="32902"/>
                      <a:pt x="25059" y="32902"/>
                    </a:cubicBezTo>
                    <a:close/>
                    <a:moveTo>
                      <a:pt x="12410" y="58113"/>
                    </a:moveTo>
                    <a:cubicBezTo>
                      <a:pt x="10751" y="59635"/>
                      <a:pt x="9922" y="61102"/>
                      <a:pt x="9922" y="62519"/>
                    </a:cubicBezTo>
                    <a:cubicBezTo>
                      <a:pt x="9922" y="64834"/>
                      <a:pt x="11303" y="66892"/>
                      <a:pt x="14069" y="68672"/>
                    </a:cubicBezTo>
                    <a:cubicBezTo>
                      <a:pt x="16832" y="70435"/>
                      <a:pt x="21241" y="71317"/>
                      <a:pt x="27286" y="71317"/>
                    </a:cubicBezTo>
                    <a:cubicBezTo>
                      <a:pt x="36170" y="71317"/>
                      <a:pt x="40595" y="69054"/>
                      <a:pt x="40595" y="64491"/>
                    </a:cubicBezTo>
                    <a:cubicBezTo>
                      <a:pt x="40595" y="62796"/>
                      <a:pt x="39834" y="61536"/>
                      <a:pt x="38279" y="60671"/>
                    </a:cubicBezTo>
                    <a:cubicBezTo>
                      <a:pt x="36725" y="59808"/>
                      <a:pt x="34945" y="59374"/>
                      <a:pt x="32956" y="59374"/>
                    </a:cubicBezTo>
                    <a:lnTo>
                      <a:pt x="20702" y="59374"/>
                    </a:lnTo>
                    <a:cubicBezTo>
                      <a:pt x="18371" y="59374"/>
                      <a:pt x="15608" y="58959"/>
                      <a:pt x="12410" y="58113"/>
                    </a:cubicBezTo>
                    <a:close/>
                  </a:path>
                </a:pathLst>
              </a:custGeom>
              <a:solidFill>
                <a:srgbClr val="000066"/>
              </a:solidFill>
              <a:ln w="326" cap="flat">
                <a:noFill/>
                <a:prstDash val="solid"/>
                <a:miter/>
              </a:ln>
            </p:spPr>
            <p:txBody>
              <a:bodyPr/>
              <a:lstStyle/>
              <a:p>
                <a:endParaRPr lang="en-GB"/>
              </a:p>
            </p:txBody>
          </p:sp>
          <p:sp>
            <p:nvSpPr>
              <p:cNvPr id="1004" name="Free-form: Shape 1003">
                <a:extLst>
                  <a:ext uri="{FF2B5EF4-FFF2-40B4-BE49-F238E27FC236}">
                    <a16:creationId xmlns:a16="http://schemas.microsoft.com/office/drawing/2014/main" id="{88BD99FE-5016-3682-5F7F-CF018BEDF614}"/>
                  </a:ext>
                </a:extLst>
              </p:cNvPr>
              <p:cNvSpPr/>
              <p:nvPr/>
            </p:nvSpPr>
            <p:spPr>
              <a:xfrm>
                <a:off x="5961788" y="4377350"/>
                <a:ext cx="47143" cy="53273"/>
              </a:xfrm>
              <a:custGeom>
                <a:avLst/>
                <a:gdLst>
                  <a:gd name="csX0" fmla="*/ 35791 w 47143"/>
                  <a:gd name="csY0" fmla="*/ 35907 h 53273"/>
                  <a:gd name="csX1" fmla="*/ 46228 w 47143"/>
                  <a:gd name="csY1" fmla="*/ 37324 h 53273"/>
                  <a:gd name="csX2" fmla="*/ 38332 w 47143"/>
                  <a:gd name="csY2" fmla="*/ 48764 h 53273"/>
                  <a:gd name="csX3" fmla="*/ 23590 w 47143"/>
                  <a:gd name="csY3" fmla="*/ 53274 h 53273"/>
                  <a:gd name="csX4" fmla="*/ 6483 w 47143"/>
                  <a:gd name="csY4" fmla="*/ 46118 h 53273"/>
                  <a:gd name="csX5" fmla="*/ 0 w 47143"/>
                  <a:gd name="csY5" fmla="*/ 26782 h 53273"/>
                  <a:gd name="csX6" fmla="*/ 6535 w 47143"/>
                  <a:gd name="csY6" fmla="*/ 7603 h 53273"/>
                  <a:gd name="csX7" fmla="*/ 24246 w 47143"/>
                  <a:gd name="csY7" fmla="*/ 0 h 53273"/>
                  <a:gd name="csX8" fmla="*/ 41163 w 47143"/>
                  <a:gd name="csY8" fmla="*/ 7498 h 53273"/>
                  <a:gd name="csX9" fmla="*/ 47143 w 47143"/>
                  <a:gd name="csY9" fmla="*/ 26733 h 53273"/>
                  <a:gd name="csX10" fmla="*/ 47091 w 47143"/>
                  <a:gd name="csY10" fmla="*/ 28062 h 53273"/>
                  <a:gd name="csX11" fmla="*/ 11996 w 47143"/>
                  <a:gd name="csY11" fmla="*/ 28062 h 53273"/>
                  <a:gd name="csX12" fmla="*/ 12979 w 47143"/>
                  <a:gd name="csY12" fmla="*/ 36410 h 53273"/>
                  <a:gd name="csX13" fmla="*/ 16901 w 47143"/>
                  <a:gd name="csY13" fmla="*/ 41870 h 53273"/>
                  <a:gd name="csX14" fmla="*/ 24246 w 47143"/>
                  <a:gd name="csY14" fmla="*/ 44201 h 53273"/>
                  <a:gd name="csX15" fmla="*/ 35791 w 47143"/>
                  <a:gd name="csY15" fmla="*/ 35907 h 53273"/>
                  <a:gd name="csX16" fmla="*/ 35082 w 47143"/>
                  <a:gd name="csY16" fmla="*/ 20613 h 53273"/>
                  <a:gd name="csX17" fmla="*/ 31764 w 47143"/>
                  <a:gd name="csY17" fmla="*/ 11593 h 53273"/>
                  <a:gd name="csX18" fmla="*/ 23694 w 47143"/>
                  <a:gd name="csY18" fmla="*/ 8106 h 53273"/>
                  <a:gd name="csX19" fmla="*/ 15745 w 47143"/>
                  <a:gd name="csY19" fmla="*/ 11371 h 53273"/>
                  <a:gd name="csX20" fmla="*/ 11996 w 47143"/>
                  <a:gd name="csY20" fmla="*/ 20613 h 53273"/>
                  <a:gd name="csX21" fmla="*/ 35082 w 47143"/>
                  <a:gd name="csY21" fmla="*/ 20613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47143" h="53273">
                    <a:moveTo>
                      <a:pt x="35791" y="35907"/>
                    </a:moveTo>
                    <a:lnTo>
                      <a:pt x="46228" y="37324"/>
                    </a:lnTo>
                    <a:cubicBezTo>
                      <a:pt x="44880" y="41938"/>
                      <a:pt x="42234" y="45756"/>
                      <a:pt x="38332" y="48764"/>
                    </a:cubicBezTo>
                    <a:cubicBezTo>
                      <a:pt x="34409" y="51771"/>
                      <a:pt x="29501" y="53257"/>
                      <a:pt x="23590" y="53274"/>
                    </a:cubicBezTo>
                    <a:cubicBezTo>
                      <a:pt x="16506" y="53257"/>
                      <a:pt x="10804" y="50890"/>
                      <a:pt x="6483" y="46118"/>
                    </a:cubicBezTo>
                    <a:cubicBezTo>
                      <a:pt x="2162" y="41367"/>
                      <a:pt x="0" y="34924"/>
                      <a:pt x="0" y="26782"/>
                    </a:cubicBezTo>
                    <a:cubicBezTo>
                      <a:pt x="0" y="19059"/>
                      <a:pt x="2178" y="12665"/>
                      <a:pt x="6535" y="7603"/>
                    </a:cubicBezTo>
                    <a:cubicBezTo>
                      <a:pt x="10888" y="2541"/>
                      <a:pt x="16800" y="0"/>
                      <a:pt x="24246" y="0"/>
                    </a:cubicBezTo>
                    <a:cubicBezTo>
                      <a:pt x="31539" y="0"/>
                      <a:pt x="37172" y="2505"/>
                      <a:pt x="41163" y="7498"/>
                    </a:cubicBezTo>
                    <a:cubicBezTo>
                      <a:pt x="45138" y="12495"/>
                      <a:pt x="47143" y="18905"/>
                      <a:pt x="47143" y="26733"/>
                    </a:cubicBezTo>
                    <a:lnTo>
                      <a:pt x="47091" y="28062"/>
                    </a:lnTo>
                    <a:lnTo>
                      <a:pt x="11996" y="28062"/>
                    </a:lnTo>
                    <a:cubicBezTo>
                      <a:pt x="11996" y="31537"/>
                      <a:pt x="12322" y="34316"/>
                      <a:pt x="12979" y="36410"/>
                    </a:cubicBezTo>
                    <a:cubicBezTo>
                      <a:pt x="13635" y="38499"/>
                      <a:pt x="14948" y="40315"/>
                      <a:pt x="16901" y="41870"/>
                    </a:cubicBezTo>
                    <a:cubicBezTo>
                      <a:pt x="18874" y="43424"/>
                      <a:pt x="21310" y="44201"/>
                      <a:pt x="24246" y="44201"/>
                    </a:cubicBezTo>
                    <a:cubicBezTo>
                      <a:pt x="29948" y="44201"/>
                      <a:pt x="33802" y="41435"/>
                      <a:pt x="35791" y="35907"/>
                    </a:cubicBezTo>
                    <a:close/>
                    <a:moveTo>
                      <a:pt x="35082" y="20613"/>
                    </a:moveTo>
                    <a:cubicBezTo>
                      <a:pt x="35046" y="16933"/>
                      <a:pt x="33943" y="13928"/>
                      <a:pt x="31764" y="11593"/>
                    </a:cubicBezTo>
                    <a:cubicBezTo>
                      <a:pt x="29586" y="9278"/>
                      <a:pt x="26908" y="8106"/>
                      <a:pt x="23694" y="8106"/>
                    </a:cubicBezTo>
                    <a:cubicBezTo>
                      <a:pt x="20513" y="8106"/>
                      <a:pt x="17871" y="9193"/>
                      <a:pt x="15745" y="11371"/>
                    </a:cubicBezTo>
                    <a:cubicBezTo>
                      <a:pt x="13619" y="13546"/>
                      <a:pt x="12375" y="16623"/>
                      <a:pt x="11996" y="20613"/>
                    </a:cubicBezTo>
                    <a:lnTo>
                      <a:pt x="35082" y="20613"/>
                    </a:lnTo>
                    <a:close/>
                  </a:path>
                </a:pathLst>
              </a:custGeom>
              <a:solidFill>
                <a:srgbClr val="000066"/>
              </a:solidFill>
              <a:ln w="326" cap="flat">
                <a:noFill/>
                <a:prstDash val="solid"/>
                <a:miter/>
              </a:ln>
            </p:spPr>
            <p:txBody>
              <a:bodyPr/>
              <a:lstStyle/>
              <a:p>
                <a:endParaRPr lang="en-GB"/>
              </a:p>
            </p:txBody>
          </p:sp>
          <p:sp>
            <p:nvSpPr>
              <p:cNvPr id="1005" name="Free-form: Shape 1004">
                <a:extLst>
                  <a:ext uri="{FF2B5EF4-FFF2-40B4-BE49-F238E27FC236}">
                    <a16:creationId xmlns:a16="http://schemas.microsoft.com/office/drawing/2014/main" id="{3CAE7D70-AD8F-16CA-8E43-1BABA19B7807}"/>
                  </a:ext>
                </a:extLst>
              </p:cNvPr>
              <p:cNvSpPr/>
              <p:nvPr/>
            </p:nvSpPr>
            <p:spPr>
              <a:xfrm>
                <a:off x="6013219" y="4377350"/>
                <a:ext cx="43945" cy="53273"/>
              </a:xfrm>
              <a:custGeom>
                <a:avLst/>
                <a:gdLst>
                  <a:gd name="csX0" fmla="*/ 0 w 43945"/>
                  <a:gd name="csY0" fmla="*/ 40452 h 53273"/>
                  <a:gd name="csX1" fmla="*/ 10836 w 43945"/>
                  <a:gd name="csY1" fmla="*/ 38379 h 53273"/>
                  <a:gd name="csX2" fmla="*/ 21774 w 43945"/>
                  <a:gd name="csY2" fmla="*/ 44600 h 53273"/>
                  <a:gd name="csX3" fmla="*/ 32505 w 43945"/>
                  <a:gd name="csY3" fmla="*/ 38274 h 53273"/>
                  <a:gd name="csX4" fmla="*/ 30830 w 43945"/>
                  <a:gd name="csY4" fmla="*/ 34940 h 53273"/>
                  <a:gd name="csX5" fmla="*/ 26888 w 43945"/>
                  <a:gd name="csY5" fmla="*/ 33160 h 53273"/>
                  <a:gd name="csX6" fmla="*/ 17574 w 43945"/>
                  <a:gd name="csY6" fmla="*/ 31396 h 53273"/>
                  <a:gd name="csX7" fmla="*/ 2074 w 43945"/>
                  <a:gd name="csY7" fmla="*/ 16260 h 53273"/>
                  <a:gd name="csX8" fmla="*/ 6982 w 43945"/>
                  <a:gd name="csY8" fmla="*/ 4735 h 53273"/>
                  <a:gd name="csX9" fmla="*/ 21617 w 43945"/>
                  <a:gd name="csY9" fmla="*/ 0 h 53273"/>
                  <a:gd name="csX10" fmla="*/ 41421 w 43945"/>
                  <a:gd name="csY10" fmla="*/ 11907 h 53273"/>
                  <a:gd name="csX11" fmla="*/ 31140 w 43945"/>
                  <a:gd name="csY11" fmla="*/ 13980 h 53273"/>
                  <a:gd name="csX12" fmla="*/ 21930 w 43945"/>
                  <a:gd name="csY12" fmla="*/ 8207 h 53273"/>
                  <a:gd name="csX13" fmla="*/ 12701 w 43945"/>
                  <a:gd name="csY13" fmla="*/ 13980 h 53273"/>
                  <a:gd name="csX14" fmla="*/ 20151 w 43945"/>
                  <a:gd name="csY14" fmla="*/ 19493 h 53273"/>
                  <a:gd name="csX15" fmla="*/ 31140 w 43945"/>
                  <a:gd name="csY15" fmla="*/ 21772 h 53273"/>
                  <a:gd name="csX16" fmla="*/ 43946 w 43945"/>
                  <a:gd name="csY16" fmla="*/ 36462 h 53273"/>
                  <a:gd name="csX17" fmla="*/ 37361 w 43945"/>
                  <a:gd name="csY17" fmla="*/ 49094 h 53273"/>
                  <a:gd name="csX18" fmla="*/ 21721 w 43945"/>
                  <a:gd name="csY18" fmla="*/ 53274 h 53273"/>
                  <a:gd name="csX19" fmla="*/ 7844 w 43945"/>
                  <a:gd name="csY19" fmla="*/ 50093 h 53273"/>
                  <a:gd name="csX20" fmla="*/ 0 w 43945"/>
                  <a:gd name="csY20" fmla="*/ 40452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43945" h="53273">
                    <a:moveTo>
                      <a:pt x="0" y="40452"/>
                    </a:moveTo>
                    <a:lnTo>
                      <a:pt x="10836" y="38379"/>
                    </a:lnTo>
                    <a:cubicBezTo>
                      <a:pt x="12495" y="42526"/>
                      <a:pt x="16140" y="44600"/>
                      <a:pt x="21774" y="44600"/>
                    </a:cubicBezTo>
                    <a:cubicBezTo>
                      <a:pt x="28929" y="44600"/>
                      <a:pt x="32505" y="42490"/>
                      <a:pt x="32505" y="38274"/>
                    </a:cubicBezTo>
                    <a:cubicBezTo>
                      <a:pt x="32505" y="36926"/>
                      <a:pt x="31953" y="35822"/>
                      <a:pt x="30830" y="34940"/>
                    </a:cubicBezTo>
                    <a:cubicBezTo>
                      <a:pt x="29723" y="34058"/>
                      <a:pt x="28410" y="33470"/>
                      <a:pt x="26888" y="33160"/>
                    </a:cubicBezTo>
                    <a:lnTo>
                      <a:pt x="17574" y="31396"/>
                    </a:lnTo>
                    <a:cubicBezTo>
                      <a:pt x="7240" y="29411"/>
                      <a:pt x="2074" y="24366"/>
                      <a:pt x="2074" y="16260"/>
                    </a:cubicBezTo>
                    <a:cubicBezTo>
                      <a:pt x="2074" y="11734"/>
                      <a:pt x="3717" y="7896"/>
                      <a:pt x="6982" y="4735"/>
                    </a:cubicBezTo>
                    <a:cubicBezTo>
                      <a:pt x="10265" y="1590"/>
                      <a:pt x="15137" y="0"/>
                      <a:pt x="21617" y="0"/>
                    </a:cubicBezTo>
                    <a:cubicBezTo>
                      <a:pt x="32417" y="0"/>
                      <a:pt x="39021" y="3974"/>
                      <a:pt x="41421" y="11907"/>
                    </a:cubicBezTo>
                    <a:lnTo>
                      <a:pt x="31140" y="13980"/>
                    </a:lnTo>
                    <a:cubicBezTo>
                      <a:pt x="30052" y="10127"/>
                      <a:pt x="26992" y="8207"/>
                      <a:pt x="21930" y="8207"/>
                    </a:cubicBezTo>
                    <a:cubicBezTo>
                      <a:pt x="15777" y="8207"/>
                      <a:pt x="12701" y="10127"/>
                      <a:pt x="12701" y="13980"/>
                    </a:cubicBezTo>
                    <a:cubicBezTo>
                      <a:pt x="12701" y="16639"/>
                      <a:pt x="15190" y="18491"/>
                      <a:pt x="20151" y="19493"/>
                    </a:cubicBezTo>
                    <a:lnTo>
                      <a:pt x="31140" y="21772"/>
                    </a:lnTo>
                    <a:cubicBezTo>
                      <a:pt x="39677" y="23536"/>
                      <a:pt x="43946" y="28425"/>
                      <a:pt x="43946" y="36462"/>
                    </a:cubicBezTo>
                    <a:cubicBezTo>
                      <a:pt x="43946" y="42095"/>
                      <a:pt x="41751" y="46311"/>
                      <a:pt x="37361" y="49094"/>
                    </a:cubicBezTo>
                    <a:cubicBezTo>
                      <a:pt x="32972" y="51873"/>
                      <a:pt x="27770" y="53257"/>
                      <a:pt x="21721" y="53274"/>
                    </a:cubicBezTo>
                    <a:cubicBezTo>
                      <a:pt x="16486" y="53257"/>
                      <a:pt x="11871" y="52202"/>
                      <a:pt x="7844" y="50093"/>
                    </a:cubicBezTo>
                    <a:cubicBezTo>
                      <a:pt x="3837" y="47987"/>
                      <a:pt x="1208" y="44773"/>
                      <a:pt x="0" y="40452"/>
                    </a:cubicBezTo>
                    <a:close/>
                  </a:path>
                </a:pathLst>
              </a:custGeom>
              <a:solidFill>
                <a:srgbClr val="000066"/>
              </a:solidFill>
              <a:ln w="326" cap="flat">
                <a:noFill/>
                <a:prstDash val="solid"/>
                <a:miter/>
              </a:ln>
            </p:spPr>
            <p:txBody>
              <a:bodyPr/>
              <a:lstStyle/>
              <a:p>
                <a:endParaRPr lang="en-GB"/>
              </a:p>
            </p:txBody>
          </p:sp>
          <p:sp>
            <p:nvSpPr>
              <p:cNvPr id="1006" name="Free-form: Shape 1005">
                <a:extLst>
                  <a:ext uri="{FF2B5EF4-FFF2-40B4-BE49-F238E27FC236}">
                    <a16:creationId xmlns:a16="http://schemas.microsoft.com/office/drawing/2014/main" id="{DC4A51B7-ADE1-DD59-68D3-3A79E6133421}"/>
                  </a:ext>
                </a:extLst>
              </p:cNvPr>
              <p:cNvSpPr/>
              <p:nvPr/>
            </p:nvSpPr>
            <p:spPr>
              <a:xfrm>
                <a:off x="6063245" y="4377350"/>
                <a:ext cx="47142" cy="53273"/>
              </a:xfrm>
              <a:custGeom>
                <a:avLst/>
                <a:gdLst>
                  <a:gd name="csX0" fmla="*/ 35791 w 47142"/>
                  <a:gd name="csY0" fmla="*/ 35907 h 53273"/>
                  <a:gd name="csX1" fmla="*/ 46228 w 47142"/>
                  <a:gd name="csY1" fmla="*/ 37324 h 53273"/>
                  <a:gd name="csX2" fmla="*/ 38332 w 47142"/>
                  <a:gd name="csY2" fmla="*/ 48764 h 53273"/>
                  <a:gd name="csX3" fmla="*/ 23590 w 47142"/>
                  <a:gd name="csY3" fmla="*/ 53274 h 53273"/>
                  <a:gd name="csX4" fmla="*/ 6483 w 47142"/>
                  <a:gd name="csY4" fmla="*/ 46118 h 53273"/>
                  <a:gd name="csX5" fmla="*/ 0 w 47142"/>
                  <a:gd name="csY5" fmla="*/ 26782 h 53273"/>
                  <a:gd name="csX6" fmla="*/ 6535 w 47142"/>
                  <a:gd name="csY6" fmla="*/ 7603 h 53273"/>
                  <a:gd name="csX7" fmla="*/ 24246 w 47142"/>
                  <a:gd name="csY7" fmla="*/ 0 h 53273"/>
                  <a:gd name="csX8" fmla="*/ 41163 w 47142"/>
                  <a:gd name="csY8" fmla="*/ 7498 h 53273"/>
                  <a:gd name="csX9" fmla="*/ 47143 w 47142"/>
                  <a:gd name="csY9" fmla="*/ 26733 h 53273"/>
                  <a:gd name="csX10" fmla="*/ 47091 w 47142"/>
                  <a:gd name="csY10" fmla="*/ 28062 h 53273"/>
                  <a:gd name="csX11" fmla="*/ 11996 w 47142"/>
                  <a:gd name="csY11" fmla="*/ 28062 h 53273"/>
                  <a:gd name="csX12" fmla="*/ 12979 w 47142"/>
                  <a:gd name="csY12" fmla="*/ 36410 h 53273"/>
                  <a:gd name="csX13" fmla="*/ 16901 w 47142"/>
                  <a:gd name="csY13" fmla="*/ 41870 h 53273"/>
                  <a:gd name="csX14" fmla="*/ 24246 w 47142"/>
                  <a:gd name="csY14" fmla="*/ 44201 h 53273"/>
                  <a:gd name="csX15" fmla="*/ 35791 w 47142"/>
                  <a:gd name="csY15" fmla="*/ 35907 h 53273"/>
                  <a:gd name="csX16" fmla="*/ 35082 w 47142"/>
                  <a:gd name="csY16" fmla="*/ 20613 h 53273"/>
                  <a:gd name="csX17" fmla="*/ 31764 w 47142"/>
                  <a:gd name="csY17" fmla="*/ 11593 h 53273"/>
                  <a:gd name="csX18" fmla="*/ 23694 w 47142"/>
                  <a:gd name="csY18" fmla="*/ 8106 h 53273"/>
                  <a:gd name="csX19" fmla="*/ 15745 w 47142"/>
                  <a:gd name="csY19" fmla="*/ 11371 h 53273"/>
                  <a:gd name="csX20" fmla="*/ 11996 w 47142"/>
                  <a:gd name="csY20" fmla="*/ 20613 h 53273"/>
                  <a:gd name="csX21" fmla="*/ 35082 w 47142"/>
                  <a:gd name="csY21" fmla="*/ 20613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47142" h="53273">
                    <a:moveTo>
                      <a:pt x="35791" y="35907"/>
                    </a:moveTo>
                    <a:lnTo>
                      <a:pt x="46228" y="37324"/>
                    </a:lnTo>
                    <a:cubicBezTo>
                      <a:pt x="44880" y="41938"/>
                      <a:pt x="42234" y="45756"/>
                      <a:pt x="38332" y="48764"/>
                    </a:cubicBezTo>
                    <a:cubicBezTo>
                      <a:pt x="34409" y="51771"/>
                      <a:pt x="29501" y="53257"/>
                      <a:pt x="23590" y="53274"/>
                    </a:cubicBezTo>
                    <a:cubicBezTo>
                      <a:pt x="16506" y="53257"/>
                      <a:pt x="10804" y="50890"/>
                      <a:pt x="6483" y="46118"/>
                    </a:cubicBezTo>
                    <a:cubicBezTo>
                      <a:pt x="2162" y="41367"/>
                      <a:pt x="0" y="34924"/>
                      <a:pt x="0" y="26782"/>
                    </a:cubicBezTo>
                    <a:cubicBezTo>
                      <a:pt x="0" y="19059"/>
                      <a:pt x="2178" y="12665"/>
                      <a:pt x="6535" y="7603"/>
                    </a:cubicBezTo>
                    <a:cubicBezTo>
                      <a:pt x="10888" y="2541"/>
                      <a:pt x="16800" y="0"/>
                      <a:pt x="24246" y="0"/>
                    </a:cubicBezTo>
                    <a:cubicBezTo>
                      <a:pt x="31539" y="0"/>
                      <a:pt x="37172" y="2505"/>
                      <a:pt x="41163" y="7498"/>
                    </a:cubicBezTo>
                    <a:cubicBezTo>
                      <a:pt x="45138" y="12495"/>
                      <a:pt x="47143" y="18905"/>
                      <a:pt x="47143" y="26733"/>
                    </a:cubicBezTo>
                    <a:lnTo>
                      <a:pt x="47091" y="28062"/>
                    </a:lnTo>
                    <a:lnTo>
                      <a:pt x="11996" y="28062"/>
                    </a:lnTo>
                    <a:cubicBezTo>
                      <a:pt x="11996" y="31537"/>
                      <a:pt x="12322" y="34316"/>
                      <a:pt x="12979" y="36410"/>
                    </a:cubicBezTo>
                    <a:cubicBezTo>
                      <a:pt x="13635" y="38499"/>
                      <a:pt x="14948" y="40315"/>
                      <a:pt x="16901" y="41870"/>
                    </a:cubicBezTo>
                    <a:cubicBezTo>
                      <a:pt x="18874" y="43424"/>
                      <a:pt x="21310" y="44201"/>
                      <a:pt x="24246" y="44201"/>
                    </a:cubicBezTo>
                    <a:cubicBezTo>
                      <a:pt x="29948" y="44201"/>
                      <a:pt x="33802" y="41435"/>
                      <a:pt x="35791" y="35907"/>
                    </a:cubicBezTo>
                    <a:close/>
                    <a:moveTo>
                      <a:pt x="35082" y="20613"/>
                    </a:moveTo>
                    <a:cubicBezTo>
                      <a:pt x="35046" y="16933"/>
                      <a:pt x="33942" y="13928"/>
                      <a:pt x="31764" y="11593"/>
                    </a:cubicBezTo>
                    <a:cubicBezTo>
                      <a:pt x="29586" y="9278"/>
                      <a:pt x="26907" y="8106"/>
                      <a:pt x="23694" y="8106"/>
                    </a:cubicBezTo>
                    <a:cubicBezTo>
                      <a:pt x="20513" y="8106"/>
                      <a:pt x="17871" y="9193"/>
                      <a:pt x="15745" y="11371"/>
                    </a:cubicBezTo>
                    <a:cubicBezTo>
                      <a:pt x="13619" y="13546"/>
                      <a:pt x="12374" y="16623"/>
                      <a:pt x="11996" y="20613"/>
                    </a:cubicBezTo>
                    <a:lnTo>
                      <a:pt x="35082" y="20613"/>
                    </a:lnTo>
                    <a:close/>
                  </a:path>
                </a:pathLst>
              </a:custGeom>
              <a:solidFill>
                <a:srgbClr val="000066"/>
              </a:solidFill>
              <a:ln w="326" cap="flat">
                <a:noFill/>
                <a:prstDash val="solid"/>
                <a:miter/>
              </a:ln>
            </p:spPr>
            <p:txBody>
              <a:bodyPr/>
              <a:lstStyle/>
              <a:p>
                <a:endParaRPr lang="en-GB"/>
              </a:p>
            </p:txBody>
          </p:sp>
          <p:sp>
            <p:nvSpPr>
              <p:cNvPr id="1007" name="Free-form: Shape 1006">
                <a:extLst>
                  <a:ext uri="{FF2B5EF4-FFF2-40B4-BE49-F238E27FC236}">
                    <a16:creationId xmlns:a16="http://schemas.microsoft.com/office/drawing/2014/main" id="{A8F5397D-833A-3EB2-93B8-A15CC2F5BE10}"/>
                  </a:ext>
                </a:extLst>
              </p:cNvPr>
              <p:cNvSpPr/>
              <p:nvPr/>
            </p:nvSpPr>
            <p:spPr>
              <a:xfrm>
                <a:off x="6120898" y="4376899"/>
                <a:ext cx="26074" cy="52652"/>
              </a:xfrm>
              <a:custGeom>
                <a:avLst/>
                <a:gdLst>
                  <a:gd name="csX0" fmla="*/ 11542 w 26074"/>
                  <a:gd name="csY0" fmla="*/ 52653 h 52652"/>
                  <a:gd name="csX1" fmla="*/ 0 w 26074"/>
                  <a:gd name="csY1" fmla="*/ 52653 h 52652"/>
                  <a:gd name="csX2" fmla="*/ 0 w 26074"/>
                  <a:gd name="csY2" fmla="*/ 1522 h 52652"/>
                  <a:gd name="csX3" fmla="*/ 10438 w 26074"/>
                  <a:gd name="csY3" fmla="*/ 1522 h 52652"/>
                  <a:gd name="csX4" fmla="*/ 10438 w 26074"/>
                  <a:gd name="csY4" fmla="*/ 13722 h 52652"/>
                  <a:gd name="csX5" fmla="*/ 16555 w 26074"/>
                  <a:gd name="csY5" fmla="*/ 3302 h 52652"/>
                  <a:gd name="csX6" fmla="*/ 24556 w 26074"/>
                  <a:gd name="csY6" fmla="*/ 0 h 52652"/>
                  <a:gd name="csX7" fmla="*/ 26075 w 26074"/>
                  <a:gd name="csY7" fmla="*/ 52 h 52652"/>
                  <a:gd name="csX8" fmla="*/ 26075 w 26074"/>
                  <a:gd name="csY8" fmla="*/ 12459 h 52652"/>
                  <a:gd name="csX9" fmla="*/ 14412 w 26074"/>
                  <a:gd name="csY9" fmla="*/ 18076 h 52652"/>
                  <a:gd name="csX10" fmla="*/ 11542 w 26074"/>
                  <a:gd name="csY10" fmla="*/ 28963 h 52652"/>
                  <a:gd name="csX11" fmla="*/ 11542 w 26074"/>
                  <a:gd name="csY11" fmla="*/ 52653 h 5265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6074" h="52652">
                    <a:moveTo>
                      <a:pt x="11542" y="52653"/>
                    </a:moveTo>
                    <a:lnTo>
                      <a:pt x="0" y="52653"/>
                    </a:lnTo>
                    <a:lnTo>
                      <a:pt x="0" y="1522"/>
                    </a:lnTo>
                    <a:lnTo>
                      <a:pt x="10438" y="1522"/>
                    </a:lnTo>
                    <a:lnTo>
                      <a:pt x="10438" y="13722"/>
                    </a:lnTo>
                    <a:cubicBezTo>
                      <a:pt x="11924" y="8971"/>
                      <a:pt x="13962" y="5480"/>
                      <a:pt x="16555" y="3302"/>
                    </a:cubicBezTo>
                    <a:cubicBezTo>
                      <a:pt x="19164" y="1107"/>
                      <a:pt x="21826" y="0"/>
                      <a:pt x="24556" y="0"/>
                    </a:cubicBezTo>
                    <a:cubicBezTo>
                      <a:pt x="24935" y="0"/>
                      <a:pt x="25438" y="19"/>
                      <a:pt x="26075" y="52"/>
                    </a:cubicBezTo>
                    <a:lnTo>
                      <a:pt x="26075" y="12459"/>
                    </a:lnTo>
                    <a:cubicBezTo>
                      <a:pt x="20199" y="12459"/>
                      <a:pt x="16313" y="14327"/>
                      <a:pt x="14412" y="18076"/>
                    </a:cubicBezTo>
                    <a:cubicBezTo>
                      <a:pt x="12511" y="21825"/>
                      <a:pt x="11542" y="25453"/>
                      <a:pt x="11542" y="28963"/>
                    </a:cubicBezTo>
                    <a:lnTo>
                      <a:pt x="11542" y="52653"/>
                    </a:lnTo>
                    <a:close/>
                  </a:path>
                </a:pathLst>
              </a:custGeom>
              <a:solidFill>
                <a:srgbClr val="000066"/>
              </a:solidFill>
              <a:ln w="326" cap="flat">
                <a:noFill/>
                <a:prstDash val="solid"/>
                <a:miter/>
              </a:ln>
            </p:spPr>
            <p:txBody>
              <a:bodyPr/>
              <a:lstStyle/>
              <a:p>
                <a:endParaRPr lang="en-GB"/>
              </a:p>
            </p:txBody>
          </p:sp>
          <p:sp>
            <p:nvSpPr>
              <p:cNvPr id="1008" name="Free-form: Shape 1007">
                <a:extLst>
                  <a:ext uri="{FF2B5EF4-FFF2-40B4-BE49-F238E27FC236}">
                    <a16:creationId xmlns:a16="http://schemas.microsoft.com/office/drawing/2014/main" id="{B5A6BA7E-39B7-CC8C-E54A-9D7E9FF3D2CB}"/>
                  </a:ext>
                </a:extLst>
              </p:cNvPr>
              <p:cNvSpPr/>
              <p:nvPr/>
            </p:nvSpPr>
            <p:spPr>
              <a:xfrm>
                <a:off x="6152035" y="4377350"/>
                <a:ext cx="46986" cy="53273"/>
              </a:xfrm>
              <a:custGeom>
                <a:avLst/>
                <a:gdLst>
                  <a:gd name="csX0" fmla="*/ 46986 w 46986"/>
                  <a:gd name="csY0" fmla="*/ 52202 h 53273"/>
                  <a:gd name="csX1" fmla="*/ 35996 w 46986"/>
                  <a:gd name="csY1" fmla="*/ 52202 h 53273"/>
                  <a:gd name="csX2" fmla="*/ 34216 w 46986"/>
                  <a:gd name="csY2" fmla="*/ 41870 h 53273"/>
                  <a:gd name="csX3" fmla="*/ 16901 w 46986"/>
                  <a:gd name="csY3" fmla="*/ 53274 h 53273"/>
                  <a:gd name="csX4" fmla="*/ 4631 w 46986"/>
                  <a:gd name="csY4" fmla="*/ 48780 h 53273"/>
                  <a:gd name="csX5" fmla="*/ 0 w 46986"/>
                  <a:gd name="csY5" fmla="*/ 37513 h 53273"/>
                  <a:gd name="csX6" fmla="*/ 30934 w 46986"/>
                  <a:gd name="csY6" fmla="*/ 19905 h 53273"/>
                  <a:gd name="csX7" fmla="*/ 34216 w 46986"/>
                  <a:gd name="csY7" fmla="*/ 19957 h 53273"/>
                  <a:gd name="csX8" fmla="*/ 34216 w 46986"/>
                  <a:gd name="csY8" fmla="*/ 16103 h 53273"/>
                  <a:gd name="csX9" fmla="*/ 23384 w 46986"/>
                  <a:gd name="csY9" fmla="*/ 8154 h 53273"/>
                  <a:gd name="csX10" fmla="*/ 11440 w 46986"/>
                  <a:gd name="csY10" fmla="*/ 16103 h 53273"/>
                  <a:gd name="csX11" fmla="*/ 1626 w 46986"/>
                  <a:gd name="csY11" fmla="*/ 14637 h 53273"/>
                  <a:gd name="csX12" fmla="*/ 8191 w 46986"/>
                  <a:gd name="csY12" fmla="*/ 4131 h 53273"/>
                  <a:gd name="csX13" fmla="*/ 24902 w 46986"/>
                  <a:gd name="csY13" fmla="*/ 0 h 53273"/>
                  <a:gd name="csX14" fmla="*/ 34579 w 46986"/>
                  <a:gd name="csY14" fmla="*/ 1003 h 53273"/>
                  <a:gd name="csX15" fmla="*/ 40905 w 46986"/>
                  <a:gd name="csY15" fmla="*/ 4337 h 53273"/>
                  <a:gd name="csX16" fmla="*/ 44481 w 46986"/>
                  <a:gd name="csY16" fmla="*/ 9451 h 53273"/>
                  <a:gd name="csX17" fmla="*/ 45468 w 46986"/>
                  <a:gd name="csY17" fmla="*/ 18785 h 53273"/>
                  <a:gd name="csX18" fmla="*/ 45468 w 46986"/>
                  <a:gd name="csY18" fmla="*/ 41870 h 53273"/>
                  <a:gd name="csX19" fmla="*/ 46986 w 46986"/>
                  <a:gd name="csY19" fmla="*/ 52202 h 53273"/>
                  <a:gd name="csX20" fmla="*/ 34216 w 46986"/>
                  <a:gd name="csY20" fmla="*/ 26178 h 53273"/>
                  <a:gd name="csX21" fmla="*/ 11839 w 46986"/>
                  <a:gd name="csY21" fmla="*/ 36857 h 53273"/>
                  <a:gd name="csX22" fmla="*/ 14102 w 46986"/>
                  <a:gd name="csY22" fmla="*/ 42301 h 53273"/>
                  <a:gd name="csX23" fmla="*/ 20912 w 46986"/>
                  <a:gd name="csY23" fmla="*/ 44564 h 53273"/>
                  <a:gd name="csX24" fmla="*/ 30866 w 46986"/>
                  <a:gd name="csY24" fmla="*/ 40384 h 53273"/>
                  <a:gd name="csX25" fmla="*/ 34216 w 46986"/>
                  <a:gd name="csY25" fmla="*/ 30897 h 53273"/>
                  <a:gd name="csX26" fmla="*/ 34216 w 46986"/>
                  <a:gd name="csY26" fmla="*/ 26178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46986" h="53273">
                    <a:moveTo>
                      <a:pt x="46986" y="52202"/>
                    </a:moveTo>
                    <a:lnTo>
                      <a:pt x="35996" y="52202"/>
                    </a:lnTo>
                    <a:cubicBezTo>
                      <a:pt x="35013" y="49094"/>
                      <a:pt x="34426" y="45655"/>
                      <a:pt x="34216" y="41870"/>
                    </a:cubicBezTo>
                    <a:cubicBezTo>
                      <a:pt x="31160" y="49472"/>
                      <a:pt x="25386" y="53257"/>
                      <a:pt x="16901" y="53274"/>
                    </a:cubicBezTo>
                    <a:cubicBezTo>
                      <a:pt x="11803" y="53257"/>
                      <a:pt x="7727" y="51771"/>
                      <a:pt x="4631" y="48780"/>
                    </a:cubicBezTo>
                    <a:cubicBezTo>
                      <a:pt x="1538" y="45792"/>
                      <a:pt x="0" y="42043"/>
                      <a:pt x="0" y="37513"/>
                    </a:cubicBezTo>
                    <a:cubicBezTo>
                      <a:pt x="0" y="25783"/>
                      <a:pt x="10317" y="19905"/>
                      <a:pt x="30934" y="19905"/>
                    </a:cubicBezTo>
                    <a:cubicBezTo>
                      <a:pt x="31748" y="19905"/>
                      <a:pt x="32835" y="19924"/>
                      <a:pt x="34216" y="19957"/>
                    </a:cubicBezTo>
                    <a:lnTo>
                      <a:pt x="34216" y="16103"/>
                    </a:lnTo>
                    <a:cubicBezTo>
                      <a:pt x="34216" y="10800"/>
                      <a:pt x="30605" y="8154"/>
                      <a:pt x="23384" y="8154"/>
                    </a:cubicBezTo>
                    <a:cubicBezTo>
                      <a:pt x="16365" y="8154"/>
                      <a:pt x="12391" y="10800"/>
                      <a:pt x="11440" y="16103"/>
                    </a:cubicBezTo>
                    <a:lnTo>
                      <a:pt x="1626" y="14637"/>
                    </a:lnTo>
                    <a:cubicBezTo>
                      <a:pt x="2162" y="10385"/>
                      <a:pt x="4357" y="6877"/>
                      <a:pt x="8191" y="4131"/>
                    </a:cubicBezTo>
                    <a:cubicBezTo>
                      <a:pt x="12045" y="1382"/>
                      <a:pt x="17610" y="0"/>
                      <a:pt x="24902" y="0"/>
                    </a:cubicBezTo>
                    <a:cubicBezTo>
                      <a:pt x="28861" y="0"/>
                      <a:pt x="32074" y="346"/>
                      <a:pt x="34579" y="1003"/>
                    </a:cubicBezTo>
                    <a:cubicBezTo>
                      <a:pt x="37068" y="1659"/>
                      <a:pt x="39177" y="2763"/>
                      <a:pt x="40905" y="4337"/>
                    </a:cubicBezTo>
                    <a:cubicBezTo>
                      <a:pt x="42633" y="5911"/>
                      <a:pt x="43825" y="7603"/>
                      <a:pt x="44481" y="9451"/>
                    </a:cubicBezTo>
                    <a:cubicBezTo>
                      <a:pt x="45138" y="11283"/>
                      <a:pt x="45468" y="14395"/>
                      <a:pt x="45468" y="18785"/>
                    </a:cubicBezTo>
                    <a:lnTo>
                      <a:pt x="45468" y="41870"/>
                    </a:lnTo>
                    <a:cubicBezTo>
                      <a:pt x="45468" y="45220"/>
                      <a:pt x="45967" y="48659"/>
                      <a:pt x="46986" y="52202"/>
                    </a:cubicBezTo>
                    <a:close/>
                    <a:moveTo>
                      <a:pt x="34216" y="26178"/>
                    </a:moveTo>
                    <a:cubicBezTo>
                      <a:pt x="19305" y="26178"/>
                      <a:pt x="11839" y="29737"/>
                      <a:pt x="11839" y="36857"/>
                    </a:cubicBezTo>
                    <a:cubicBezTo>
                      <a:pt x="11839" y="38983"/>
                      <a:pt x="12600" y="40798"/>
                      <a:pt x="14102" y="42301"/>
                    </a:cubicBezTo>
                    <a:cubicBezTo>
                      <a:pt x="15604" y="43803"/>
                      <a:pt x="17871" y="44564"/>
                      <a:pt x="20912" y="44564"/>
                    </a:cubicBezTo>
                    <a:cubicBezTo>
                      <a:pt x="25301" y="44564"/>
                      <a:pt x="28619" y="43166"/>
                      <a:pt x="30866" y="40384"/>
                    </a:cubicBezTo>
                    <a:cubicBezTo>
                      <a:pt x="33093" y="37601"/>
                      <a:pt x="34216" y="34440"/>
                      <a:pt x="34216" y="30897"/>
                    </a:cubicBezTo>
                    <a:lnTo>
                      <a:pt x="34216" y="26178"/>
                    </a:lnTo>
                    <a:close/>
                  </a:path>
                </a:pathLst>
              </a:custGeom>
              <a:solidFill>
                <a:srgbClr val="000066"/>
              </a:solidFill>
              <a:ln w="326" cap="flat">
                <a:noFill/>
                <a:prstDash val="solid"/>
                <a:miter/>
              </a:ln>
            </p:spPr>
            <p:txBody>
              <a:bodyPr/>
              <a:lstStyle/>
              <a:p>
                <a:endParaRPr lang="en-GB"/>
              </a:p>
            </p:txBody>
          </p:sp>
          <p:sp>
            <p:nvSpPr>
              <p:cNvPr id="1009" name="Free-form: Shape 1008">
                <a:extLst>
                  <a:ext uri="{FF2B5EF4-FFF2-40B4-BE49-F238E27FC236}">
                    <a16:creationId xmlns:a16="http://schemas.microsoft.com/office/drawing/2014/main" id="{2CC1F94E-4D7B-C2E0-B83A-884CAAB285D2}"/>
                  </a:ext>
                </a:extLst>
              </p:cNvPr>
              <p:cNvSpPr/>
              <p:nvPr/>
            </p:nvSpPr>
            <p:spPr>
              <a:xfrm>
                <a:off x="6647120" y="2334054"/>
                <a:ext cx="56058" cy="71244"/>
              </a:xfrm>
              <a:custGeom>
                <a:avLst/>
                <a:gdLst>
                  <a:gd name="csX0" fmla="*/ 56059 w 56058"/>
                  <a:gd name="csY0" fmla="*/ 34835 h 71244"/>
                  <a:gd name="csX1" fmla="*/ 56059 w 56058"/>
                  <a:gd name="csY1" fmla="*/ 70174 h 71244"/>
                  <a:gd name="csX2" fmla="*/ 50530 w 56058"/>
                  <a:gd name="csY2" fmla="*/ 70174 h 71244"/>
                  <a:gd name="csX3" fmla="*/ 46745 w 56058"/>
                  <a:gd name="csY3" fmla="*/ 60860 h 71244"/>
                  <a:gd name="csX4" fmla="*/ 28048 w 56058"/>
                  <a:gd name="csY4" fmla="*/ 71245 h 71244"/>
                  <a:gd name="csX5" fmla="*/ 6966 w 56058"/>
                  <a:gd name="csY5" fmla="*/ 60497 h 71244"/>
                  <a:gd name="csX6" fmla="*/ 0 w 56058"/>
                  <a:gd name="csY6" fmla="*/ 35649 h 71244"/>
                  <a:gd name="csX7" fmla="*/ 7776 w 56058"/>
                  <a:gd name="csY7" fmla="*/ 10369 h 71244"/>
                  <a:gd name="csX8" fmla="*/ 29533 w 56058"/>
                  <a:gd name="csY8" fmla="*/ 0 h 71244"/>
                  <a:gd name="csX9" fmla="*/ 46693 w 56058"/>
                  <a:gd name="csY9" fmla="*/ 6065 h 71244"/>
                  <a:gd name="csX10" fmla="*/ 55197 w 56058"/>
                  <a:gd name="csY10" fmla="*/ 21116 h 71244"/>
                  <a:gd name="csX11" fmla="*/ 44360 w 56058"/>
                  <a:gd name="csY11" fmla="*/ 23033 h 71244"/>
                  <a:gd name="csX12" fmla="*/ 29827 w 56058"/>
                  <a:gd name="csY12" fmla="*/ 10385 h 71244"/>
                  <a:gd name="csX13" fmla="*/ 17851 w 56058"/>
                  <a:gd name="csY13" fmla="*/ 16364 h 71244"/>
                  <a:gd name="csX14" fmla="*/ 13220 w 56058"/>
                  <a:gd name="csY14" fmla="*/ 34731 h 71244"/>
                  <a:gd name="csX15" fmla="*/ 29622 w 56058"/>
                  <a:gd name="csY15" fmla="*/ 60912 h 71244"/>
                  <a:gd name="csX16" fmla="*/ 40180 w 56058"/>
                  <a:gd name="csY16" fmla="*/ 56507 h 71244"/>
                  <a:gd name="csX17" fmla="*/ 44360 w 56058"/>
                  <a:gd name="csY17" fmla="*/ 44858 h 71244"/>
                  <a:gd name="csX18" fmla="*/ 30089 w 56058"/>
                  <a:gd name="csY18" fmla="*/ 44858 h 71244"/>
                  <a:gd name="csX19" fmla="*/ 30089 w 56058"/>
                  <a:gd name="csY19" fmla="*/ 34835 h 71244"/>
                  <a:gd name="csX20" fmla="*/ 56059 w 56058"/>
                  <a:gd name="csY20" fmla="*/ 34835 h 712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56058" h="71244">
                    <a:moveTo>
                      <a:pt x="56059" y="34835"/>
                    </a:moveTo>
                    <a:lnTo>
                      <a:pt x="56059" y="70174"/>
                    </a:lnTo>
                    <a:lnTo>
                      <a:pt x="50530" y="70174"/>
                    </a:lnTo>
                    <a:lnTo>
                      <a:pt x="46745" y="60860"/>
                    </a:lnTo>
                    <a:cubicBezTo>
                      <a:pt x="42718" y="67773"/>
                      <a:pt x="36499" y="71228"/>
                      <a:pt x="28048" y="71245"/>
                    </a:cubicBezTo>
                    <a:cubicBezTo>
                      <a:pt x="18648" y="71228"/>
                      <a:pt x="11614" y="67649"/>
                      <a:pt x="6966" y="60497"/>
                    </a:cubicBezTo>
                    <a:cubicBezTo>
                      <a:pt x="2335" y="53342"/>
                      <a:pt x="0" y="45067"/>
                      <a:pt x="0" y="35649"/>
                    </a:cubicBezTo>
                    <a:cubicBezTo>
                      <a:pt x="0" y="25695"/>
                      <a:pt x="2593" y="17263"/>
                      <a:pt x="7776" y="10369"/>
                    </a:cubicBezTo>
                    <a:cubicBezTo>
                      <a:pt x="12962" y="3455"/>
                      <a:pt x="20203" y="0"/>
                      <a:pt x="29533" y="0"/>
                    </a:cubicBezTo>
                    <a:cubicBezTo>
                      <a:pt x="36480" y="0"/>
                      <a:pt x="42202" y="2021"/>
                      <a:pt x="46693" y="6065"/>
                    </a:cubicBezTo>
                    <a:cubicBezTo>
                      <a:pt x="51170" y="10091"/>
                      <a:pt x="54004" y="15104"/>
                      <a:pt x="55197" y="21116"/>
                    </a:cubicBezTo>
                    <a:lnTo>
                      <a:pt x="44360" y="23033"/>
                    </a:lnTo>
                    <a:cubicBezTo>
                      <a:pt x="42339" y="14601"/>
                      <a:pt x="37482" y="10385"/>
                      <a:pt x="29827" y="10385"/>
                    </a:cubicBezTo>
                    <a:cubicBezTo>
                      <a:pt x="24938" y="10385"/>
                      <a:pt x="20944" y="12370"/>
                      <a:pt x="17851" y="16364"/>
                    </a:cubicBezTo>
                    <a:cubicBezTo>
                      <a:pt x="14758" y="20339"/>
                      <a:pt x="13220" y="26472"/>
                      <a:pt x="13220" y="34731"/>
                    </a:cubicBezTo>
                    <a:cubicBezTo>
                      <a:pt x="13220" y="52186"/>
                      <a:pt x="18700" y="60912"/>
                      <a:pt x="29622" y="60912"/>
                    </a:cubicBezTo>
                    <a:cubicBezTo>
                      <a:pt x="33871" y="60912"/>
                      <a:pt x="37398" y="59443"/>
                      <a:pt x="40180" y="56507"/>
                    </a:cubicBezTo>
                    <a:cubicBezTo>
                      <a:pt x="42963" y="53568"/>
                      <a:pt x="44360" y="49678"/>
                      <a:pt x="44360" y="44858"/>
                    </a:cubicBezTo>
                    <a:lnTo>
                      <a:pt x="30089" y="44858"/>
                    </a:lnTo>
                    <a:lnTo>
                      <a:pt x="30089" y="34835"/>
                    </a:lnTo>
                    <a:lnTo>
                      <a:pt x="56059" y="34835"/>
                    </a:lnTo>
                    <a:close/>
                  </a:path>
                </a:pathLst>
              </a:custGeom>
              <a:solidFill>
                <a:srgbClr val="000066"/>
              </a:solidFill>
              <a:ln w="326" cap="flat">
                <a:noFill/>
                <a:prstDash val="solid"/>
                <a:miter/>
              </a:ln>
            </p:spPr>
            <p:txBody>
              <a:bodyPr/>
              <a:lstStyle/>
              <a:p>
                <a:endParaRPr lang="en-GB"/>
              </a:p>
            </p:txBody>
          </p:sp>
          <p:sp>
            <p:nvSpPr>
              <p:cNvPr id="1010" name="Free-form: Shape 1009">
                <a:extLst>
                  <a:ext uri="{FF2B5EF4-FFF2-40B4-BE49-F238E27FC236}">
                    <a16:creationId xmlns:a16="http://schemas.microsoft.com/office/drawing/2014/main" id="{F4DC410E-06C5-D708-834C-913CFA4B8808}"/>
                  </a:ext>
                </a:extLst>
              </p:cNvPr>
              <p:cNvSpPr/>
              <p:nvPr/>
            </p:nvSpPr>
            <p:spPr>
              <a:xfrm>
                <a:off x="6713411" y="2352026"/>
                <a:ext cx="46985" cy="53273"/>
              </a:xfrm>
              <a:custGeom>
                <a:avLst/>
                <a:gdLst>
                  <a:gd name="csX0" fmla="*/ 46986 w 46985"/>
                  <a:gd name="csY0" fmla="*/ 52202 h 53273"/>
                  <a:gd name="csX1" fmla="*/ 35997 w 46985"/>
                  <a:gd name="csY1" fmla="*/ 52202 h 53273"/>
                  <a:gd name="csX2" fmla="*/ 34216 w 46985"/>
                  <a:gd name="csY2" fmla="*/ 41870 h 53273"/>
                  <a:gd name="csX3" fmla="*/ 16901 w 46985"/>
                  <a:gd name="csY3" fmla="*/ 53274 h 53273"/>
                  <a:gd name="csX4" fmla="*/ 4631 w 46985"/>
                  <a:gd name="csY4" fmla="*/ 48780 h 53273"/>
                  <a:gd name="csX5" fmla="*/ 0 w 46985"/>
                  <a:gd name="csY5" fmla="*/ 37513 h 53273"/>
                  <a:gd name="csX6" fmla="*/ 30935 w 46985"/>
                  <a:gd name="csY6" fmla="*/ 19904 h 53273"/>
                  <a:gd name="csX7" fmla="*/ 34216 w 46985"/>
                  <a:gd name="csY7" fmla="*/ 19957 h 53273"/>
                  <a:gd name="csX8" fmla="*/ 34216 w 46985"/>
                  <a:gd name="csY8" fmla="*/ 16103 h 53273"/>
                  <a:gd name="csX9" fmla="*/ 23384 w 46985"/>
                  <a:gd name="csY9" fmla="*/ 8154 h 53273"/>
                  <a:gd name="csX10" fmla="*/ 11440 w 46985"/>
                  <a:gd name="csY10" fmla="*/ 16103 h 53273"/>
                  <a:gd name="csX11" fmla="*/ 1627 w 46985"/>
                  <a:gd name="csY11" fmla="*/ 14637 h 53273"/>
                  <a:gd name="csX12" fmla="*/ 8191 w 46985"/>
                  <a:gd name="csY12" fmla="*/ 4131 h 53273"/>
                  <a:gd name="csX13" fmla="*/ 24902 w 46985"/>
                  <a:gd name="csY13" fmla="*/ 0 h 53273"/>
                  <a:gd name="csX14" fmla="*/ 34579 w 46985"/>
                  <a:gd name="csY14" fmla="*/ 1003 h 53273"/>
                  <a:gd name="csX15" fmla="*/ 40905 w 46985"/>
                  <a:gd name="csY15" fmla="*/ 4337 h 53273"/>
                  <a:gd name="csX16" fmla="*/ 44481 w 46985"/>
                  <a:gd name="csY16" fmla="*/ 9451 h 53273"/>
                  <a:gd name="csX17" fmla="*/ 45468 w 46985"/>
                  <a:gd name="csY17" fmla="*/ 18784 h 53273"/>
                  <a:gd name="csX18" fmla="*/ 45468 w 46985"/>
                  <a:gd name="csY18" fmla="*/ 41870 h 53273"/>
                  <a:gd name="csX19" fmla="*/ 46986 w 46985"/>
                  <a:gd name="csY19" fmla="*/ 52202 h 53273"/>
                  <a:gd name="csX20" fmla="*/ 34216 w 46985"/>
                  <a:gd name="csY20" fmla="*/ 26178 h 53273"/>
                  <a:gd name="csX21" fmla="*/ 11839 w 46985"/>
                  <a:gd name="csY21" fmla="*/ 36857 h 53273"/>
                  <a:gd name="csX22" fmla="*/ 14102 w 46985"/>
                  <a:gd name="csY22" fmla="*/ 42301 h 53273"/>
                  <a:gd name="csX23" fmla="*/ 20911 w 46985"/>
                  <a:gd name="csY23" fmla="*/ 44564 h 53273"/>
                  <a:gd name="csX24" fmla="*/ 30866 w 46985"/>
                  <a:gd name="csY24" fmla="*/ 40384 h 53273"/>
                  <a:gd name="csX25" fmla="*/ 34216 w 46985"/>
                  <a:gd name="csY25" fmla="*/ 30897 h 53273"/>
                  <a:gd name="csX26" fmla="*/ 34216 w 46985"/>
                  <a:gd name="csY26" fmla="*/ 26178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46985" h="53273">
                    <a:moveTo>
                      <a:pt x="46986" y="52202"/>
                    </a:moveTo>
                    <a:lnTo>
                      <a:pt x="35997" y="52202"/>
                    </a:lnTo>
                    <a:cubicBezTo>
                      <a:pt x="35013" y="49093"/>
                      <a:pt x="34426" y="45655"/>
                      <a:pt x="34216" y="41870"/>
                    </a:cubicBezTo>
                    <a:cubicBezTo>
                      <a:pt x="31160" y="49472"/>
                      <a:pt x="25386" y="53257"/>
                      <a:pt x="16901" y="53274"/>
                    </a:cubicBezTo>
                    <a:cubicBezTo>
                      <a:pt x="11803" y="53257"/>
                      <a:pt x="7727" y="51771"/>
                      <a:pt x="4631" y="48780"/>
                    </a:cubicBezTo>
                    <a:cubicBezTo>
                      <a:pt x="1538" y="45792"/>
                      <a:pt x="0" y="42043"/>
                      <a:pt x="0" y="37513"/>
                    </a:cubicBezTo>
                    <a:cubicBezTo>
                      <a:pt x="0" y="25783"/>
                      <a:pt x="10317" y="19904"/>
                      <a:pt x="30935" y="19904"/>
                    </a:cubicBezTo>
                    <a:cubicBezTo>
                      <a:pt x="31747" y="19904"/>
                      <a:pt x="32835" y="19924"/>
                      <a:pt x="34216" y="19957"/>
                    </a:cubicBezTo>
                    <a:lnTo>
                      <a:pt x="34216" y="16103"/>
                    </a:lnTo>
                    <a:cubicBezTo>
                      <a:pt x="34216" y="10800"/>
                      <a:pt x="30604" y="8154"/>
                      <a:pt x="23384" y="8154"/>
                    </a:cubicBezTo>
                    <a:cubicBezTo>
                      <a:pt x="16365" y="8154"/>
                      <a:pt x="12391" y="10800"/>
                      <a:pt x="11440" y="16103"/>
                    </a:cubicBezTo>
                    <a:lnTo>
                      <a:pt x="1627" y="14637"/>
                    </a:lnTo>
                    <a:cubicBezTo>
                      <a:pt x="2162" y="10385"/>
                      <a:pt x="4357" y="6878"/>
                      <a:pt x="8191" y="4131"/>
                    </a:cubicBezTo>
                    <a:cubicBezTo>
                      <a:pt x="12044" y="1381"/>
                      <a:pt x="17610" y="0"/>
                      <a:pt x="24902" y="0"/>
                    </a:cubicBezTo>
                    <a:cubicBezTo>
                      <a:pt x="28860" y="0"/>
                      <a:pt x="32074" y="346"/>
                      <a:pt x="34579" y="1003"/>
                    </a:cubicBezTo>
                    <a:cubicBezTo>
                      <a:pt x="37068" y="1659"/>
                      <a:pt x="39177" y="2763"/>
                      <a:pt x="40905" y="4337"/>
                    </a:cubicBezTo>
                    <a:cubicBezTo>
                      <a:pt x="42632" y="5911"/>
                      <a:pt x="43825" y="7603"/>
                      <a:pt x="44481" y="9451"/>
                    </a:cubicBezTo>
                    <a:cubicBezTo>
                      <a:pt x="45137" y="11283"/>
                      <a:pt x="45468" y="14395"/>
                      <a:pt x="45468" y="18784"/>
                    </a:cubicBezTo>
                    <a:lnTo>
                      <a:pt x="45468" y="41870"/>
                    </a:lnTo>
                    <a:cubicBezTo>
                      <a:pt x="45468" y="45220"/>
                      <a:pt x="45967" y="48659"/>
                      <a:pt x="46986" y="52202"/>
                    </a:cubicBezTo>
                    <a:close/>
                    <a:moveTo>
                      <a:pt x="34216" y="26178"/>
                    </a:moveTo>
                    <a:cubicBezTo>
                      <a:pt x="19304" y="26178"/>
                      <a:pt x="11839" y="29738"/>
                      <a:pt x="11839" y="36857"/>
                    </a:cubicBezTo>
                    <a:cubicBezTo>
                      <a:pt x="11839" y="38983"/>
                      <a:pt x="12600" y="40798"/>
                      <a:pt x="14102" y="42301"/>
                    </a:cubicBezTo>
                    <a:cubicBezTo>
                      <a:pt x="15604" y="43803"/>
                      <a:pt x="17871" y="44564"/>
                      <a:pt x="20911" y="44564"/>
                    </a:cubicBezTo>
                    <a:cubicBezTo>
                      <a:pt x="25301" y="44564"/>
                      <a:pt x="28619" y="43166"/>
                      <a:pt x="30866" y="40384"/>
                    </a:cubicBezTo>
                    <a:cubicBezTo>
                      <a:pt x="33093" y="37601"/>
                      <a:pt x="34216" y="34440"/>
                      <a:pt x="34216" y="30897"/>
                    </a:cubicBezTo>
                    <a:lnTo>
                      <a:pt x="34216" y="26178"/>
                    </a:lnTo>
                    <a:close/>
                  </a:path>
                </a:pathLst>
              </a:custGeom>
              <a:solidFill>
                <a:srgbClr val="000066"/>
              </a:solidFill>
              <a:ln w="326" cap="flat">
                <a:noFill/>
                <a:prstDash val="solid"/>
                <a:miter/>
              </a:ln>
            </p:spPr>
            <p:txBody>
              <a:bodyPr/>
              <a:lstStyle/>
              <a:p>
                <a:endParaRPr lang="en-GB"/>
              </a:p>
            </p:txBody>
          </p:sp>
          <p:sp>
            <p:nvSpPr>
              <p:cNvPr id="1011" name="Free-form: Shape 1010">
                <a:extLst>
                  <a:ext uri="{FF2B5EF4-FFF2-40B4-BE49-F238E27FC236}">
                    <a16:creationId xmlns:a16="http://schemas.microsoft.com/office/drawing/2014/main" id="{03654BDE-38CD-1063-E38F-02F552DA316E}"/>
                  </a:ext>
                </a:extLst>
              </p:cNvPr>
              <p:cNvSpPr/>
              <p:nvPr/>
            </p:nvSpPr>
            <p:spPr>
              <a:xfrm>
                <a:off x="6767572" y="2338927"/>
                <a:ext cx="28804" cy="66408"/>
              </a:xfrm>
              <a:custGeom>
                <a:avLst/>
                <a:gdLst>
                  <a:gd name="csX0" fmla="*/ 28805 w 28804"/>
                  <a:gd name="csY0" fmla="*/ 56281 h 66408"/>
                  <a:gd name="csX1" fmla="*/ 28805 w 28804"/>
                  <a:gd name="csY1" fmla="*/ 65301 h 66408"/>
                  <a:gd name="csX2" fmla="*/ 20823 w 28804"/>
                  <a:gd name="csY2" fmla="*/ 66408 h 66408"/>
                  <a:gd name="csX3" fmla="*/ 12822 w 28804"/>
                  <a:gd name="csY3" fmla="*/ 64557 h 66408"/>
                  <a:gd name="csX4" fmla="*/ 7929 w 28804"/>
                  <a:gd name="csY4" fmla="*/ 59511 h 66408"/>
                  <a:gd name="csX5" fmla="*/ 6391 w 28804"/>
                  <a:gd name="csY5" fmla="*/ 49610 h 66408"/>
                  <a:gd name="csX6" fmla="*/ 6391 w 28804"/>
                  <a:gd name="csY6" fmla="*/ 23138 h 66408"/>
                  <a:gd name="csX7" fmla="*/ 0 w 28804"/>
                  <a:gd name="csY7" fmla="*/ 23138 h 66408"/>
                  <a:gd name="csX8" fmla="*/ 0 w 28804"/>
                  <a:gd name="csY8" fmla="*/ 14170 h 66408"/>
                  <a:gd name="csX9" fmla="*/ 7048 w 28804"/>
                  <a:gd name="csY9" fmla="*/ 14170 h 66408"/>
                  <a:gd name="csX10" fmla="*/ 8103 w 28804"/>
                  <a:gd name="csY10" fmla="*/ 866 h 66408"/>
                  <a:gd name="csX11" fmla="*/ 17574 w 28804"/>
                  <a:gd name="csY11" fmla="*/ 0 h 66408"/>
                  <a:gd name="csX12" fmla="*/ 17574 w 28804"/>
                  <a:gd name="csY12" fmla="*/ 14170 h 66408"/>
                  <a:gd name="csX13" fmla="*/ 27854 w 28804"/>
                  <a:gd name="csY13" fmla="*/ 14170 h 66408"/>
                  <a:gd name="csX14" fmla="*/ 27854 w 28804"/>
                  <a:gd name="csY14" fmla="*/ 23138 h 66408"/>
                  <a:gd name="csX15" fmla="*/ 17574 w 28804"/>
                  <a:gd name="csY15" fmla="*/ 23138 h 66408"/>
                  <a:gd name="csX16" fmla="*/ 17574 w 28804"/>
                  <a:gd name="csY16" fmla="*/ 48091 h 66408"/>
                  <a:gd name="csX17" fmla="*/ 19318 w 28804"/>
                  <a:gd name="csY17" fmla="*/ 54639 h 66408"/>
                  <a:gd name="csX18" fmla="*/ 25921 w 28804"/>
                  <a:gd name="csY18" fmla="*/ 56386 h 66408"/>
                  <a:gd name="csX19" fmla="*/ 28805 w 28804"/>
                  <a:gd name="csY19" fmla="*/ 56281 h 664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28804" h="66408">
                    <a:moveTo>
                      <a:pt x="28805" y="56281"/>
                    </a:moveTo>
                    <a:lnTo>
                      <a:pt x="28805" y="65301"/>
                    </a:lnTo>
                    <a:cubicBezTo>
                      <a:pt x="25366" y="66046"/>
                      <a:pt x="22704" y="66408"/>
                      <a:pt x="20823" y="66408"/>
                    </a:cubicBezTo>
                    <a:cubicBezTo>
                      <a:pt x="17711" y="66408"/>
                      <a:pt x="15049" y="65801"/>
                      <a:pt x="12822" y="64557"/>
                    </a:cubicBezTo>
                    <a:cubicBezTo>
                      <a:pt x="10591" y="63332"/>
                      <a:pt x="8968" y="61657"/>
                      <a:pt x="7929" y="59511"/>
                    </a:cubicBezTo>
                    <a:cubicBezTo>
                      <a:pt x="6894" y="57353"/>
                      <a:pt x="6391" y="54071"/>
                      <a:pt x="6391" y="49610"/>
                    </a:cubicBezTo>
                    <a:lnTo>
                      <a:pt x="6391" y="23138"/>
                    </a:lnTo>
                    <a:lnTo>
                      <a:pt x="0" y="23138"/>
                    </a:lnTo>
                    <a:lnTo>
                      <a:pt x="0" y="14170"/>
                    </a:lnTo>
                    <a:lnTo>
                      <a:pt x="7048" y="14170"/>
                    </a:lnTo>
                    <a:lnTo>
                      <a:pt x="8103" y="866"/>
                    </a:lnTo>
                    <a:lnTo>
                      <a:pt x="17574" y="0"/>
                    </a:lnTo>
                    <a:lnTo>
                      <a:pt x="17574" y="14170"/>
                    </a:lnTo>
                    <a:lnTo>
                      <a:pt x="27854" y="14170"/>
                    </a:lnTo>
                    <a:lnTo>
                      <a:pt x="27854" y="23138"/>
                    </a:lnTo>
                    <a:lnTo>
                      <a:pt x="17574" y="23138"/>
                    </a:lnTo>
                    <a:lnTo>
                      <a:pt x="17574" y="48091"/>
                    </a:lnTo>
                    <a:cubicBezTo>
                      <a:pt x="17574" y="51288"/>
                      <a:pt x="18161" y="53483"/>
                      <a:pt x="19318" y="54639"/>
                    </a:cubicBezTo>
                    <a:cubicBezTo>
                      <a:pt x="20493" y="55814"/>
                      <a:pt x="22688" y="56386"/>
                      <a:pt x="25921" y="56386"/>
                    </a:cubicBezTo>
                    <a:cubicBezTo>
                      <a:pt x="26836" y="56386"/>
                      <a:pt x="27803" y="56350"/>
                      <a:pt x="28805" y="56281"/>
                    </a:cubicBezTo>
                    <a:close/>
                  </a:path>
                </a:pathLst>
              </a:custGeom>
              <a:solidFill>
                <a:srgbClr val="000066"/>
              </a:solidFill>
              <a:ln w="326" cap="flat">
                <a:noFill/>
                <a:prstDash val="solid"/>
                <a:miter/>
              </a:ln>
            </p:spPr>
            <p:txBody>
              <a:bodyPr/>
              <a:lstStyle/>
              <a:p>
                <a:endParaRPr lang="en-GB"/>
              </a:p>
            </p:txBody>
          </p:sp>
          <p:sp>
            <p:nvSpPr>
              <p:cNvPr id="1012" name="Free-form: Shape 1011">
                <a:extLst>
                  <a:ext uri="{FF2B5EF4-FFF2-40B4-BE49-F238E27FC236}">
                    <a16:creationId xmlns:a16="http://schemas.microsoft.com/office/drawing/2014/main" id="{4EB9759E-2793-359E-CEEE-BA143E82A7D0}"/>
                  </a:ext>
                </a:extLst>
              </p:cNvPr>
              <p:cNvSpPr/>
              <p:nvPr/>
            </p:nvSpPr>
            <p:spPr>
              <a:xfrm>
                <a:off x="6799884" y="2352026"/>
                <a:ext cx="43945" cy="53273"/>
              </a:xfrm>
              <a:custGeom>
                <a:avLst/>
                <a:gdLst>
                  <a:gd name="csX0" fmla="*/ 0 w 43945"/>
                  <a:gd name="csY0" fmla="*/ 40452 h 53273"/>
                  <a:gd name="csX1" fmla="*/ 10836 w 43945"/>
                  <a:gd name="csY1" fmla="*/ 38379 h 53273"/>
                  <a:gd name="csX2" fmla="*/ 21774 w 43945"/>
                  <a:gd name="csY2" fmla="*/ 44600 h 53273"/>
                  <a:gd name="csX3" fmla="*/ 32506 w 43945"/>
                  <a:gd name="csY3" fmla="*/ 38274 h 53273"/>
                  <a:gd name="csX4" fmla="*/ 30830 w 43945"/>
                  <a:gd name="csY4" fmla="*/ 34940 h 53273"/>
                  <a:gd name="csX5" fmla="*/ 26888 w 43945"/>
                  <a:gd name="csY5" fmla="*/ 33160 h 53273"/>
                  <a:gd name="csX6" fmla="*/ 17574 w 43945"/>
                  <a:gd name="csY6" fmla="*/ 31396 h 53273"/>
                  <a:gd name="csX7" fmla="*/ 2074 w 43945"/>
                  <a:gd name="csY7" fmla="*/ 16260 h 53273"/>
                  <a:gd name="csX8" fmla="*/ 6983 w 43945"/>
                  <a:gd name="csY8" fmla="*/ 4735 h 53273"/>
                  <a:gd name="csX9" fmla="*/ 21617 w 43945"/>
                  <a:gd name="csY9" fmla="*/ 0 h 53273"/>
                  <a:gd name="csX10" fmla="*/ 41421 w 43945"/>
                  <a:gd name="csY10" fmla="*/ 11907 h 53273"/>
                  <a:gd name="csX11" fmla="*/ 31140 w 43945"/>
                  <a:gd name="csY11" fmla="*/ 13981 h 53273"/>
                  <a:gd name="csX12" fmla="*/ 21931 w 43945"/>
                  <a:gd name="csY12" fmla="*/ 8207 h 53273"/>
                  <a:gd name="csX13" fmla="*/ 12701 w 43945"/>
                  <a:gd name="csY13" fmla="*/ 13981 h 53273"/>
                  <a:gd name="csX14" fmla="*/ 20151 w 43945"/>
                  <a:gd name="csY14" fmla="*/ 19493 h 53273"/>
                  <a:gd name="csX15" fmla="*/ 31140 w 43945"/>
                  <a:gd name="csY15" fmla="*/ 21772 h 53273"/>
                  <a:gd name="csX16" fmla="*/ 43946 w 43945"/>
                  <a:gd name="csY16" fmla="*/ 36462 h 53273"/>
                  <a:gd name="csX17" fmla="*/ 37362 w 43945"/>
                  <a:gd name="csY17" fmla="*/ 49093 h 53273"/>
                  <a:gd name="csX18" fmla="*/ 21721 w 43945"/>
                  <a:gd name="csY18" fmla="*/ 53274 h 53273"/>
                  <a:gd name="csX19" fmla="*/ 7844 w 43945"/>
                  <a:gd name="csY19" fmla="*/ 50093 h 53273"/>
                  <a:gd name="csX20" fmla="*/ 0 w 43945"/>
                  <a:gd name="csY20" fmla="*/ 40452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43945" h="53273">
                    <a:moveTo>
                      <a:pt x="0" y="40452"/>
                    </a:moveTo>
                    <a:lnTo>
                      <a:pt x="10836" y="38379"/>
                    </a:lnTo>
                    <a:cubicBezTo>
                      <a:pt x="12495" y="42526"/>
                      <a:pt x="16140" y="44600"/>
                      <a:pt x="21774" y="44600"/>
                    </a:cubicBezTo>
                    <a:cubicBezTo>
                      <a:pt x="28929" y="44600"/>
                      <a:pt x="32506" y="42490"/>
                      <a:pt x="32506" y="38274"/>
                    </a:cubicBezTo>
                    <a:cubicBezTo>
                      <a:pt x="32506" y="36925"/>
                      <a:pt x="31953" y="35822"/>
                      <a:pt x="30830" y="34940"/>
                    </a:cubicBezTo>
                    <a:cubicBezTo>
                      <a:pt x="29723" y="34058"/>
                      <a:pt x="28410" y="33470"/>
                      <a:pt x="26888" y="33160"/>
                    </a:cubicBezTo>
                    <a:lnTo>
                      <a:pt x="17574" y="31396"/>
                    </a:lnTo>
                    <a:cubicBezTo>
                      <a:pt x="7240" y="29411"/>
                      <a:pt x="2074" y="24365"/>
                      <a:pt x="2074" y="16260"/>
                    </a:cubicBezTo>
                    <a:cubicBezTo>
                      <a:pt x="2074" y="11734"/>
                      <a:pt x="3717" y="7896"/>
                      <a:pt x="6983" y="4735"/>
                    </a:cubicBezTo>
                    <a:cubicBezTo>
                      <a:pt x="10265" y="1590"/>
                      <a:pt x="15137" y="0"/>
                      <a:pt x="21617" y="0"/>
                    </a:cubicBezTo>
                    <a:cubicBezTo>
                      <a:pt x="32417" y="0"/>
                      <a:pt x="39021" y="3974"/>
                      <a:pt x="41421" y="11907"/>
                    </a:cubicBezTo>
                    <a:lnTo>
                      <a:pt x="31140" y="13981"/>
                    </a:lnTo>
                    <a:cubicBezTo>
                      <a:pt x="30052" y="10127"/>
                      <a:pt x="26993" y="8207"/>
                      <a:pt x="21931" y="8207"/>
                    </a:cubicBezTo>
                    <a:cubicBezTo>
                      <a:pt x="15778" y="8207"/>
                      <a:pt x="12701" y="10127"/>
                      <a:pt x="12701" y="13981"/>
                    </a:cubicBezTo>
                    <a:cubicBezTo>
                      <a:pt x="12701" y="16639"/>
                      <a:pt x="15190" y="18490"/>
                      <a:pt x="20151" y="19493"/>
                    </a:cubicBezTo>
                    <a:lnTo>
                      <a:pt x="31140" y="21772"/>
                    </a:lnTo>
                    <a:cubicBezTo>
                      <a:pt x="39677" y="23536"/>
                      <a:pt x="43946" y="28425"/>
                      <a:pt x="43946" y="36462"/>
                    </a:cubicBezTo>
                    <a:cubicBezTo>
                      <a:pt x="43946" y="42095"/>
                      <a:pt x="41751" y="46311"/>
                      <a:pt x="37362" y="49093"/>
                    </a:cubicBezTo>
                    <a:cubicBezTo>
                      <a:pt x="32973" y="51873"/>
                      <a:pt x="27770" y="53257"/>
                      <a:pt x="21721" y="53274"/>
                    </a:cubicBezTo>
                    <a:cubicBezTo>
                      <a:pt x="16486" y="53257"/>
                      <a:pt x="11871" y="52202"/>
                      <a:pt x="7844" y="50093"/>
                    </a:cubicBezTo>
                    <a:cubicBezTo>
                      <a:pt x="3837" y="47986"/>
                      <a:pt x="1209" y="44773"/>
                      <a:pt x="0" y="40452"/>
                    </a:cubicBezTo>
                    <a:close/>
                  </a:path>
                </a:pathLst>
              </a:custGeom>
              <a:solidFill>
                <a:srgbClr val="000066"/>
              </a:solidFill>
              <a:ln w="326" cap="flat">
                <a:noFill/>
                <a:prstDash val="solid"/>
                <a:miter/>
              </a:ln>
            </p:spPr>
            <p:txBody>
              <a:bodyPr/>
              <a:lstStyle/>
              <a:p>
                <a:endParaRPr lang="en-GB"/>
              </a:p>
            </p:txBody>
          </p:sp>
          <p:sp>
            <p:nvSpPr>
              <p:cNvPr id="1013" name="Free-form: Shape 1012">
                <a:extLst>
                  <a:ext uri="{FF2B5EF4-FFF2-40B4-BE49-F238E27FC236}">
                    <a16:creationId xmlns:a16="http://schemas.microsoft.com/office/drawing/2014/main" id="{D5EA62DC-0FD3-3FAC-CCEF-2A64B9D6779F}"/>
                  </a:ext>
                </a:extLst>
              </p:cNvPr>
              <p:cNvSpPr/>
              <p:nvPr/>
            </p:nvSpPr>
            <p:spPr>
              <a:xfrm>
                <a:off x="6853144" y="2335126"/>
                <a:ext cx="11544" cy="69102"/>
              </a:xfrm>
              <a:custGeom>
                <a:avLst/>
                <a:gdLst>
                  <a:gd name="csX0" fmla="*/ 11545 w 11544"/>
                  <a:gd name="csY0" fmla="*/ 11992 h 69102"/>
                  <a:gd name="csX1" fmla="*/ 0 w 11544"/>
                  <a:gd name="csY1" fmla="*/ 11992 h 69102"/>
                  <a:gd name="csX2" fmla="*/ 0 w 11544"/>
                  <a:gd name="csY2" fmla="*/ 0 h 69102"/>
                  <a:gd name="csX3" fmla="*/ 11545 w 11544"/>
                  <a:gd name="csY3" fmla="*/ 0 h 69102"/>
                  <a:gd name="csX4" fmla="*/ 11545 w 11544"/>
                  <a:gd name="csY4" fmla="*/ 11992 h 69102"/>
                  <a:gd name="csX5" fmla="*/ 11545 w 11544"/>
                  <a:gd name="csY5" fmla="*/ 69102 h 69102"/>
                  <a:gd name="csX6" fmla="*/ 0 w 11544"/>
                  <a:gd name="csY6" fmla="*/ 69102 h 69102"/>
                  <a:gd name="csX7" fmla="*/ 0 w 11544"/>
                  <a:gd name="csY7" fmla="*/ 17971 h 69102"/>
                  <a:gd name="csX8" fmla="*/ 11545 w 11544"/>
                  <a:gd name="csY8" fmla="*/ 17971 h 69102"/>
                  <a:gd name="csX9" fmla="*/ 11545 w 11544"/>
                  <a:gd name="csY9" fmla="*/ 69102 h 691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1544" h="69102">
                    <a:moveTo>
                      <a:pt x="11545" y="11992"/>
                    </a:moveTo>
                    <a:lnTo>
                      <a:pt x="0" y="11992"/>
                    </a:lnTo>
                    <a:lnTo>
                      <a:pt x="0" y="0"/>
                    </a:lnTo>
                    <a:lnTo>
                      <a:pt x="11545" y="0"/>
                    </a:lnTo>
                    <a:lnTo>
                      <a:pt x="11545" y="11992"/>
                    </a:lnTo>
                    <a:close/>
                    <a:moveTo>
                      <a:pt x="11545" y="69102"/>
                    </a:moveTo>
                    <a:lnTo>
                      <a:pt x="0" y="69102"/>
                    </a:lnTo>
                    <a:lnTo>
                      <a:pt x="0" y="17971"/>
                    </a:lnTo>
                    <a:lnTo>
                      <a:pt x="11545" y="17971"/>
                    </a:lnTo>
                    <a:lnTo>
                      <a:pt x="11545" y="69102"/>
                    </a:lnTo>
                    <a:close/>
                  </a:path>
                </a:pathLst>
              </a:custGeom>
              <a:solidFill>
                <a:srgbClr val="000066"/>
              </a:solidFill>
              <a:ln w="326" cap="flat">
                <a:noFill/>
                <a:prstDash val="solid"/>
                <a:miter/>
              </a:ln>
            </p:spPr>
            <p:txBody>
              <a:bodyPr/>
              <a:lstStyle/>
              <a:p>
                <a:endParaRPr lang="en-GB"/>
              </a:p>
            </p:txBody>
          </p:sp>
          <p:sp>
            <p:nvSpPr>
              <p:cNvPr id="1014" name="Free-form: Shape 1013">
                <a:extLst>
                  <a:ext uri="{FF2B5EF4-FFF2-40B4-BE49-F238E27FC236}">
                    <a16:creationId xmlns:a16="http://schemas.microsoft.com/office/drawing/2014/main" id="{C53480E0-FB30-6127-AC70-2838CC8BD7FA}"/>
                  </a:ext>
                </a:extLst>
              </p:cNvPr>
              <p:cNvSpPr/>
              <p:nvPr/>
            </p:nvSpPr>
            <p:spPr>
              <a:xfrm>
                <a:off x="6878566" y="2335126"/>
                <a:ext cx="45275" cy="70173"/>
              </a:xfrm>
              <a:custGeom>
                <a:avLst/>
                <a:gdLst>
                  <a:gd name="csX0" fmla="*/ 5219 w 45275"/>
                  <a:gd name="csY0" fmla="*/ 69102 h 70173"/>
                  <a:gd name="csX1" fmla="*/ 0 w 45275"/>
                  <a:gd name="csY1" fmla="*/ 69102 h 70173"/>
                  <a:gd name="csX2" fmla="*/ 0 w 45275"/>
                  <a:gd name="csY2" fmla="*/ 0 h 70173"/>
                  <a:gd name="csX3" fmla="*/ 11542 w 45275"/>
                  <a:gd name="csY3" fmla="*/ 0 h 70173"/>
                  <a:gd name="csX4" fmla="*/ 11542 w 45275"/>
                  <a:gd name="csY4" fmla="*/ 24953 h 70173"/>
                  <a:gd name="csX5" fmla="*/ 18126 w 45275"/>
                  <a:gd name="csY5" fmla="*/ 17419 h 70173"/>
                  <a:gd name="csX6" fmla="*/ 25833 w 45275"/>
                  <a:gd name="csY6" fmla="*/ 15587 h 70173"/>
                  <a:gd name="csX7" fmla="*/ 39746 w 45275"/>
                  <a:gd name="csY7" fmla="*/ 22723 h 70173"/>
                  <a:gd name="csX8" fmla="*/ 45275 w 45275"/>
                  <a:gd name="csY8" fmla="*/ 42526 h 70173"/>
                  <a:gd name="csX9" fmla="*/ 39831 w 45275"/>
                  <a:gd name="csY9" fmla="*/ 62068 h 70173"/>
                  <a:gd name="csX10" fmla="*/ 24210 w 45275"/>
                  <a:gd name="csY10" fmla="*/ 70174 h 70173"/>
                  <a:gd name="csX11" fmla="*/ 8312 w 45275"/>
                  <a:gd name="csY11" fmla="*/ 60703 h 70173"/>
                  <a:gd name="csX12" fmla="*/ 5219 w 45275"/>
                  <a:gd name="csY12" fmla="*/ 69102 h 70173"/>
                  <a:gd name="csX13" fmla="*/ 11542 w 45275"/>
                  <a:gd name="csY13" fmla="*/ 47278 h 70173"/>
                  <a:gd name="csX14" fmla="*/ 14517 w 45275"/>
                  <a:gd name="csY14" fmla="*/ 57385 h 70173"/>
                  <a:gd name="csX15" fmla="*/ 22189 w 45275"/>
                  <a:gd name="csY15" fmla="*/ 60654 h 70173"/>
                  <a:gd name="csX16" fmla="*/ 29827 w 45275"/>
                  <a:gd name="csY16" fmla="*/ 56902 h 70173"/>
                  <a:gd name="csX17" fmla="*/ 33110 w 45275"/>
                  <a:gd name="csY17" fmla="*/ 42216 h 70173"/>
                  <a:gd name="csX18" fmla="*/ 30327 w 45275"/>
                  <a:gd name="csY18" fmla="*/ 29894 h 70173"/>
                  <a:gd name="csX19" fmla="*/ 22482 w 45275"/>
                  <a:gd name="csY19" fmla="*/ 25557 h 70173"/>
                  <a:gd name="csX20" fmla="*/ 14638 w 45275"/>
                  <a:gd name="csY20" fmla="*/ 29254 h 70173"/>
                  <a:gd name="csX21" fmla="*/ 11542 w 45275"/>
                  <a:gd name="csY21" fmla="*/ 39692 h 70173"/>
                  <a:gd name="csX22" fmla="*/ 11542 w 45275"/>
                  <a:gd name="csY22" fmla="*/ 47278 h 701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45275" h="70173">
                    <a:moveTo>
                      <a:pt x="5219" y="69102"/>
                    </a:moveTo>
                    <a:lnTo>
                      <a:pt x="0" y="69102"/>
                    </a:lnTo>
                    <a:lnTo>
                      <a:pt x="0" y="0"/>
                    </a:lnTo>
                    <a:lnTo>
                      <a:pt x="11542" y="0"/>
                    </a:lnTo>
                    <a:lnTo>
                      <a:pt x="11542" y="24953"/>
                    </a:lnTo>
                    <a:cubicBezTo>
                      <a:pt x="13736" y="21152"/>
                      <a:pt x="15931" y="18628"/>
                      <a:pt x="18126" y="17419"/>
                    </a:cubicBezTo>
                    <a:cubicBezTo>
                      <a:pt x="20321" y="16191"/>
                      <a:pt x="22898" y="15587"/>
                      <a:pt x="25833" y="15587"/>
                    </a:cubicBezTo>
                    <a:cubicBezTo>
                      <a:pt x="31434" y="15587"/>
                      <a:pt x="36065" y="17971"/>
                      <a:pt x="39746" y="22723"/>
                    </a:cubicBezTo>
                    <a:cubicBezTo>
                      <a:pt x="43427" y="27491"/>
                      <a:pt x="45275" y="34094"/>
                      <a:pt x="45275" y="42526"/>
                    </a:cubicBezTo>
                    <a:cubicBezTo>
                      <a:pt x="45275" y="50145"/>
                      <a:pt x="43462" y="56660"/>
                      <a:pt x="39831" y="62068"/>
                    </a:cubicBezTo>
                    <a:cubicBezTo>
                      <a:pt x="36202" y="67460"/>
                      <a:pt x="30984" y="70157"/>
                      <a:pt x="24210" y="70174"/>
                    </a:cubicBezTo>
                    <a:cubicBezTo>
                      <a:pt x="17384" y="70157"/>
                      <a:pt x="12097" y="67012"/>
                      <a:pt x="8312" y="60703"/>
                    </a:cubicBezTo>
                    <a:lnTo>
                      <a:pt x="5219" y="69102"/>
                    </a:lnTo>
                    <a:close/>
                    <a:moveTo>
                      <a:pt x="11542" y="47278"/>
                    </a:moveTo>
                    <a:cubicBezTo>
                      <a:pt x="11542" y="51840"/>
                      <a:pt x="12528" y="55210"/>
                      <a:pt x="14517" y="57385"/>
                    </a:cubicBezTo>
                    <a:cubicBezTo>
                      <a:pt x="16486" y="59563"/>
                      <a:pt x="19044" y="60654"/>
                      <a:pt x="22189" y="60654"/>
                    </a:cubicBezTo>
                    <a:cubicBezTo>
                      <a:pt x="25213" y="60654"/>
                      <a:pt x="27770" y="59390"/>
                      <a:pt x="29827" y="56902"/>
                    </a:cubicBezTo>
                    <a:cubicBezTo>
                      <a:pt x="31882" y="54397"/>
                      <a:pt x="32989" y="49508"/>
                      <a:pt x="33110" y="42216"/>
                    </a:cubicBezTo>
                    <a:cubicBezTo>
                      <a:pt x="33110" y="36893"/>
                      <a:pt x="32195" y="32781"/>
                      <a:pt x="30327" y="29894"/>
                    </a:cubicBezTo>
                    <a:cubicBezTo>
                      <a:pt x="28479" y="27007"/>
                      <a:pt x="25853" y="25557"/>
                      <a:pt x="22482" y="25557"/>
                    </a:cubicBezTo>
                    <a:cubicBezTo>
                      <a:pt x="19321" y="25557"/>
                      <a:pt x="16692" y="26802"/>
                      <a:pt x="14638" y="29254"/>
                    </a:cubicBezTo>
                    <a:cubicBezTo>
                      <a:pt x="12581" y="31726"/>
                      <a:pt x="11542" y="35198"/>
                      <a:pt x="11542" y="39692"/>
                    </a:cubicBezTo>
                    <a:lnTo>
                      <a:pt x="11542" y="47278"/>
                    </a:lnTo>
                    <a:close/>
                  </a:path>
                </a:pathLst>
              </a:custGeom>
              <a:solidFill>
                <a:srgbClr val="000066"/>
              </a:solidFill>
              <a:ln w="326" cap="flat">
                <a:noFill/>
                <a:prstDash val="solid"/>
                <a:miter/>
              </a:ln>
            </p:spPr>
            <p:txBody>
              <a:bodyPr/>
              <a:lstStyle/>
              <a:p>
                <a:endParaRPr lang="en-GB"/>
              </a:p>
            </p:txBody>
          </p:sp>
          <p:sp>
            <p:nvSpPr>
              <p:cNvPr id="1015" name="Free-form: Shape 1014">
                <a:extLst>
                  <a:ext uri="{FF2B5EF4-FFF2-40B4-BE49-F238E27FC236}">
                    <a16:creationId xmlns:a16="http://schemas.microsoft.com/office/drawing/2014/main" id="{29F7BE48-3A01-8496-800B-9E7F36DC9030}"/>
                  </a:ext>
                </a:extLst>
              </p:cNvPr>
              <p:cNvSpPr/>
              <p:nvPr/>
            </p:nvSpPr>
            <p:spPr>
              <a:xfrm>
                <a:off x="6931114" y="2352026"/>
                <a:ext cx="47541" cy="53273"/>
              </a:xfrm>
              <a:custGeom>
                <a:avLst/>
                <a:gdLst>
                  <a:gd name="csX0" fmla="*/ 23296 w 47541"/>
                  <a:gd name="csY0" fmla="*/ 53274 h 53273"/>
                  <a:gd name="csX1" fmla="*/ 5980 w 47541"/>
                  <a:gd name="csY1" fmla="*/ 45119 h 53273"/>
                  <a:gd name="csX2" fmla="*/ 0 w 47541"/>
                  <a:gd name="csY2" fmla="*/ 26439 h 53273"/>
                  <a:gd name="csX3" fmla="*/ 6604 w 47541"/>
                  <a:gd name="csY3" fmla="*/ 7550 h 53273"/>
                  <a:gd name="csX4" fmla="*/ 24057 w 47541"/>
                  <a:gd name="csY4" fmla="*/ 0 h 53273"/>
                  <a:gd name="csX5" fmla="*/ 40941 w 47541"/>
                  <a:gd name="csY5" fmla="*/ 7345 h 53273"/>
                  <a:gd name="csX6" fmla="*/ 47542 w 47541"/>
                  <a:gd name="csY6" fmla="*/ 26439 h 53273"/>
                  <a:gd name="csX7" fmla="*/ 40680 w 47541"/>
                  <a:gd name="csY7" fmla="*/ 45896 h 53273"/>
                  <a:gd name="csX8" fmla="*/ 23296 w 47541"/>
                  <a:gd name="csY8" fmla="*/ 53274 h 53273"/>
                  <a:gd name="csX9" fmla="*/ 23694 w 47541"/>
                  <a:gd name="csY9" fmla="*/ 43754 h 53273"/>
                  <a:gd name="csX10" fmla="*/ 35340 w 47541"/>
                  <a:gd name="csY10" fmla="*/ 26387 h 53273"/>
                  <a:gd name="csX11" fmla="*/ 32557 w 47541"/>
                  <a:gd name="csY11" fmla="*/ 14013 h 53273"/>
                  <a:gd name="csX12" fmla="*/ 24004 w 47541"/>
                  <a:gd name="csY12" fmla="*/ 9471 h 53273"/>
                  <a:gd name="csX13" fmla="*/ 15140 w 47541"/>
                  <a:gd name="csY13" fmla="*/ 14150 h 53273"/>
                  <a:gd name="csX14" fmla="*/ 12253 w 47541"/>
                  <a:gd name="csY14" fmla="*/ 26593 h 53273"/>
                  <a:gd name="csX15" fmla="*/ 15314 w 47541"/>
                  <a:gd name="csY15" fmla="*/ 39345 h 53273"/>
                  <a:gd name="csX16" fmla="*/ 23694 w 47541"/>
                  <a:gd name="csY16" fmla="*/ 43754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7541" h="53273">
                    <a:moveTo>
                      <a:pt x="23296" y="53274"/>
                    </a:moveTo>
                    <a:cubicBezTo>
                      <a:pt x="15729" y="53257"/>
                      <a:pt x="9955" y="50543"/>
                      <a:pt x="5980" y="45119"/>
                    </a:cubicBezTo>
                    <a:cubicBezTo>
                      <a:pt x="1989" y="39675"/>
                      <a:pt x="0" y="33454"/>
                      <a:pt x="0" y="26439"/>
                    </a:cubicBezTo>
                    <a:cubicBezTo>
                      <a:pt x="0" y="18869"/>
                      <a:pt x="2195" y="12580"/>
                      <a:pt x="6604" y="7550"/>
                    </a:cubicBezTo>
                    <a:cubicBezTo>
                      <a:pt x="11010" y="2521"/>
                      <a:pt x="16833" y="0"/>
                      <a:pt x="24057" y="0"/>
                    </a:cubicBezTo>
                    <a:cubicBezTo>
                      <a:pt x="30898" y="0"/>
                      <a:pt x="36532" y="2452"/>
                      <a:pt x="40941" y="7345"/>
                    </a:cubicBezTo>
                    <a:cubicBezTo>
                      <a:pt x="45347" y="12250"/>
                      <a:pt x="47542" y="18611"/>
                      <a:pt x="47542" y="26439"/>
                    </a:cubicBezTo>
                    <a:cubicBezTo>
                      <a:pt x="47542" y="34509"/>
                      <a:pt x="45259" y="40988"/>
                      <a:pt x="40680" y="45896"/>
                    </a:cubicBezTo>
                    <a:cubicBezTo>
                      <a:pt x="36101" y="50801"/>
                      <a:pt x="30311" y="53257"/>
                      <a:pt x="23296" y="53274"/>
                    </a:cubicBezTo>
                    <a:close/>
                    <a:moveTo>
                      <a:pt x="23694" y="43754"/>
                    </a:moveTo>
                    <a:cubicBezTo>
                      <a:pt x="31454" y="43754"/>
                      <a:pt x="35340" y="37964"/>
                      <a:pt x="35340" y="26387"/>
                    </a:cubicBezTo>
                    <a:cubicBezTo>
                      <a:pt x="35340" y="21149"/>
                      <a:pt x="34409" y="17021"/>
                      <a:pt x="32557" y="14013"/>
                    </a:cubicBezTo>
                    <a:cubicBezTo>
                      <a:pt x="30693" y="10989"/>
                      <a:pt x="27842" y="9471"/>
                      <a:pt x="24004" y="9471"/>
                    </a:cubicBezTo>
                    <a:cubicBezTo>
                      <a:pt x="20013" y="9471"/>
                      <a:pt x="17058" y="11041"/>
                      <a:pt x="15140" y="14150"/>
                    </a:cubicBezTo>
                    <a:cubicBezTo>
                      <a:pt x="13220" y="17279"/>
                      <a:pt x="12253" y="21426"/>
                      <a:pt x="12253" y="26593"/>
                    </a:cubicBezTo>
                    <a:cubicBezTo>
                      <a:pt x="12253" y="32157"/>
                      <a:pt x="13273" y="36409"/>
                      <a:pt x="15314" y="39345"/>
                    </a:cubicBezTo>
                    <a:cubicBezTo>
                      <a:pt x="17352" y="42284"/>
                      <a:pt x="20150" y="43754"/>
                      <a:pt x="23694" y="43754"/>
                    </a:cubicBezTo>
                    <a:close/>
                  </a:path>
                </a:pathLst>
              </a:custGeom>
              <a:solidFill>
                <a:srgbClr val="000066"/>
              </a:solidFill>
              <a:ln w="326" cap="flat">
                <a:noFill/>
                <a:prstDash val="solid"/>
                <a:miter/>
              </a:ln>
            </p:spPr>
            <p:txBody>
              <a:bodyPr/>
              <a:lstStyle/>
              <a:p>
                <a:endParaRPr lang="en-GB"/>
              </a:p>
            </p:txBody>
          </p:sp>
          <p:sp>
            <p:nvSpPr>
              <p:cNvPr id="1016" name="Free-form: Shape 1015">
                <a:extLst>
                  <a:ext uri="{FF2B5EF4-FFF2-40B4-BE49-F238E27FC236}">
                    <a16:creationId xmlns:a16="http://schemas.microsoft.com/office/drawing/2014/main" id="{EB597ECC-6B9B-6641-4FA9-19D9ABEB2E99}"/>
                  </a:ext>
                </a:extLst>
              </p:cNvPr>
              <p:cNvSpPr/>
              <p:nvPr/>
            </p:nvSpPr>
            <p:spPr>
              <a:xfrm>
                <a:off x="7380855" y="3063037"/>
                <a:ext cx="54315" cy="69102"/>
              </a:xfrm>
              <a:custGeom>
                <a:avLst/>
                <a:gdLst>
                  <a:gd name="csX0" fmla="*/ 54315 w 54315"/>
                  <a:gd name="csY0" fmla="*/ 69103 h 69102"/>
                  <a:gd name="csX1" fmla="*/ 40386 w 54315"/>
                  <a:gd name="csY1" fmla="*/ 69103 h 69102"/>
                  <a:gd name="csX2" fmla="*/ 25817 w 54315"/>
                  <a:gd name="csY2" fmla="*/ 33921 h 69102"/>
                  <a:gd name="csX3" fmla="*/ 12443 w 54315"/>
                  <a:gd name="csY3" fmla="*/ 51631 h 69102"/>
                  <a:gd name="csX4" fmla="*/ 12443 w 54315"/>
                  <a:gd name="csY4" fmla="*/ 69103 h 69102"/>
                  <a:gd name="csX5" fmla="*/ 0 w 54315"/>
                  <a:gd name="csY5" fmla="*/ 69103 h 69102"/>
                  <a:gd name="csX6" fmla="*/ 0 w 54315"/>
                  <a:gd name="csY6" fmla="*/ 0 h 69102"/>
                  <a:gd name="csX7" fmla="*/ 12443 w 54315"/>
                  <a:gd name="csY7" fmla="*/ 0 h 69102"/>
                  <a:gd name="csX8" fmla="*/ 12443 w 54315"/>
                  <a:gd name="csY8" fmla="*/ 36305 h 69102"/>
                  <a:gd name="csX9" fmla="*/ 15882 w 54315"/>
                  <a:gd name="csY9" fmla="*/ 31191 h 69102"/>
                  <a:gd name="csX10" fmla="*/ 38831 w 54315"/>
                  <a:gd name="csY10" fmla="*/ 0 h 69102"/>
                  <a:gd name="csX11" fmla="*/ 51428 w 54315"/>
                  <a:gd name="csY11" fmla="*/ 0 h 69102"/>
                  <a:gd name="csX12" fmla="*/ 35030 w 54315"/>
                  <a:gd name="csY12" fmla="*/ 22723 h 69102"/>
                  <a:gd name="csX13" fmla="*/ 54315 w 54315"/>
                  <a:gd name="csY13" fmla="*/ 69103 h 691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54315" h="69102">
                    <a:moveTo>
                      <a:pt x="54315" y="69103"/>
                    </a:moveTo>
                    <a:lnTo>
                      <a:pt x="40386" y="69103"/>
                    </a:lnTo>
                    <a:lnTo>
                      <a:pt x="25817" y="33921"/>
                    </a:lnTo>
                    <a:lnTo>
                      <a:pt x="12443" y="51631"/>
                    </a:lnTo>
                    <a:lnTo>
                      <a:pt x="12443" y="69103"/>
                    </a:lnTo>
                    <a:lnTo>
                      <a:pt x="0" y="69103"/>
                    </a:lnTo>
                    <a:lnTo>
                      <a:pt x="0" y="0"/>
                    </a:lnTo>
                    <a:lnTo>
                      <a:pt x="12443" y="0"/>
                    </a:lnTo>
                    <a:lnTo>
                      <a:pt x="12443" y="36305"/>
                    </a:lnTo>
                    <a:cubicBezTo>
                      <a:pt x="14034" y="33833"/>
                      <a:pt x="15174" y="32125"/>
                      <a:pt x="15882" y="31191"/>
                    </a:cubicBezTo>
                    <a:lnTo>
                      <a:pt x="38831" y="0"/>
                    </a:lnTo>
                    <a:lnTo>
                      <a:pt x="51428" y="0"/>
                    </a:lnTo>
                    <a:lnTo>
                      <a:pt x="35030" y="22723"/>
                    </a:lnTo>
                    <a:lnTo>
                      <a:pt x="54315" y="69103"/>
                    </a:lnTo>
                    <a:close/>
                  </a:path>
                </a:pathLst>
              </a:custGeom>
              <a:solidFill>
                <a:srgbClr val="000066"/>
              </a:solidFill>
              <a:ln w="326" cap="flat">
                <a:noFill/>
                <a:prstDash val="solid"/>
                <a:miter/>
              </a:ln>
            </p:spPr>
            <p:txBody>
              <a:bodyPr/>
              <a:lstStyle/>
              <a:p>
                <a:endParaRPr lang="en-GB"/>
              </a:p>
            </p:txBody>
          </p:sp>
          <p:sp>
            <p:nvSpPr>
              <p:cNvPr id="1017" name="Free-form: Shape 1016">
                <a:extLst>
                  <a:ext uri="{FF2B5EF4-FFF2-40B4-BE49-F238E27FC236}">
                    <a16:creationId xmlns:a16="http://schemas.microsoft.com/office/drawing/2014/main" id="{1E057BAA-80F3-A655-FF59-1F62E73FCC0E}"/>
                  </a:ext>
                </a:extLst>
              </p:cNvPr>
              <p:cNvSpPr/>
              <p:nvPr/>
            </p:nvSpPr>
            <p:spPr>
              <a:xfrm>
                <a:off x="7439680" y="3079937"/>
                <a:ext cx="46985" cy="53273"/>
              </a:xfrm>
              <a:custGeom>
                <a:avLst/>
                <a:gdLst>
                  <a:gd name="csX0" fmla="*/ 46986 w 46985"/>
                  <a:gd name="csY0" fmla="*/ 52203 h 53273"/>
                  <a:gd name="csX1" fmla="*/ 35996 w 46985"/>
                  <a:gd name="csY1" fmla="*/ 52203 h 53273"/>
                  <a:gd name="csX2" fmla="*/ 34216 w 46985"/>
                  <a:gd name="csY2" fmla="*/ 41870 h 53273"/>
                  <a:gd name="csX3" fmla="*/ 16901 w 46985"/>
                  <a:gd name="csY3" fmla="*/ 53274 h 53273"/>
                  <a:gd name="csX4" fmla="*/ 4631 w 46985"/>
                  <a:gd name="csY4" fmla="*/ 48780 h 53273"/>
                  <a:gd name="csX5" fmla="*/ 0 w 46985"/>
                  <a:gd name="csY5" fmla="*/ 37513 h 53273"/>
                  <a:gd name="csX6" fmla="*/ 30934 w 46985"/>
                  <a:gd name="csY6" fmla="*/ 19905 h 53273"/>
                  <a:gd name="csX7" fmla="*/ 34216 w 46985"/>
                  <a:gd name="csY7" fmla="*/ 19957 h 53273"/>
                  <a:gd name="csX8" fmla="*/ 34216 w 46985"/>
                  <a:gd name="csY8" fmla="*/ 16103 h 53273"/>
                  <a:gd name="csX9" fmla="*/ 23384 w 46985"/>
                  <a:gd name="csY9" fmla="*/ 8154 h 53273"/>
                  <a:gd name="csX10" fmla="*/ 11440 w 46985"/>
                  <a:gd name="csY10" fmla="*/ 16103 h 53273"/>
                  <a:gd name="csX11" fmla="*/ 1626 w 46985"/>
                  <a:gd name="csY11" fmla="*/ 14637 h 53273"/>
                  <a:gd name="csX12" fmla="*/ 8191 w 46985"/>
                  <a:gd name="csY12" fmla="*/ 4131 h 53273"/>
                  <a:gd name="csX13" fmla="*/ 24902 w 46985"/>
                  <a:gd name="csY13" fmla="*/ 0 h 53273"/>
                  <a:gd name="csX14" fmla="*/ 34579 w 46985"/>
                  <a:gd name="csY14" fmla="*/ 1003 h 53273"/>
                  <a:gd name="csX15" fmla="*/ 40905 w 46985"/>
                  <a:gd name="csY15" fmla="*/ 4337 h 53273"/>
                  <a:gd name="csX16" fmla="*/ 44481 w 46985"/>
                  <a:gd name="csY16" fmla="*/ 9451 h 53273"/>
                  <a:gd name="csX17" fmla="*/ 45467 w 46985"/>
                  <a:gd name="csY17" fmla="*/ 18785 h 53273"/>
                  <a:gd name="csX18" fmla="*/ 45467 w 46985"/>
                  <a:gd name="csY18" fmla="*/ 41870 h 53273"/>
                  <a:gd name="csX19" fmla="*/ 46986 w 46985"/>
                  <a:gd name="csY19" fmla="*/ 52203 h 53273"/>
                  <a:gd name="csX20" fmla="*/ 34216 w 46985"/>
                  <a:gd name="csY20" fmla="*/ 26178 h 53273"/>
                  <a:gd name="csX21" fmla="*/ 11839 w 46985"/>
                  <a:gd name="csY21" fmla="*/ 36857 h 53273"/>
                  <a:gd name="csX22" fmla="*/ 14102 w 46985"/>
                  <a:gd name="csY22" fmla="*/ 42301 h 53273"/>
                  <a:gd name="csX23" fmla="*/ 20911 w 46985"/>
                  <a:gd name="csY23" fmla="*/ 44564 h 53273"/>
                  <a:gd name="csX24" fmla="*/ 30866 w 46985"/>
                  <a:gd name="csY24" fmla="*/ 40384 h 53273"/>
                  <a:gd name="csX25" fmla="*/ 34216 w 46985"/>
                  <a:gd name="csY25" fmla="*/ 30897 h 53273"/>
                  <a:gd name="csX26" fmla="*/ 34216 w 46985"/>
                  <a:gd name="csY26" fmla="*/ 26178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46985" h="53273">
                    <a:moveTo>
                      <a:pt x="46986" y="52203"/>
                    </a:moveTo>
                    <a:lnTo>
                      <a:pt x="35996" y="52203"/>
                    </a:lnTo>
                    <a:cubicBezTo>
                      <a:pt x="35013" y="49094"/>
                      <a:pt x="34426" y="45655"/>
                      <a:pt x="34216" y="41870"/>
                    </a:cubicBezTo>
                    <a:cubicBezTo>
                      <a:pt x="31160" y="49472"/>
                      <a:pt x="25385" y="53257"/>
                      <a:pt x="16901" y="53274"/>
                    </a:cubicBezTo>
                    <a:cubicBezTo>
                      <a:pt x="11802" y="53257"/>
                      <a:pt x="7727" y="51771"/>
                      <a:pt x="4631" y="48780"/>
                    </a:cubicBezTo>
                    <a:cubicBezTo>
                      <a:pt x="1538" y="45792"/>
                      <a:pt x="0" y="42043"/>
                      <a:pt x="0" y="37513"/>
                    </a:cubicBezTo>
                    <a:cubicBezTo>
                      <a:pt x="0" y="25783"/>
                      <a:pt x="10317" y="19905"/>
                      <a:pt x="30934" y="19905"/>
                    </a:cubicBezTo>
                    <a:cubicBezTo>
                      <a:pt x="31747" y="19905"/>
                      <a:pt x="32835" y="19924"/>
                      <a:pt x="34216" y="19957"/>
                    </a:cubicBezTo>
                    <a:lnTo>
                      <a:pt x="34216" y="16103"/>
                    </a:lnTo>
                    <a:cubicBezTo>
                      <a:pt x="34216" y="10800"/>
                      <a:pt x="30604" y="8154"/>
                      <a:pt x="23384" y="8154"/>
                    </a:cubicBezTo>
                    <a:cubicBezTo>
                      <a:pt x="16365" y="8154"/>
                      <a:pt x="12391" y="10800"/>
                      <a:pt x="11440" y="16103"/>
                    </a:cubicBezTo>
                    <a:lnTo>
                      <a:pt x="1626" y="14637"/>
                    </a:lnTo>
                    <a:cubicBezTo>
                      <a:pt x="2162" y="10385"/>
                      <a:pt x="4357" y="6878"/>
                      <a:pt x="8191" y="4131"/>
                    </a:cubicBezTo>
                    <a:cubicBezTo>
                      <a:pt x="12044" y="1382"/>
                      <a:pt x="17610" y="0"/>
                      <a:pt x="24902" y="0"/>
                    </a:cubicBezTo>
                    <a:cubicBezTo>
                      <a:pt x="28860" y="0"/>
                      <a:pt x="32074" y="346"/>
                      <a:pt x="34579" y="1003"/>
                    </a:cubicBezTo>
                    <a:cubicBezTo>
                      <a:pt x="37068" y="1659"/>
                      <a:pt x="39177" y="2763"/>
                      <a:pt x="40905" y="4337"/>
                    </a:cubicBezTo>
                    <a:cubicBezTo>
                      <a:pt x="42632" y="5911"/>
                      <a:pt x="43825" y="7603"/>
                      <a:pt x="44481" y="9451"/>
                    </a:cubicBezTo>
                    <a:cubicBezTo>
                      <a:pt x="45137" y="11283"/>
                      <a:pt x="45467" y="14395"/>
                      <a:pt x="45467" y="18785"/>
                    </a:cubicBezTo>
                    <a:lnTo>
                      <a:pt x="45467" y="41870"/>
                    </a:lnTo>
                    <a:cubicBezTo>
                      <a:pt x="45467" y="45220"/>
                      <a:pt x="45967" y="48659"/>
                      <a:pt x="46986" y="52203"/>
                    </a:cubicBezTo>
                    <a:close/>
                    <a:moveTo>
                      <a:pt x="34216" y="26178"/>
                    </a:moveTo>
                    <a:cubicBezTo>
                      <a:pt x="19304" y="26178"/>
                      <a:pt x="11839" y="29738"/>
                      <a:pt x="11839" y="36857"/>
                    </a:cubicBezTo>
                    <a:cubicBezTo>
                      <a:pt x="11839" y="38983"/>
                      <a:pt x="12600" y="40798"/>
                      <a:pt x="14102" y="42301"/>
                    </a:cubicBezTo>
                    <a:cubicBezTo>
                      <a:pt x="15604" y="43803"/>
                      <a:pt x="17870" y="44564"/>
                      <a:pt x="20911" y="44564"/>
                    </a:cubicBezTo>
                    <a:cubicBezTo>
                      <a:pt x="25300" y="44564"/>
                      <a:pt x="28619" y="43166"/>
                      <a:pt x="30866" y="40384"/>
                    </a:cubicBezTo>
                    <a:cubicBezTo>
                      <a:pt x="33093" y="37601"/>
                      <a:pt x="34216" y="34440"/>
                      <a:pt x="34216" y="30897"/>
                    </a:cubicBezTo>
                    <a:lnTo>
                      <a:pt x="34216" y="26178"/>
                    </a:lnTo>
                    <a:close/>
                  </a:path>
                </a:pathLst>
              </a:custGeom>
              <a:solidFill>
                <a:srgbClr val="000066"/>
              </a:solidFill>
              <a:ln w="326" cap="flat">
                <a:noFill/>
                <a:prstDash val="solid"/>
                <a:miter/>
              </a:ln>
            </p:spPr>
            <p:txBody>
              <a:bodyPr/>
              <a:lstStyle/>
              <a:p>
                <a:endParaRPr lang="en-GB"/>
              </a:p>
            </p:txBody>
          </p:sp>
          <p:sp>
            <p:nvSpPr>
              <p:cNvPr id="1018" name="Free-form: Shape 1017">
                <a:extLst>
                  <a:ext uri="{FF2B5EF4-FFF2-40B4-BE49-F238E27FC236}">
                    <a16:creationId xmlns:a16="http://schemas.microsoft.com/office/drawing/2014/main" id="{28E05DE4-6A7B-BC82-3A85-F2494A2AF03F}"/>
                  </a:ext>
                </a:extLst>
              </p:cNvPr>
              <p:cNvSpPr/>
              <p:nvPr/>
            </p:nvSpPr>
            <p:spPr>
              <a:xfrm>
                <a:off x="7490955" y="3081008"/>
                <a:ext cx="44393" cy="69517"/>
              </a:xfrm>
              <a:custGeom>
                <a:avLst/>
                <a:gdLst>
                  <a:gd name="csX0" fmla="*/ 44393 w 44393"/>
                  <a:gd name="csY0" fmla="*/ 0 h 69517"/>
                  <a:gd name="csX1" fmla="*/ 24504 w 44393"/>
                  <a:gd name="csY1" fmla="*/ 58215 h 69517"/>
                  <a:gd name="csX2" fmla="*/ 19510 w 44393"/>
                  <a:gd name="csY2" fmla="*/ 66545 h 69517"/>
                  <a:gd name="csX3" fmla="*/ 10575 w 44393"/>
                  <a:gd name="csY3" fmla="*/ 69517 h 69517"/>
                  <a:gd name="csX4" fmla="*/ 3958 w 44393"/>
                  <a:gd name="csY4" fmla="*/ 69155 h 69517"/>
                  <a:gd name="csX5" fmla="*/ 3958 w 44393"/>
                  <a:gd name="csY5" fmla="*/ 59994 h 69517"/>
                  <a:gd name="csX6" fmla="*/ 9471 w 44393"/>
                  <a:gd name="csY6" fmla="*/ 60099 h 69517"/>
                  <a:gd name="csX7" fmla="*/ 14860 w 44393"/>
                  <a:gd name="csY7" fmla="*/ 58907 h 69517"/>
                  <a:gd name="csX8" fmla="*/ 17626 w 44393"/>
                  <a:gd name="csY8" fmla="*/ 54675 h 69517"/>
                  <a:gd name="csX9" fmla="*/ 18628 w 44393"/>
                  <a:gd name="csY9" fmla="*/ 51131 h 69517"/>
                  <a:gd name="csX10" fmla="*/ 17573 w 44393"/>
                  <a:gd name="csY10" fmla="*/ 47986 h 69517"/>
                  <a:gd name="csX11" fmla="*/ 0 w 44393"/>
                  <a:gd name="csY11" fmla="*/ 0 h 69517"/>
                  <a:gd name="csX12" fmla="*/ 12097 w 44393"/>
                  <a:gd name="csY12" fmla="*/ 0 h 69517"/>
                  <a:gd name="csX13" fmla="*/ 24504 w 44393"/>
                  <a:gd name="csY13" fmla="*/ 33712 h 69517"/>
                  <a:gd name="csX14" fmla="*/ 35183 w 44393"/>
                  <a:gd name="csY14" fmla="*/ 0 h 69517"/>
                  <a:gd name="csX15" fmla="*/ 44393 w 44393"/>
                  <a:gd name="csY15" fmla="*/ 0 h 695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44393" h="69517">
                    <a:moveTo>
                      <a:pt x="44393" y="0"/>
                    </a:moveTo>
                    <a:lnTo>
                      <a:pt x="24504" y="58215"/>
                    </a:lnTo>
                    <a:cubicBezTo>
                      <a:pt x="23296" y="61794"/>
                      <a:pt x="21636" y="64576"/>
                      <a:pt x="19510" y="66545"/>
                    </a:cubicBezTo>
                    <a:cubicBezTo>
                      <a:pt x="17400" y="68515"/>
                      <a:pt x="14429" y="69501"/>
                      <a:pt x="10575" y="69517"/>
                    </a:cubicBezTo>
                    <a:cubicBezTo>
                      <a:pt x="9056" y="69501"/>
                      <a:pt x="6862" y="69396"/>
                      <a:pt x="3958" y="69155"/>
                    </a:cubicBezTo>
                    <a:lnTo>
                      <a:pt x="3958" y="59994"/>
                    </a:lnTo>
                    <a:lnTo>
                      <a:pt x="9471" y="60099"/>
                    </a:lnTo>
                    <a:cubicBezTo>
                      <a:pt x="11887" y="60099"/>
                      <a:pt x="13687" y="59704"/>
                      <a:pt x="14860" y="58907"/>
                    </a:cubicBezTo>
                    <a:cubicBezTo>
                      <a:pt x="16019" y="58113"/>
                      <a:pt x="16953" y="56696"/>
                      <a:pt x="17626" y="54675"/>
                    </a:cubicBezTo>
                    <a:cubicBezTo>
                      <a:pt x="18298" y="52653"/>
                      <a:pt x="18628" y="51461"/>
                      <a:pt x="18628" y="51131"/>
                    </a:cubicBezTo>
                    <a:cubicBezTo>
                      <a:pt x="18628" y="50925"/>
                      <a:pt x="18282" y="49887"/>
                      <a:pt x="17573" y="47986"/>
                    </a:cubicBezTo>
                    <a:lnTo>
                      <a:pt x="0" y="0"/>
                    </a:lnTo>
                    <a:lnTo>
                      <a:pt x="12097" y="0"/>
                    </a:lnTo>
                    <a:lnTo>
                      <a:pt x="24504" y="33712"/>
                    </a:lnTo>
                    <a:lnTo>
                      <a:pt x="35183" y="0"/>
                    </a:lnTo>
                    <a:lnTo>
                      <a:pt x="44393" y="0"/>
                    </a:lnTo>
                    <a:close/>
                  </a:path>
                </a:pathLst>
              </a:custGeom>
              <a:solidFill>
                <a:srgbClr val="000066"/>
              </a:solidFill>
              <a:ln w="326" cap="flat">
                <a:noFill/>
                <a:prstDash val="solid"/>
                <a:miter/>
              </a:ln>
            </p:spPr>
            <p:txBody>
              <a:bodyPr/>
              <a:lstStyle/>
              <a:p>
                <a:endParaRPr lang="en-GB"/>
              </a:p>
            </p:txBody>
          </p:sp>
          <p:sp>
            <p:nvSpPr>
              <p:cNvPr id="1019" name="Free-form: Shape 1018">
                <a:extLst>
                  <a:ext uri="{FF2B5EF4-FFF2-40B4-BE49-F238E27FC236}">
                    <a16:creationId xmlns:a16="http://schemas.microsoft.com/office/drawing/2014/main" id="{E358A84B-DDC7-845A-2DA0-2AF9CFCA1F67}"/>
                  </a:ext>
                </a:extLst>
              </p:cNvPr>
              <p:cNvSpPr/>
              <p:nvPr/>
            </p:nvSpPr>
            <p:spPr>
              <a:xfrm>
                <a:off x="7538026" y="3079937"/>
                <a:ext cx="47541" cy="53273"/>
              </a:xfrm>
              <a:custGeom>
                <a:avLst/>
                <a:gdLst>
                  <a:gd name="csX0" fmla="*/ 23296 w 47541"/>
                  <a:gd name="csY0" fmla="*/ 53274 h 53273"/>
                  <a:gd name="csX1" fmla="*/ 5980 w 47541"/>
                  <a:gd name="csY1" fmla="*/ 45119 h 53273"/>
                  <a:gd name="csX2" fmla="*/ 0 w 47541"/>
                  <a:gd name="csY2" fmla="*/ 26439 h 53273"/>
                  <a:gd name="csX3" fmla="*/ 6604 w 47541"/>
                  <a:gd name="csY3" fmla="*/ 7550 h 53273"/>
                  <a:gd name="csX4" fmla="*/ 24057 w 47541"/>
                  <a:gd name="csY4" fmla="*/ 0 h 53273"/>
                  <a:gd name="csX5" fmla="*/ 40941 w 47541"/>
                  <a:gd name="csY5" fmla="*/ 7345 h 53273"/>
                  <a:gd name="csX6" fmla="*/ 47542 w 47541"/>
                  <a:gd name="csY6" fmla="*/ 26439 h 53273"/>
                  <a:gd name="csX7" fmla="*/ 40680 w 47541"/>
                  <a:gd name="csY7" fmla="*/ 45896 h 53273"/>
                  <a:gd name="csX8" fmla="*/ 23296 w 47541"/>
                  <a:gd name="csY8" fmla="*/ 53274 h 53273"/>
                  <a:gd name="csX9" fmla="*/ 23694 w 47541"/>
                  <a:gd name="csY9" fmla="*/ 43754 h 53273"/>
                  <a:gd name="csX10" fmla="*/ 35340 w 47541"/>
                  <a:gd name="csY10" fmla="*/ 26387 h 53273"/>
                  <a:gd name="csX11" fmla="*/ 32557 w 47541"/>
                  <a:gd name="csY11" fmla="*/ 14013 h 53273"/>
                  <a:gd name="csX12" fmla="*/ 24004 w 47541"/>
                  <a:gd name="csY12" fmla="*/ 9471 h 53273"/>
                  <a:gd name="csX13" fmla="*/ 15140 w 47541"/>
                  <a:gd name="csY13" fmla="*/ 14150 h 53273"/>
                  <a:gd name="csX14" fmla="*/ 12253 w 47541"/>
                  <a:gd name="csY14" fmla="*/ 26593 h 53273"/>
                  <a:gd name="csX15" fmla="*/ 15314 w 47541"/>
                  <a:gd name="csY15" fmla="*/ 39345 h 53273"/>
                  <a:gd name="csX16" fmla="*/ 23694 w 47541"/>
                  <a:gd name="csY16" fmla="*/ 43754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7541" h="53273">
                    <a:moveTo>
                      <a:pt x="23296" y="53274"/>
                    </a:moveTo>
                    <a:cubicBezTo>
                      <a:pt x="15729" y="53257"/>
                      <a:pt x="9955" y="50544"/>
                      <a:pt x="5980" y="45119"/>
                    </a:cubicBezTo>
                    <a:cubicBezTo>
                      <a:pt x="1989" y="39675"/>
                      <a:pt x="0" y="33454"/>
                      <a:pt x="0" y="26439"/>
                    </a:cubicBezTo>
                    <a:cubicBezTo>
                      <a:pt x="0" y="18869"/>
                      <a:pt x="2195" y="12580"/>
                      <a:pt x="6604" y="7550"/>
                    </a:cubicBezTo>
                    <a:cubicBezTo>
                      <a:pt x="11010" y="2521"/>
                      <a:pt x="16833" y="0"/>
                      <a:pt x="24057" y="0"/>
                    </a:cubicBezTo>
                    <a:cubicBezTo>
                      <a:pt x="30898" y="0"/>
                      <a:pt x="36532" y="2452"/>
                      <a:pt x="40941" y="7345"/>
                    </a:cubicBezTo>
                    <a:cubicBezTo>
                      <a:pt x="45347" y="12250"/>
                      <a:pt x="47542" y="18611"/>
                      <a:pt x="47542" y="26439"/>
                    </a:cubicBezTo>
                    <a:cubicBezTo>
                      <a:pt x="47542" y="34509"/>
                      <a:pt x="45259" y="40988"/>
                      <a:pt x="40680" y="45896"/>
                    </a:cubicBezTo>
                    <a:cubicBezTo>
                      <a:pt x="36101" y="50802"/>
                      <a:pt x="30311" y="53257"/>
                      <a:pt x="23296" y="53274"/>
                    </a:cubicBezTo>
                    <a:close/>
                    <a:moveTo>
                      <a:pt x="23694" y="43754"/>
                    </a:moveTo>
                    <a:cubicBezTo>
                      <a:pt x="31454" y="43754"/>
                      <a:pt x="35340" y="37964"/>
                      <a:pt x="35340" y="26387"/>
                    </a:cubicBezTo>
                    <a:cubicBezTo>
                      <a:pt x="35340" y="21149"/>
                      <a:pt x="34409" y="17021"/>
                      <a:pt x="32557" y="14013"/>
                    </a:cubicBezTo>
                    <a:cubicBezTo>
                      <a:pt x="30693" y="10989"/>
                      <a:pt x="27842" y="9471"/>
                      <a:pt x="24004" y="9471"/>
                    </a:cubicBezTo>
                    <a:cubicBezTo>
                      <a:pt x="20014" y="9471"/>
                      <a:pt x="17058" y="11042"/>
                      <a:pt x="15140" y="14150"/>
                    </a:cubicBezTo>
                    <a:cubicBezTo>
                      <a:pt x="13220" y="17279"/>
                      <a:pt x="12253" y="21426"/>
                      <a:pt x="12253" y="26593"/>
                    </a:cubicBezTo>
                    <a:cubicBezTo>
                      <a:pt x="12253" y="32157"/>
                      <a:pt x="13273" y="36410"/>
                      <a:pt x="15314" y="39345"/>
                    </a:cubicBezTo>
                    <a:cubicBezTo>
                      <a:pt x="17352" y="42285"/>
                      <a:pt x="20151" y="43754"/>
                      <a:pt x="23694" y="43754"/>
                    </a:cubicBezTo>
                    <a:close/>
                  </a:path>
                </a:pathLst>
              </a:custGeom>
              <a:solidFill>
                <a:srgbClr val="000066"/>
              </a:solidFill>
              <a:ln w="326" cap="flat">
                <a:noFill/>
                <a:prstDash val="solid"/>
                <a:miter/>
              </a:ln>
            </p:spPr>
            <p:txBody>
              <a:bodyPr/>
              <a:lstStyle/>
              <a:p>
                <a:endParaRPr lang="en-GB"/>
              </a:p>
            </p:txBody>
          </p:sp>
          <p:sp>
            <p:nvSpPr>
              <p:cNvPr id="1020" name="Free-form: Shape 1019">
                <a:extLst>
                  <a:ext uri="{FF2B5EF4-FFF2-40B4-BE49-F238E27FC236}">
                    <a16:creationId xmlns:a16="http://schemas.microsoft.com/office/drawing/2014/main" id="{8825F64A-7316-1029-546C-96C3532948B3}"/>
                  </a:ext>
                </a:extLst>
              </p:cNvPr>
              <p:cNvSpPr/>
              <p:nvPr/>
            </p:nvSpPr>
            <p:spPr>
              <a:xfrm>
                <a:off x="7596142" y="3079937"/>
                <a:ext cx="42338" cy="52202"/>
              </a:xfrm>
              <a:custGeom>
                <a:avLst/>
                <a:gdLst>
                  <a:gd name="csX0" fmla="*/ 42338 w 42338"/>
                  <a:gd name="csY0" fmla="*/ 52203 h 52202"/>
                  <a:gd name="csX1" fmla="*/ 30794 w 42338"/>
                  <a:gd name="csY1" fmla="*/ 52203 h 52202"/>
                  <a:gd name="csX2" fmla="*/ 30794 w 42338"/>
                  <a:gd name="csY2" fmla="*/ 20251 h 52202"/>
                  <a:gd name="csX3" fmla="*/ 28462 w 42338"/>
                  <a:gd name="csY3" fmla="*/ 12632 h 52202"/>
                  <a:gd name="csX4" fmla="*/ 22845 w 42338"/>
                  <a:gd name="csY4" fmla="*/ 10075 h 52202"/>
                  <a:gd name="csX5" fmla="*/ 14948 w 42338"/>
                  <a:gd name="csY5" fmla="*/ 14029 h 52202"/>
                  <a:gd name="csX6" fmla="*/ 11542 w 42338"/>
                  <a:gd name="csY6" fmla="*/ 25920 h 52202"/>
                  <a:gd name="csX7" fmla="*/ 11542 w 42338"/>
                  <a:gd name="csY7" fmla="*/ 52203 h 52202"/>
                  <a:gd name="csX8" fmla="*/ 0 w 42338"/>
                  <a:gd name="csY8" fmla="*/ 52203 h 52202"/>
                  <a:gd name="csX9" fmla="*/ 0 w 42338"/>
                  <a:gd name="csY9" fmla="*/ 1071 h 52202"/>
                  <a:gd name="csX10" fmla="*/ 10542 w 42338"/>
                  <a:gd name="csY10" fmla="*/ 1071 h 52202"/>
                  <a:gd name="csX11" fmla="*/ 10542 w 42338"/>
                  <a:gd name="csY11" fmla="*/ 12926 h 52202"/>
                  <a:gd name="csX12" fmla="*/ 26026 w 42338"/>
                  <a:gd name="csY12" fmla="*/ 0 h 52202"/>
                  <a:gd name="csX13" fmla="*/ 37551 w 42338"/>
                  <a:gd name="csY13" fmla="*/ 4268 h 52202"/>
                  <a:gd name="csX14" fmla="*/ 42338 w 42338"/>
                  <a:gd name="csY14" fmla="*/ 19199 h 52202"/>
                  <a:gd name="csX15" fmla="*/ 42338 w 42338"/>
                  <a:gd name="csY15" fmla="*/ 52203 h 522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42338" h="52202">
                    <a:moveTo>
                      <a:pt x="42338" y="52203"/>
                    </a:moveTo>
                    <a:lnTo>
                      <a:pt x="30794" y="52203"/>
                    </a:lnTo>
                    <a:lnTo>
                      <a:pt x="30794" y="20251"/>
                    </a:lnTo>
                    <a:cubicBezTo>
                      <a:pt x="30794" y="16884"/>
                      <a:pt x="30016" y="14343"/>
                      <a:pt x="28462" y="12632"/>
                    </a:cubicBezTo>
                    <a:cubicBezTo>
                      <a:pt x="26904" y="10937"/>
                      <a:pt x="25039" y="10075"/>
                      <a:pt x="22845" y="10075"/>
                    </a:cubicBezTo>
                    <a:cubicBezTo>
                      <a:pt x="19836" y="10075"/>
                      <a:pt x="17211" y="11404"/>
                      <a:pt x="14948" y="14029"/>
                    </a:cubicBezTo>
                    <a:cubicBezTo>
                      <a:pt x="12685" y="16658"/>
                      <a:pt x="11542" y="20633"/>
                      <a:pt x="11542" y="25920"/>
                    </a:cubicBezTo>
                    <a:lnTo>
                      <a:pt x="11542" y="52203"/>
                    </a:lnTo>
                    <a:lnTo>
                      <a:pt x="0" y="52203"/>
                    </a:lnTo>
                    <a:lnTo>
                      <a:pt x="0" y="1071"/>
                    </a:lnTo>
                    <a:lnTo>
                      <a:pt x="10542" y="1071"/>
                    </a:lnTo>
                    <a:lnTo>
                      <a:pt x="10542" y="12926"/>
                    </a:lnTo>
                    <a:cubicBezTo>
                      <a:pt x="14223" y="4301"/>
                      <a:pt x="19389" y="0"/>
                      <a:pt x="26026" y="0"/>
                    </a:cubicBezTo>
                    <a:cubicBezTo>
                      <a:pt x="30516" y="0"/>
                      <a:pt x="34354" y="1417"/>
                      <a:pt x="37551" y="4268"/>
                    </a:cubicBezTo>
                    <a:cubicBezTo>
                      <a:pt x="40728" y="7103"/>
                      <a:pt x="42338" y="12080"/>
                      <a:pt x="42338" y="19199"/>
                    </a:cubicBezTo>
                    <a:lnTo>
                      <a:pt x="42338" y="52203"/>
                    </a:lnTo>
                    <a:close/>
                  </a:path>
                </a:pathLst>
              </a:custGeom>
              <a:solidFill>
                <a:srgbClr val="000066"/>
              </a:solidFill>
              <a:ln w="326" cap="flat">
                <a:noFill/>
                <a:prstDash val="solid"/>
                <a:miter/>
              </a:ln>
            </p:spPr>
            <p:txBody>
              <a:bodyPr/>
              <a:lstStyle/>
              <a:p>
                <a:endParaRPr lang="en-GB"/>
              </a:p>
            </p:txBody>
          </p:sp>
          <p:sp>
            <p:nvSpPr>
              <p:cNvPr id="1021" name="Free-form: Shape 1020">
                <a:extLst>
                  <a:ext uri="{FF2B5EF4-FFF2-40B4-BE49-F238E27FC236}">
                    <a16:creationId xmlns:a16="http://schemas.microsoft.com/office/drawing/2014/main" id="{03269C8D-2AC6-572C-083B-81ADE4305B3A}"/>
                  </a:ext>
                </a:extLst>
              </p:cNvPr>
              <p:cNvSpPr/>
              <p:nvPr/>
            </p:nvSpPr>
            <p:spPr>
              <a:xfrm>
                <a:off x="7647795" y="3081008"/>
                <a:ext cx="38570" cy="51131"/>
              </a:xfrm>
              <a:custGeom>
                <a:avLst/>
                <a:gdLst>
                  <a:gd name="csX0" fmla="*/ 38571 w 38570"/>
                  <a:gd name="csY0" fmla="*/ 42163 h 51131"/>
                  <a:gd name="csX1" fmla="*/ 38571 w 38570"/>
                  <a:gd name="csY1" fmla="*/ 51131 h 51131"/>
                  <a:gd name="csX2" fmla="*/ 0 w 38570"/>
                  <a:gd name="csY2" fmla="*/ 51131 h 51131"/>
                  <a:gd name="csX3" fmla="*/ 0 w 38570"/>
                  <a:gd name="csY3" fmla="*/ 42163 h 51131"/>
                  <a:gd name="csX4" fmla="*/ 24645 w 38570"/>
                  <a:gd name="csY4" fmla="*/ 8968 h 51131"/>
                  <a:gd name="csX5" fmla="*/ 2316 w 38570"/>
                  <a:gd name="csY5" fmla="*/ 8968 h 51131"/>
                  <a:gd name="csX6" fmla="*/ 2316 w 38570"/>
                  <a:gd name="csY6" fmla="*/ 0 h 51131"/>
                  <a:gd name="csX7" fmla="*/ 38571 w 38570"/>
                  <a:gd name="csY7" fmla="*/ 0 h 51131"/>
                  <a:gd name="csX8" fmla="*/ 38571 w 38570"/>
                  <a:gd name="csY8" fmla="*/ 8154 h 51131"/>
                  <a:gd name="csX9" fmla="*/ 13305 w 38570"/>
                  <a:gd name="csY9" fmla="*/ 42163 h 51131"/>
                  <a:gd name="csX10" fmla="*/ 38571 w 38570"/>
                  <a:gd name="csY10" fmla="*/ 42163 h 511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8570" h="51131">
                    <a:moveTo>
                      <a:pt x="38571" y="42163"/>
                    </a:moveTo>
                    <a:lnTo>
                      <a:pt x="38571" y="51131"/>
                    </a:lnTo>
                    <a:lnTo>
                      <a:pt x="0" y="51131"/>
                    </a:lnTo>
                    <a:lnTo>
                      <a:pt x="0" y="42163"/>
                    </a:lnTo>
                    <a:lnTo>
                      <a:pt x="24645" y="8968"/>
                    </a:lnTo>
                    <a:lnTo>
                      <a:pt x="2316" y="8968"/>
                    </a:lnTo>
                    <a:lnTo>
                      <a:pt x="2316" y="0"/>
                    </a:lnTo>
                    <a:lnTo>
                      <a:pt x="38571" y="0"/>
                    </a:lnTo>
                    <a:lnTo>
                      <a:pt x="38571" y="8154"/>
                    </a:lnTo>
                    <a:lnTo>
                      <a:pt x="13305" y="42163"/>
                    </a:lnTo>
                    <a:lnTo>
                      <a:pt x="38571" y="42163"/>
                    </a:lnTo>
                    <a:close/>
                  </a:path>
                </a:pathLst>
              </a:custGeom>
              <a:solidFill>
                <a:srgbClr val="000066"/>
              </a:solidFill>
              <a:ln w="326" cap="flat">
                <a:noFill/>
                <a:prstDash val="solid"/>
                <a:miter/>
              </a:ln>
            </p:spPr>
            <p:txBody>
              <a:bodyPr/>
              <a:lstStyle/>
              <a:p>
                <a:endParaRPr lang="en-GB"/>
              </a:p>
            </p:txBody>
          </p:sp>
          <p:sp>
            <p:nvSpPr>
              <p:cNvPr id="1022" name="Free-form: Shape 1021">
                <a:extLst>
                  <a:ext uri="{FF2B5EF4-FFF2-40B4-BE49-F238E27FC236}">
                    <a16:creationId xmlns:a16="http://schemas.microsoft.com/office/drawing/2014/main" id="{98F3C008-37C2-54CA-4711-243B4DEF044E}"/>
                  </a:ext>
                </a:extLst>
              </p:cNvPr>
              <p:cNvSpPr/>
              <p:nvPr/>
            </p:nvSpPr>
            <p:spPr>
              <a:xfrm>
                <a:off x="7692449" y="3079937"/>
                <a:ext cx="46986" cy="53273"/>
              </a:xfrm>
              <a:custGeom>
                <a:avLst/>
                <a:gdLst>
                  <a:gd name="csX0" fmla="*/ 46987 w 46986"/>
                  <a:gd name="csY0" fmla="*/ 52203 h 53273"/>
                  <a:gd name="csX1" fmla="*/ 35997 w 46986"/>
                  <a:gd name="csY1" fmla="*/ 52203 h 53273"/>
                  <a:gd name="csX2" fmla="*/ 34216 w 46986"/>
                  <a:gd name="csY2" fmla="*/ 41870 h 53273"/>
                  <a:gd name="csX3" fmla="*/ 16901 w 46986"/>
                  <a:gd name="csY3" fmla="*/ 53274 h 53273"/>
                  <a:gd name="csX4" fmla="*/ 4631 w 46986"/>
                  <a:gd name="csY4" fmla="*/ 48780 h 53273"/>
                  <a:gd name="csX5" fmla="*/ 0 w 46986"/>
                  <a:gd name="csY5" fmla="*/ 37513 h 53273"/>
                  <a:gd name="csX6" fmla="*/ 30935 w 46986"/>
                  <a:gd name="csY6" fmla="*/ 19905 h 53273"/>
                  <a:gd name="csX7" fmla="*/ 34216 w 46986"/>
                  <a:gd name="csY7" fmla="*/ 19957 h 53273"/>
                  <a:gd name="csX8" fmla="*/ 34216 w 46986"/>
                  <a:gd name="csY8" fmla="*/ 16103 h 53273"/>
                  <a:gd name="csX9" fmla="*/ 23384 w 46986"/>
                  <a:gd name="csY9" fmla="*/ 8154 h 53273"/>
                  <a:gd name="csX10" fmla="*/ 11441 w 46986"/>
                  <a:gd name="csY10" fmla="*/ 16103 h 53273"/>
                  <a:gd name="csX11" fmla="*/ 1627 w 46986"/>
                  <a:gd name="csY11" fmla="*/ 14637 h 53273"/>
                  <a:gd name="csX12" fmla="*/ 8191 w 46986"/>
                  <a:gd name="csY12" fmla="*/ 4131 h 53273"/>
                  <a:gd name="csX13" fmla="*/ 24902 w 46986"/>
                  <a:gd name="csY13" fmla="*/ 0 h 53273"/>
                  <a:gd name="csX14" fmla="*/ 34579 w 46986"/>
                  <a:gd name="csY14" fmla="*/ 1003 h 53273"/>
                  <a:gd name="csX15" fmla="*/ 40905 w 46986"/>
                  <a:gd name="csY15" fmla="*/ 4337 h 53273"/>
                  <a:gd name="csX16" fmla="*/ 44482 w 46986"/>
                  <a:gd name="csY16" fmla="*/ 9451 h 53273"/>
                  <a:gd name="csX17" fmla="*/ 45468 w 46986"/>
                  <a:gd name="csY17" fmla="*/ 18785 h 53273"/>
                  <a:gd name="csX18" fmla="*/ 45468 w 46986"/>
                  <a:gd name="csY18" fmla="*/ 41870 h 53273"/>
                  <a:gd name="csX19" fmla="*/ 46987 w 46986"/>
                  <a:gd name="csY19" fmla="*/ 52203 h 53273"/>
                  <a:gd name="csX20" fmla="*/ 34216 w 46986"/>
                  <a:gd name="csY20" fmla="*/ 26178 h 53273"/>
                  <a:gd name="csX21" fmla="*/ 11839 w 46986"/>
                  <a:gd name="csY21" fmla="*/ 36857 h 53273"/>
                  <a:gd name="csX22" fmla="*/ 14102 w 46986"/>
                  <a:gd name="csY22" fmla="*/ 42301 h 53273"/>
                  <a:gd name="csX23" fmla="*/ 20912 w 46986"/>
                  <a:gd name="csY23" fmla="*/ 44564 h 53273"/>
                  <a:gd name="csX24" fmla="*/ 30866 w 46986"/>
                  <a:gd name="csY24" fmla="*/ 40384 h 53273"/>
                  <a:gd name="csX25" fmla="*/ 34216 w 46986"/>
                  <a:gd name="csY25" fmla="*/ 30897 h 53273"/>
                  <a:gd name="csX26" fmla="*/ 34216 w 46986"/>
                  <a:gd name="csY26" fmla="*/ 26178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46986" h="53273">
                    <a:moveTo>
                      <a:pt x="46987" y="52203"/>
                    </a:moveTo>
                    <a:lnTo>
                      <a:pt x="35997" y="52203"/>
                    </a:lnTo>
                    <a:cubicBezTo>
                      <a:pt x="35014" y="49094"/>
                      <a:pt x="34426" y="45655"/>
                      <a:pt x="34216" y="41870"/>
                    </a:cubicBezTo>
                    <a:cubicBezTo>
                      <a:pt x="31160" y="49472"/>
                      <a:pt x="25386" y="53257"/>
                      <a:pt x="16901" y="53274"/>
                    </a:cubicBezTo>
                    <a:cubicBezTo>
                      <a:pt x="11803" y="53257"/>
                      <a:pt x="7727" y="51771"/>
                      <a:pt x="4631" y="48780"/>
                    </a:cubicBezTo>
                    <a:cubicBezTo>
                      <a:pt x="1539" y="45792"/>
                      <a:pt x="0" y="42043"/>
                      <a:pt x="0" y="37513"/>
                    </a:cubicBezTo>
                    <a:cubicBezTo>
                      <a:pt x="0" y="25783"/>
                      <a:pt x="10317" y="19905"/>
                      <a:pt x="30935" y="19905"/>
                    </a:cubicBezTo>
                    <a:cubicBezTo>
                      <a:pt x="31748" y="19905"/>
                      <a:pt x="32835" y="19924"/>
                      <a:pt x="34216" y="19957"/>
                    </a:cubicBezTo>
                    <a:lnTo>
                      <a:pt x="34216" y="16103"/>
                    </a:lnTo>
                    <a:cubicBezTo>
                      <a:pt x="34216" y="10800"/>
                      <a:pt x="30605" y="8154"/>
                      <a:pt x="23384" y="8154"/>
                    </a:cubicBezTo>
                    <a:cubicBezTo>
                      <a:pt x="16366" y="8154"/>
                      <a:pt x="12391" y="10800"/>
                      <a:pt x="11441" y="16103"/>
                    </a:cubicBezTo>
                    <a:lnTo>
                      <a:pt x="1627" y="14637"/>
                    </a:lnTo>
                    <a:cubicBezTo>
                      <a:pt x="2162" y="10385"/>
                      <a:pt x="4357" y="6878"/>
                      <a:pt x="8191" y="4131"/>
                    </a:cubicBezTo>
                    <a:cubicBezTo>
                      <a:pt x="12045" y="1382"/>
                      <a:pt x="17610" y="0"/>
                      <a:pt x="24902" y="0"/>
                    </a:cubicBezTo>
                    <a:cubicBezTo>
                      <a:pt x="28861" y="0"/>
                      <a:pt x="32075" y="346"/>
                      <a:pt x="34579" y="1003"/>
                    </a:cubicBezTo>
                    <a:cubicBezTo>
                      <a:pt x="37068" y="1659"/>
                      <a:pt x="39178" y="2763"/>
                      <a:pt x="40905" y="4337"/>
                    </a:cubicBezTo>
                    <a:cubicBezTo>
                      <a:pt x="42633" y="5911"/>
                      <a:pt x="43825" y="7603"/>
                      <a:pt x="44482" y="9451"/>
                    </a:cubicBezTo>
                    <a:cubicBezTo>
                      <a:pt x="45138" y="11283"/>
                      <a:pt x="45468" y="14395"/>
                      <a:pt x="45468" y="18785"/>
                    </a:cubicBezTo>
                    <a:lnTo>
                      <a:pt x="45468" y="41870"/>
                    </a:lnTo>
                    <a:cubicBezTo>
                      <a:pt x="45468" y="45220"/>
                      <a:pt x="45967" y="48659"/>
                      <a:pt x="46987" y="52203"/>
                    </a:cubicBezTo>
                    <a:close/>
                    <a:moveTo>
                      <a:pt x="34216" y="26178"/>
                    </a:moveTo>
                    <a:cubicBezTo>
                      <a:pt x="19305" y="26178"/>
                      <a:pt x="11839" y="29738"/>
                      <a:pt x="11839" y="36857"/>
                    </a:cubicBezTo>
                    <a:cubicBezTo>
                      <a:pt x="11839" y="38983"/>
                      <a:pt x="12600" y="40798"/>
                      <a:pt x="14102" y="42301"/>
                    </a:cubicBezTo>
                    <a:cubicBezTo>
                      <a:pt x="15605" y="43803"/>
                      <a:pt x="17871" y="44564"/>
                      <a:pt x="20912" y="44564"/>
                    </a:cubicBezTo>
                    <a:cubicBezTo>
                      <a:pt x="25301" y="44564"/>
                      <a:pt x="28619" y="43166"/>
                      <a:pt x="30866" y="40384"/>
                    </a:cubicBezTo>
                    <a:cubicBezTo>
                      <a:pt x="33093" y="37601"/>
                      <a:pt x="34216" y="34440"/>
                      <a:pt x="34216" y="30897"/>
                    </a:cubicBezTo>
                    <a:lnTo>
                      <a:pt x="34216" y="26178"/>
                    </a:lnTo>
                    <a:close/>
                  </a:path>
                </a:pathLst>
              </a:custGeom>
              <a:solidFill>
                <a:srgbClr val="000066"/>
              </a:solidFill>
              <a:ln w="326" cap="flat">
                <a:noFill/>
                <a:prstDash val="solid"/>
                <a:miter/>
              </a:ln>
            </p:spPr>
            <p:txBody>
              <a:bodyPr/>
              <a:lstStyle/>
              <a:p>
                <a:endParaRPr lang="en-GB"/>
              </a:p>
            </p:txBody>
          </p:sp>
          <p:sp>
            <p:nvSpPr>
              <p:cNvPr id="1023" name="Free-form: Shape 1022">
                <a:extLst>
                  <a:ext uri="{FF2B5EF4-FFF2-40B4-BE49-F238E27FC236}">
                    <a16:creationId xmlns:a16="http://schemas.microsoft.com/office/drawing/2014/main" id="{F0E2A710-705E-11A2-45B0-ECEFCBFA739E}"/>
                  </a:ext>
                </a:extLst>
              </p:cNvPr>
              <p:cNvSpPr/>
              <p:nvPr/>
            </p:nvSpPr>
            <p:spPr>
              <a:xfrm>
                <a:off x="7698322" y="4367958"/>
                <a:ext cx="54315" cy="69102"/>
              </a:xfrm>
              <a:custGeom>
                <a:avLst/>
                <a:gdLst>
                  <a:gd name="csX0" fmla="*/ 54315 w 54315"/>
                  <a:gd name="csY0" fmla="*/ 69102 h 69102"/>
                  <a:gd name="csX1" fmla="*/ 40386 w 54315"/>
                  <a:gd name="csY1" fmla="*/ 69102 h 69102"/>
                  <a:gd name="csX2" fmla="*/ 25817 w 54315"/>
                  <a:gd name="csY2" fmla="*/ 33921 h 69102"/>
                  <a:gd name="csX3" fmla="*/ 12443 w 54315"/>
                  <a:gd name="csY3" fmla="*/ 51631 h 69102"/>
                  <a:gd name="csX4" fmla="*/ 12443 w 54315"/>
                  <a:gd name="csY4" fmla="*/ 69102 h 69102"/>
                  <a:gd name="csX5" fmla="*/ 0 w 54315"/>
                  <a:gd name="csY5" fmla="*/ 69102 h 69102"/>
                  <a:gd name="csX6" fmla="*/ 0 w 54315"/>
                  <a:gd name="csY6" fmla="*/ 0 h 69102"/>
                  <a:gd name="csX7" fmla="*/ 12443 w 54315"/>
                  <a:gd name="csY7" fmla="*/ 0 h 69102"/>
                  <a:gd name="csX8" fmla="*/ 12443 w 54315"/>
                  <a:gd name="csY8" fmla="*/ 36305 h 69102"/>
                  <a:gd name="csX9" fmla="*/ 15882 w 54315"/>
                  <a:gd name="csY9" fmla="*/ 31191 h 69102"/>
                  <a:gd name="csX10" fmla="*/ 38831 w 54315"/>
                  <a:gd name="csY10" fmla="*/ 0 h 69102"/>
                  <a:gd name="csX11" fmla="*/ 51428 w 54315"/>
                  <a:gd name="csY11" fmla="*/ 0 h 69102"/>
                  <a:gd name="csX12" fmla="*/ 35030 w 54315"/>
                  <a:gd name="csY12" fmla="*/ 22723 h 69102"/>
                  <a:gd name="csX13" fmla="*/ 54315 w 54315"/>
                  <a:gd name="csY13" fmla="*/ 69102 h 691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54315" h="69102">
                    <a:moveTo>
                      <a:pt x="54315" y="69102"/>
                    </a:moveTo>
                    <a:lnTo>
                      <a:pt x="40386" y="69102"/>
                    </a:lnTo>
                    <a:lnTo>
                      <a:pt x="25817" y="33921"/>
                    </a:lnTo>
                    <a:lnTo>
                      <a:pt x="12443" y="51631"/>
                    </a:lnTo>
                    <a:lnTo>
                      <a:pt x="12443" y="69102"/>
                    </a:lnTo>
                    <a:lnTo>
                      <a:pt x="0" y="69102"/>
                    </a:lnTo>
                    <a:lnTo>
                      <a:pt x="0" y="0"/>
                    </a:lnTo>
                    <a:lnTo>
                      <a:pt x="12443" y="0"/>
                    </a:lnTo>
                    <a:lnTo>
                      <a:pt x="12443" y="36305"/>
                    </a:lnTo>
                    <a:cubicBezTo>
                      <a:pt x="14034" y="33833"/>
                      <a:pt x="15174" y="32125"/>
                      <a:pt x="15882" y="31191"/>
                    </a:cubicBezTo>
                    <a:lnTo>
                      <a:pt x="38831" y="0"/>
                    </a:lnTo>
                    <a:lnTo>
                      <a:pt x="51428" y="0"/>
                    </a:lnTo>
                    <a:lnTo>
                      <a:pt x="35030" y="22723"/>
                    </a:lnTo>
                    <a:lnTo>
                      <a:pt x="54315" y="69102"/>
                    </a:lnTo>
                    <a:close/>
                  </a:path>
                </a:pathLst>
              </a:custGeom>
              <a:solidFill>
                <a:srgbClr val="000066"/>
              </a:solidFill>
              <a:ln w="326" cap="flat">
                <a:noFill/>
                <a:prstDash val="solid"/>
                <a:miter/>
              </a:ln>
            </p:spPr>
            <p:txBody>
              <a:bodyPr/>
              <a:lstStyle/>
              <a:p>
                <a:endParaRPr lang="en-GB"/>
              </a:p>
            </p:txBody>
          </p:sp>
          <p:sp>
            <p:nvSpPr>
              <p:cNvPr id="1024" name="Free-form: Shape 1023">
                <a:extLst>
                  <a:ext uri="{FF2B5EF4-FFF2-40B4-BE49-F238E27FC236}">
                    <a16:creationId xmlns:a16="http://schemas.microsoft.com/office/drawing/2014/main" id="{2853E857-680A-4904-652D-68C51E05C9AA}"/>
                  </a:ext>
                </a:extLst>
              </p:cNvPr>
              <p:cNvSpPr/>
              <p:nvPr/>
            </p:nvSpPr>
            <p:spPr>
              <a:xfrm>
                <a:off x="7761242" y="4367958"/>
                <a:ext cx="11544" cy="69102"/>
              </a:xfrm>
              <a:custGeom>
                <a:avLst/>
                <a:gdLst>
                  <a:gd name="csX0" fmla="*/ 11545 w 11544"/>
                  <a:gd name="csY0" fmla="*/ 11992 h 69102"/>
                  <a:gd name="csX1" fmla="*/ 0 w 11544"/>
                  <a:gd name="csY1" fmla="*/ 11992 h 69102"/>
                  <a:gd name="csX2" fmla="*/ 0 w 11544"/>
                  <a:gd name="csY2" fmla="*/ 0 h 69102"/>
                  <a:gd name="csX3" fmla="*/ 11545 w 11544"/>
                  <a:gd name="csY3" fmla="*/ 0 h 69102"/>
                  <a:gd name="csX4" fmla="*/ 11545 w 11544"/>
                  <a:gd name="csY4" fmla="*/ 11992 h 69102"/>
                  <a:gd name="csX5" fmla="*/ 11545 w 11544"/>
                  <a:gd name="csY5" fmla="*/ 69102 h 69102"/>
                  <a:gd name="csX6" fmla="*/ 0 w 11544"/>
                  <a:gd name="csY6" fmla="*/ 69102 h 69102"/>
                  <a:gd name="csX7" fmla="*/ 0 w 11544"/>
                  <a:gd name="csY7" fmla="*/ 17971 h 69102"/>
                  <a:gd name="csX8" fmla="*/ 11545 w 11544"/>
                  <a:gd name="csY8" fmla="*/ 17971 h 69102"/>
                  <a:gd name="csX9" fmla="*/ 11545 w 11544"/>
                  <a:gd name="csY9" fmla="*/ 69102 h 691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1544" h="69102">
                    <a:moveTo>
                      <a:pt x="11545" y="11992"/>
                    </a:moveTo>
                    <a:lnTo>
                      <a:pt x="0" y="11992"/>
                    </a:lnTo>
                    <a:lnTo>
                      <a:pt x="0" y="0"/>
                    </a:lnTo>
                    <a:lnTo>
                      <a:pt x="11545" y="0"/>
                    </a:lnTo>
                    <a:lnTo>
                      <a:pt x="11545" y="11992"/>
                    </a:lnTo>
                    <a:close/>
                    <a:moveTo>
                      <a:pt x="11545" y="69102"/>
                    </a:moveTo>
                    <a:lnTo>
                      <a:pt x="0" y="69102"/>
                    </a:lnTo>
                    <a:lnTo>
                      <a:pt x="0" y="17971"/>
                    </a:lnTo>
                    <a:lnTo>
                      <a:pt x="11545" y="17971"/>
                    </a:lnTo>
                    <a:lnTo>
                      <a:pt x="11545" y="69102"/>
                    </a:lnTo>
                    <a:close/>
                  </a:path>
                </a:pathLst>
              </a:custGeom>
              <a:solidFill>
                <a:srgbClr val="000066"/>
              </a:solidFill>
              <a:ln w="326" cap="flat">
                <a:noFill/>
                <a:prstDash val="solid"/>
                <a:miter/>
              </a:ln>
            </p:spPr>
            <p:txBody>
              <a:bodyPr/>
              <a:lstStyle/>
              <a:p>
                <a:endParaRPr lang="en-GB"/>
              </a:p>
            </p:txBody>
          </p:sp>
          <p:sp>
            <p:nvSpPr>
              <p:cNvPr id="1025" name="Free-form: Shape 1024">
                <a:extLst>
                  <a:ext uri="{FF2B5EF4-FFF2-40B4-BE49-F238E27FC236}">
                    <a16:creationId xmlns:a16="http://schemas.microsoft.com/office/drawing/2014/main" id="{60F07179-C484-98FD-2044-23BB3AF48DA2}"/>
                  </a:ext>
                </a:extLst>
              </p:cNvPr>
              <p:cNvSpPr/>
              <p:nvPr/>
            </p:nvSpPr>
            <p:spPr>
              <a:xfrm>
                <a:off x="7786664" y="4384407"/>
                <a:ext cx="26074" cy="52652"/>
              </a:xfrm>
              <a:custGeom>
                <a:avLst/>
                <a:gdLst>
                  <a:gd name="csX0" fmla="*/ 11542 w 26074"/>
                  <a:gd name="csY0" fmla="*/ 52653 h 52652"/>
                  <a:gd name="csX1" fmla="*/ 0 w 26074"/>
                  <a:gd name="csY1" fmla="*/ 52653 h 52652"/>
                  <a:gd name="csX2" fmla="*/ 0 w 26074"/>
                  <a:gd name="csY2" fmla="*/ 1522 h 52652"/>
                  <a:gd name="csX3" fmla="*/ 10438 w 26074"/>
                  <a:gd name="csY3" fmla="*/ 1522 h 52652"/>
                  <a:gd name="csX4" fmla="*/ 10438 w 26074"/>
                  <a:gd name="csY4" fmla="*/ 13722 h 52652"/>
                  <a:gd name="csX5" fmla="*/ 16555 w 26074"/>
                  <a:gd name="csY5" fmla="*/ 3301 h 52652"/>
                  <a:gd name="csX6" fmla="*/ 24556 w 26074"/>
                  <a:gd name="csY6" fmla="*/ 0 h 52652"/>
                  <a:gd name="csX7" fmla="*/ 26075 w 26074"/>
                  <a:gd name="csY7" fmla="*/ 52 h 52652"/>
                  <a:gd name="csX8" fmla="*/ 26075 w 26074"/>
                  <a:gd name="csY8" fmla="*/ 12459 h 52652"/>
                  <a:gd name="csX9" fmla="*/ 14413 w 26074"/>
                  <a:gd name="csY9" fmla="*/ 18076 h 52652"/>
                  <a:gd name="csX10" fmla="*/ 11542 w 26074"/>
                  <a:gd name="csY10" fmla="*/ 28963 h 52652"/>
                  <a:gd name="csX11" fmla="*/ 11542 w 26074"/>
                  <a:gd name="csY11" fmla="*/ 52653 h 5265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6074" h="52652">
                    <a:moveTo>
                      <a:pt x="11542" y="52653"/>
                    </a:moveTo>
                    <a:lnTo>
                      <a:pt x="0" y="52653"/>
                    </a:lnTo>
                    <a:lnTo>
                      <a:pt x="0" y="1522"/>
                    </a:lnTo>
                    <a:lnTo>
                      <a:pt x="10438" y="1522"/>
                    </a:lnTo>
                    <a:lnTo>
                      <a:pt x="10438" y="13722"/>
                    </a:lnTo>
                    <a:cubicBezTo>
                      <a:pt x="11924" y="8971"/>
                      <a:pt x="13962" y="5480"/>
                      <a:pt x="16555" y="3301"/>
                    </a:cubicBezTo>
                    <a:cubicBezTo>
                      <a:pt x="19164" y="1107"/>
                      <a:pt x="21826" y="0"/>
                      <a:pt x="24556" y="0"/>
                    </a:cubicBezTo>
                    <a:cubicBezTo>
                      <a:pt x="24935" y="0"/>
                      <a:pt x="25438" y="19"/>
                      <a:pt x="26075" y="52"/>
                    </a:cubicBezTo>
                    <a:lnTo>
                      <a:pt x="26075" y="12459"/>
                    </a:lnTo>
                    <a:cubicBezTo>
                      <a:pt x="20199" y="12459"/>
                      <a:pt x="16313" y="14327"/>
                      <a:pt x="14413" y="18076"/>
                    </a:cubicBezTo>
                    <a:cubicBezTo>
                      <a:pt x="12512" y="21825"/>
                      <a:pt x="11542" y="25453"/>
                      <a:pt x="11542" y="28963"/>
                    </a:cubicBezTo>
                    <a:lnTo>
                      <a:pt x="11542" y="52653"/>
                    </a:lnTo>
                    <a:close/>
                  </a:path>
                </a:pathLst>
              </a:custGeom>
              <a:solidFill>
                <a:srgbClr val="000066"/>
              </a:solidFill>
              <a:ln w="326" cap="flat">
                <a:noFill/>
                <a:prstDash val="solid"/>
                <a:miter/>
              </a:ln>
            </p:spPr>
            <p:txBody>
              <a:bodyPr/>
              <a:lstStyle/>
              <a:p>
                <a:endParaRPr lang="en-GB"/>
              </a:p>
            </p:txBody>
          </p:sp>
          <p:sp>
            <p:nvSpPr>
              <p:cNvPr id="1026" name="Free-form: Shape 1025">
                <a:extLst>
                  <a:ext uri="{FF2B5EF4-FFF2-40B4-BE49-F238E27FC236}">
                    <a16:creationId xmlns:a16="http://schemas.microsoft.com/office/drawing/2014/main" id="{179CF277-F076-3687-BC25-2B4F694FD049}"/>
                  </a:ext>
                </a:extLst>
              </p:cNvPr>
              <p:cNvSpPr/>
              <p:nvPr/>
            </p:nvSpPr>
            <p:spPr>
              <a:xfrm>
                <a:off x="7817748" y="4384858"/>
                <a:ext cx="47142" cy="53273"/>
              </a:xfrm>
              <a:custGeom>
                <a:avLst/>
                <a:gdLst>
                  <a:gd name="csX0" fmla="*/ 35791 w 47142"/>
                  <a:gd name="csY0" fmla="*/ 35907 h 53273"/>
                  <a:gd name="csX1" fmla="*/ 46229 w 47142"/>
                  <a:gd name="csY1" fmla="*/ 37324 h 53273"/>
                  <a:gd name="csX2" fmla="*/ 38332 w 47142"/>
                  <a:gd name="csY2" fmla="*/ 48763 h 53273"/>
                  <a:gd name="csX3" fmla="*/ 23590 w 47142"/>
                  <a:gd name="csY3" fmla="*/ 53274 h 53273"/>
                  <a:gd name="csX4" fmla="*/ 6483 w 47142"/>
                  <a:gd name="csY4" fmla="*/ 46118 h 53273"/>
                  <a:gd name="csX5" fmla="*/ 0 w 47142"/>
                  <a:gd name="csY5" fmla="*/ 26782 h 53273"/>
                  <a:gd name="csX6" fmla="*/ 6535 w 47142"/>
                  <a:gd name="csY6" fmla="*/ 7603 h 53273"/>
                  <a:gd name="csX7" fmla="*/ 24246 w 47142"/>
                  <a:gd name="csY7" fmla="*/ 0 h 53273"/>
                  <a:gd name="csX8" fmla="*/ 41163 w 47142"/>
                  <a:gd name="csY8" fmla="*/ 7498 h 53273"/>
                  <a:gd name="csX9" fmla="*/ 47143 w 47142"/>
                  <a:gd name="csY9" fmla="*/ 26733 h 53273"/>
                  <a:gd name="csX10" fmla="*/ 47091 w 47142"/>
                  <a:gd name="csY10" fmla="*/ 28062 h 53273"/>
                  <a:gd name="csX11" fmla="*/ 11996 w 47142"/>
                  <a:gd name="csY11" fmla="*/ 28062 h 53273"/>
                  <a:gd name="csX12" fmla="*/ 12979 w 47142"/>
                  <a:gd name="csY12" fmla="*/ 36410 h 53273"/>
                  <a:gd name="csX13" fmla="*/ 16901 w 47142"/>
                  <a:gd name="csY13" fmla="*/ 41870 h 53273"/>
                  <a:gd name="csX14" fmla="*/ 24246 w 47142"/>
                  <a:gd name="csY14" fmla="*/ 44201 h 53273"/>
                  <a:gd name="csX15" fmla="*/ 35791 w 47142"/>
                  <a:gd name="csY15" fmla="*/ 35907 h 53273"/>
                  <a:gd name="csX16" fmla="*/ 35082 w 47142"/>
                  <a:gd name="csY16" fmla="*/ 20613 h 53273"/>
                  <a:gd name="csX17" fmla="*/ 31764 w 47142"/>
                  <a:gd name="csY17" fmla="*/ 11593 h 53273"/>
                  <a:gd name="csX18" fmla="*/ 23694 w 47142"/>
                  <a:gd name="csY18" fmla="*/ 8105 h 53273"/>
                  <a:gd name="csX19" fmla="*/ 15745 w 47142"/>
                  <a:gd name="csY19" fmla="*/ 11371 h 53273"/>
                  <a:gd name="csX20" fmla="*/ 11996 w 47142"/>
                  <a:gd name="csY20" fmla="*/ 20613 h 53273"/>
                  <a:gd name="csX21" fmla="*/ 35082 w 47142"/>
                  <a:gd name="csY21" fmla="*/ 20613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47142" h="53273">
                    <a:moveTo>
                      <a:pt x="35791" y="35907"/>
                    </a:moveTo>
                    <a:lnTo>
                      <a:pt x="46229" y="37324"/>
                    </a:lnTo>
                    <a:cubicBezTo>
                      <a:pt x="44880" y="41938"/>
                      <a:pt x="42234" y="45756"/>
                      <a:pt x="38332" y="48763"/>
                    </a:cubicBezTo>
                    <a:cubicBezTo>
                      <a:pt x="34409" y="51771"/>
                      <a:pt x="29501" y="53257"/>
                      <a:pt x="23590" y="53274"/>
                    </a:cubicBezTo>
                    <a:cubicBezTo>
                      <a:pt x="16506" y="53257"/>
                      <a:pt x="10804" y="50890"/>
                      <a:pt x="6483" y="46118"/>
                    </a:cubicBezTo>
                    <a:cubicBezTo>
                      <a:pt x="2162" y="41367"/>
                      <a:pt x="0" y="34923"/>
                      <a:pt x="0" y="26782"/>
                    </a:cubicBezTo>
                    <a:cubicBezTo>
                      <a:pt x="0" y="19059"/>
                      <a:pt x="2178" y="12665"/>
                      <a:pt x="6535" y="7603"/>
                    </a:cubicBezTo>
                    <a:cubicBezTo>
                      <a:pt x="10888" y="2541"/>
                      <a:pt x="16800" y="0"/>
                      <a:pt x="24246" y="0"/>
                    </a:cubicBezTo>
                    <a:cubicBezTo>
                      <a:pt x="31539" y="0"/>
                      <a:pt x="37172" y="2505"/>
                      <a:pt x="41163" y="7498"/>
                    </a:cubicBezTo>
                    <a:cubicBezTo>
                      <a:pt x="45138" y="12495"/>
                      <a:pt x="47143" y="18905"/>
                      <a:pt x="47143" y="26733"/>
                    </a:cubicBezTo>
                    <a:lnTo>
                      <a:pt x="47091" y="28062"/>
                    </a:lnTo>
                    <a:lnTo>
                      <a:pt x="11996" y="28062"/>
                    </a:lnTo>
                    <a:cubicBezTo>
                      <a:pt x="11996" y="31537"/>
                      <a:pt x="12322" y="34316"/>
                      <a:pt x="12979" y="36410"/>
                    </a:cubicBezTo>
                    <a:cubicBezTo>
                      <a:pt x="13635" y="38499"/>
                      <a:pt x="14948" y="40315"/>
                      <a:pt x="16901" y="41870"/>
                    </a:cubicBezTo>
                    <a:cubicBezTo>
                      <a:pt x="18874" y="43424"/>
                      <a:pt x="21310" y="44201"/>
                      <a:pt x="24246" y="44201"/>
                    </a:cubicBezTo>
                    <a:cubicBezTo>
                      <a:pt x="29949" y="44201"/>
                      <a:pt x="33802" y="41435"/>
                      <a:pt x="35791" y="35907"/>
                    </a:cubicBezTo>
                    <a:close/>
                    <a:moveTo>
                      <a:pt x="35082" y="20613"/>
                    </a:moveTo>
                    <a:cubicBezTo>
                      <a:pt x="35046" y="16933"/>
                      <a:pt x="33942" y="13928"/>
                      <a:pt x="31764" y="11593"/>
                    </a:cubicBezTo>
                    <a:cubicBezTo>
                      <a:pt x="29586" y="9278"/>
                      <a:pt x="26908" y="8105"/>
                      <a:pt x="23694" y="8105"/>
                    </a:cubicBezTo>
                    <a:cubicBezTo>
                      <a:pt x="20513" y="8105"/>
                      <a:pt x="17871" y="9193"/>
                      <a:pt x="15745" y="11371"/>
                    </a:cubicBezTo>
                    <a:cubicBezTo>
                      <a:pt x="13619" y="13546"/>
                      <a:pt x="12375" y="16622"/>
                      <a:pt x="11996" y="20613"/>
                    </a:cubicBezTo>
                    <a:lnTo>
                      <a:pt x="35082" y="20613"/>
                    </a:lnTo>
                    <a:close/>
                  </a:path>
                </a:pathLst>
              </a:custGeom>
              <a:solidFill>
                <a:srgbClr val="000066"/>
              </a:solidFill>
              <a:ln w="326" cap="flat">
                <a:noFill/>
                <a:prstDash val="solid"/>
                <a:miter/>
              </a:ln>
            </p:spPr>
            <p:txBody>
              <a:bodyPr/>
              <a:lstStyle/>
              <a:p>
                <a:endParaRPr lang="en-GB"/>
              </a:p>
            </p:txBody>
          </p:sp>
          <p:sp>
            <p:nvSpPr>
              <p:cNvPr id="1027" name="Free-form: Shape 1026">
                <a:extLst>
                  <a:ext uri="{FF2B5EF4-FFF2-40B4-BE49-F238E27FC236}">
                    <a16:creationId xmlns:a16="http://schemas.microsoft.com/office/drawing/2014/main" id="{7F742A44-7EF1-3693-0735-167CF462E3C1}"/>
                  </a:ext>
                </a:extLst>
              </p:cNvPr>
              <p:cNvSpPr/>
              <p:nvPr/>
            </p:nvSpPr>
            <p:spPr>
              <a:xfrm>
                <a:off x="7875349" y="4367958"/>
                <a:ext cx="42390" cy="69102"/>
              </a:xfrm>
              <a:custGeom>
                <a:avLst/>
                <a:gdLst>
                  <a:gd name="csX0" fmla="*/ 42391 w 42390"/>
                  <a:gd name="csY0" fmla="*/ 69102 h 69102"/>
                  <a:gd name="csX1" fmla="*/ 30846 w 42390"/>
                  <a:gd name="csY1" fmla="*/ 69102 h 69102"/>
                  <a:gd name="csX2" fmla="*/ 30846 w 42390"/>
                  <a:gd name="csY2" fmla="*/ 35632 h 69102"/>
                  <a:gd name="csX3" fmla="*/ 28531 w 42390"/>
                  <a:gd name="csY3" fmla="*/ 28030 h 69102"/>
                  <a:gd name="csX4" fmla="*/ 23139 w 42390"/>
                  <a:gd name="csY4" fmla="*/ 25815 h 69102"/>
                  <a:gd name="csX5" fmla="*/ 14895 w 42390"/>
                  <a:gd name="csY5" fmla="*/ 29721 h 69102"/>
                  <a:gd name="csX6" fmla="*/ 11545 w 42390"/>
                  <a:gd name="csY6" fmla="*/ 42578 h 69102"/>
                  <a:gd name="csX7" fmla="*/ 11545 w 42390"/>
                  <a:gd name="csY7" fmla="*/ 69102 h 69102"/>
                  <a:gd name="csX8" fmla="*/ 0 w 42390"/>
                  <a:gd name="csY8" fmla="*/ 69102 h 69102"/>
                  <a:gd name="csX9" fmla="*/ 0 w 42390"/>
                  <a:gd name="csY9" fmla="*/ 0 h 69102"/>
                  <a:gd name="csX10" fmla="*/ 11545 w 42390"/>
                  <a:gd name="csY10" fmla="*/ 0 h 69102"/>
                  <a:gd name="csX11" fmla="*/ 11545 w 42390"/>
                  <a:gd name="csY11" fmla="*/ 26939 h 69102"/>
                  <a:gd name="csX12" fmla="*/ 26646 w 42390"/>
                  <a:gd name="csY12" fmla="*/ 15897 h 69102"/>
                  <a:gd name="csX13" fmla="*/ 42391 w 42390"/>
                  <a:gd name="csY13" fmla="*/ 33973 h 69102"/>
                  <a:gd name="csX14" fmla="*/ 42391 w 42390"/>
                  <a:gd name="csY14" fmla="*/ 69102 h 691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42390" h="69102">
                    <a:moveTo>
                      <a:pt x="42391" y="69102"/>
                    </a:moveTo>
                    <a:lnTo>
                      <a:pt x="30846" y="69102"/>
                    </a:lnTo>
                    <a:lnTo>
                      <a:pt x="30846" y="35632"/>
                    </a:lnTo>
                    <a:cubicBezTo>
                      <a:pt x="30846" y="32020"/>
                      <a:pt x="30068" y="29496"/>
                      <a:pt x="28531" y="28030"/>
                    </a:cubicBezTo>
                    <a:cubicBezTo>
                      <a:pt x="26992" y="26560"/>
                      <a:pt x="25196" y="25815"/>
                      <a:pt x="23139" y="25815"/>
                    </a:cubicBezTo>
                    <a:cubicBezTo>
                      <a:pt x="19873" y="25815"/>
                      <a:pt x="17126" y="27112"/>
                      <a:pt x="14895" y="29721"/>
                    </a:cubicBezTo>
                    <a:cubicBezTo>
                      <a:pt x="12665" y="32314"/>
                      <a:pt x="11545" y="36599"/>
                      <a:pt x="11545" y="42578"/>
                    </a:cubicBezTo>
                    <a:lnTo>
                      <a:pt x="11545" y="69102"/>
                    </a:lnTo>
                    <a:lnTo>
                      <a:pt x="0" y="69102"/>
                    </a:lnTo>
                    <a:lnTo>
                      <a:pt x="0" y="0"/>
                    </a:lnTo>
                    <a:lnTo>
                      <a:pt x="11545" y="0"/>
                    </a:lnTo>
                    <a:lnTo>
                      <a:pt x="11545" y="26939"/>
                    </a:lnTo>
                    <a:cubicBezTo>
                      <a:pt x="14412" y="19578"/>
                      <a:pt x="19442" y="15897"/>
                      <a:pt x="26646" y="15897"/>
                    </a:cubicBezTo>
                    <a:cubicBezTo>
                      <a:pt x="37136" y="15897"/>
                      <a:pt x="42391" y="21910"/>
                      <a:pt x="42391" y="33973"/>
                    </a:cubicBezTo>
                    <a:lnTo>
                      <a:pt x="42391" y="69102"/>
                    </a:lnTo>
                    <a:close/>
                  </a:path>
                </a:pathLst>
              </a:custGeom>
              <a:solidFill>
                <a:srgbClr val="000066"/>
              </a:solidFill>
              <a:ln w="326" cap="flat">
                <a:noFill/>
                <a:prstDash val="solid"/>
                <a:miter/>
              </a:ln>
            </p:spPr>
            <p:txBody>
              <a:bodyPr/>
              <a:lstStyle/>
              <a:p>
                <a:endParaRPr lang="en-GB"/>
              </a:p>
            </p:txBody>
          </p:sp>
          <p:sp>
            <p:nvSpPr>
              <p:cNvPr id="1028" name="Free-form: Shape 1027">
                <a:extLst>
                  <a:ext uri="{FF2B5EF4-FFF2-40B4-BE49-F238E27FC236}">
                    <a16:creationId xmlns:a16="http://schemas.microsoft.com/office/drawing/2014/main" id="{31435C33-B8BA-508F-ADA2-5599B7102CBB}"/>
                  </a:ext>
                </a:extLst>
              </p:cNvPr>
              <p:cNvSpPr/>
              <p:nvPr/>
            </p:nvSpPr>
            <p:spPr>
              <a:xfrm>
                <a:off x="7928312" y="4384858"/>
                <a:ext cx="47142" cy="53273"/>
              </a:xfrm>
              <a:custGeom>
                <a:avLst/>
                <a:gdLst>
                  <a:gd name="csX0" fmla="*/ 35791 w 47142"/>
                  <a:gd name="csY0" fmla="*/ 35907 h 53273"/>
                  <a:gd name="csX1" fmla="*/ 46228 w 47142"/>
                  <a:gd name="csY1" fmla="*/ 37324 h 53273"/>
                  <a:gd name="csX2" fmla="*/ 38331 w 47142"/>
                  <a:gd name="csY2" fmla="*/ 48763 h 53273"/>
                  <a:gd name="csX3" fmla="*/ 23589 w 47142"/>
                  <a:gd name="csY3" fmla="*/ 53274 h 53273"/>
                  <a:gd name="csX4" fmla="*/ 6483 w 47142"/>
                  <a:gd name="csY4" fmla="*/ 46118 h 53273"/>
                  <a:gd name="csX5" fmla="*/ 0 w 47142"/>
                  <a:gd name="csY5" fmla="*/ 26782 h 53273"/>
                  <a:gd name="csX6" fmla="*/ 6535 w 47142"/>
                  <a:gd name="csY6" fmla="*/ 7603 h 53273"/>
                  <a:gd name="csX7" fmla="*/ 24246 w 47142"/>
                  <a:gd name="csY7" fmla="*/ 0 h 53273"/>
                  <a:gd name="csX8" fmla="*/ 41163 w 47142"/>
                  <a:gd name="csY8" fmla="*/ 7498 h 53273"/>
                  <a:gd name="csX9" fmla="*/ 47143 w 47142"/>
                  <a:gd name="csY9" fmla="*/ 26733 h 53273"/>
                  <a:gd name="csX10" fmla="*/ 47091 w 47142"/>
                  <a:gd name="csY10" fmla="*/ 28062 h 53273"/>
                  <a:gd name="csX11" fmla="*/ 11995 w 47142"/>
                  <a:gd name="csY11" fmla="*/ 28062 h 53273"/>
                  <a:gd name="csX12" fmla="*/ 12979 w 47142"/>
                  <a:gd name="csY12" fmla="*/ 36410 h 53273"/>
                  <a:gd name="csX13" fmla="*/ 16901 w 47142"/>
                  <a:gd name="csY13" fmla="*/ 41870 h 53273"/>
                  <a:gd name="csX14" fmla="*/ 24246 w 47142"/>
                  <a:gd name="csY14" fmla="*/ 44201 h 53273"/>
                  <a:gd name="csX15" fmla="*/ 35791 w 47142"/>
                  <a:gd name="csY15" fmla="*/ 35907 h 53273"/>
                  <a:gd name="csX16" fmla="*/ 35082 w 47142"/>
                  <a:gd name="csY16" fmla="*/ 20613 h 53273"/>
                  <a:gd name="csX17" fmla="*/ 31764 w 47142"/>
                  <a:gd name="csY17" fmla="*/ 11593 h 53273"/>
                  <a:gd name="csX18" fmla="*/ 23694 w 47142"/>
                  <a:gd name="csY18" fmla="*/ 8105 h 53273"/>
                  <a:gd name="csX19" fmla="*/ 15744 w 47142"/>
                  <a:gd name="csY19" fmla="*/ 11371 h 53273"/>
                  <a:gd name="csX20" fmla="*/ 11995 w 47142"/>
                  <a:gd name="csY20" fmla="*/ 20613 h 53273"/>
                  <a:gd name="csX21" fmla="*/ 35082 w 47142"/>
                  <a:gd name="csY21" fmla="*/ 20613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47142" h="53273">
                    <a:moveTo>
                      <a:pt x="35791" y="35907"/>
                    </a:moveTo>
                    <a:lnTo>
                      <a:pt x="46228" y="37324"/>
                    </a:lnTo>
                    <a:cubicBezTo>
                      <a:pt x="44880" y="41938"/>
                      <a:pt x="42234" y="45756"/>
                      <a:pt x="38331" y="48763"/>
                    </a:cubicBezTo>
                    <a:cubicBezTo>
                      <a:pt x="34409" y="51771"/>
                      <a:pt x="29501" y="53257"/>
                      <a:pt x="23589" y="53274"/>
                    </a:cubicBezTo>
                    <a:cubicBezTo>
                      <a:pt x="16505" y="53257"/>
                      <a:pt x="10804" y="50890"/>
                      <a:pt x="6483" y="46118"/>
                    </a:cubicBezTo>
                    <a:cubicBezTo>
                      <a:pt x="2162" y="41367"/>
                      <a:pt x="0" y="34923"/>
                      <a:pt x="0" y="26782"/>
                    </a:cubicBezTo>
                    <a:cubicBezTo>
                      <a:pt x="0" y="19059"/>
                      <a:pt x="2178" y="12665"/>
                      <a:pt x="6535" y="7603"/>
                    </a:cubicBezTo>
                    <a:cubicBezTo>
                      <a:pt x="10888" y="2541"/>
                      <a:pt x="16800" y="0"/>
                      <a:pt x="24246" y="0"/>
                    </a:cubicBezTo>
                    <a:cubicBezTo>
                      <a:pt x="31538" y="0"/>
                      <a:pt x="37172" y="2505"/>
                      <a:pt x="41163" y="7498"/>
                    </a:cubicBezTo>
                    <a:cubicBezTo>
                      <a:pt x="45137" y="12495"/>
                      <a:pt x="47143" y="18905"/>
                      <a:pt x="47143" y="26733"/>
                    </a:cubicBezTo>
                    <a:lnTo>
                      <a:pt x="47091" y="28062"/>
                    </a:lnTo>
                    <a:lnTo>
                      <a:pt x="11995" y="28062"/>
                    </a:lnTo>
                    <a:cubicBezTo>
                      <a:pt x="11995" y="31537"/>
                      <a:pt x="12322" y="34316"/>
                      <a:pt x="12979" y="36410"/>
                    </a:cubicBezTo>
                    <a:cubicBezTo>
                      <a:pt x="13635" y="38499"/>
                      <a:pt x="14948" y="40315"/>
                      <a:pt x="16901" y="41870"/>
                    </a:cubicBezTo>
                    <a:cubicBezTo>
                      <a:pt x="18873" y="43424"/>
                      <a:pt x="21310" y="44201"/>
                      <a:pt x="24246" y="44201"/>
                    </a:cubicBezTo>
                    <a:cubicBezTo>
                      <a:pt x="29948" y="44201"/>
                      <a:pt x="33802" y="41435"/>
                      <a:pt x="35791" y="35907"/>
                    </a:cubicBezTo>
                    <a:close/>
                    <a:moveTo>
                      <a:pt x="35082" y="20613"/>
                    </a:moveTo>
                    <a:cubicBezTo>
                      <a:pt x="35046" y="16933"/>
                      <a:pt x="33942" y="13928"/>
                      <a:pt x="31764" y="11593"/>
                    </a:cubicBezTo>
                    <a:cubicBezTo>
                      <a:pt x="29586" y="9278"/>
                      <a:pt x="26907" y="8105"/>
                      <a:pt x="23694" y="8105"/>
                    </a:cubicBezTo>
                    <a:cubicBezTo>
                      <a:pt x="20513" y="8105"/>
                      <a:pt x="17870" y="9193"/>
                      <a:pt x="15744" y="11371"/>
                    </a:cubicBezTo>
                    <a:cubicBezTo>
                      <a:pt x="13618" y="13546"/>
                      <a:pt x="12374" y="16622"/>
                      <a:pt x="11995" y="20613"/>
                    </a:cubicBezTo>
                    <a:lnTo>
                      <a:pt x="35082" y="20613"/>
                    </a:lnTo>
                    <a:close/>
                  </a:path>
                </a:pathLst>
              </a:custGeom>
              <a:solidFill>
                <a:srgbClr val="000066"/>
              </a:solidFill>
              <a:ln w="326" cap="flat">
                <a:noFill/>
                <a:prstDash val="solid"/>
                <a:miter/>
              </a:ln>
            </p:spPr>
            <p:txBody>
              <a:bodyPr/>
              <a:lstStyle/>
              <a:p>
                <a:endParaRPr lang="en-GB"/>
              </a:p>
            </p:txBody>
          </p:sp>
          <p:sp>
            <p:nvSpPr>
              <p:cNvPr id="1029" name="Free-form: Shape 1028">
                <a:extLst>
                  <a:ext uri="{FF2B5EF4-FFF2-40B4-BE49-F238E27FC236}">
                    <a16:creationId xmlns:a16="http://schemas.microsoft.com/office/drawing/2014/main" id="{07226E7C-26D0-0822-E8FE-CF80B952F8A3}"/>
                  </a:ext>
                </a:extLst>
              </p:cNvPr>
              <p:cNvSpPr/>
              <p:nvPr/>
            </p:nvSpPr>
            <p:spPr>
              <a:xfrm>
                <a:off x="6824395" y="4186505"/>
                <a:ext cx="52188" cy="69102"/>
              </a:xfrm>
              <a:custGeom>
                <a:avLst/>
                <a:gdLst>
                  <a:gd name="csX0" fmla="*/ 52188 w 52188"/>
                  <a:gd name="csY0" fmla="*/ 69102 h 69102"/>
                  <a:gd name="csX1" fmla="*/ 40092 w 52188"/>
                  <a:gd name="csY1" fmla="*/ 69102 h 69102"/>
                  <a:gd name="csX2" fmla="*/ 13860 w 52188"/>
                  <a:gd name="csY2" fmla="*/ 24953 h 69102"/>
                  <a:gd name="csX3" fmla="*/ 11891 w 52188"/>
                  <a:gd name="csY3" fmla="*/ 21668 h 69102"/>
                  <a:gd name="csX4" fmla="*/ 10023 w 52188"/>
                  <a:gd name="csY4" fmla="*/ 18471 h 69102"/>
                  <a:gd name="csX5" fmla="*/ 10023 w 52188"/>
                  <a:gd name="csY5" fmla="*/ 69102 h 69102"/>
                  <a:gd name="csX6" fmla="*/ 0 w 52188"/>
                  <a:gd name="csY6" fmla="*/ 69102 h 69102"/>
                  <a:gd name="csX7" fmla="*/ 0 w 52188"/>
                  <a:gd name="csY7" fmla="*/ 0 h 69102"/>
                  <a:gd name="csX8" fmla="*/ 13756 w 52188"/>
                  <a:gd name="csY8" fmla="*/ 0 h 69102"/>
                  <a:gd name="csX9" fmla="*/ 37966 w 52188"/>
                  <a:gd name="csY9" fmla="*/ 40694 h 69102"/>
                  <a:gd name="csX10" fmla="*/ 42375 w 52188"/>
                  <a:gd name="csY10" fmla="*/ 48143 h 69102"/>
                  <a:gd name="csX11" fmla="*/ 42375 w 52188"/>
                  <a:gd name="csY11" fmla="*/ 0 h 69102"/>
                  <a:gd name="csX12" fmla="*/ 52188 w 52188"/>
                  <a:gd name="csY12" fmla="*/ 0 h 69102"/>
                  <a:gd name="csX13" fmla="*/ 52188 w 52188"/>
                  <a:gd name="csY13" fmla="*/ 69102 h 691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52188" h="69102">
                    <a:moveTo>
                      <a:pt x="52188" y="69102"/>
                    </a:moveTo>
                    <a:lnTo>
                      <a:pt x="40092" y="69102"/>
                    </a:lnTo>
                    <a:lnTo>
                      <a:pt x="13860" y="24953"/>
                    </a:lnTo>
                    <a:cubicBezTo>
                      <a:pt x="13462" y="24277"/>
                      <a:pt x="12805" y="23190"/>
                      <a:pt x="11891" y="21668"/>
                    </a:cubicBezTo>
                    <a:cubicBezTo>
                      <a:pt x="11477" y="20995"/>
                      <a:pt x="10853" y="19924"/>
                      <a:pt x="10023" y="18471"/>
                    </a:cubicBezTo>
                    <a:lnTo>
                      <a:pt x="10023" y="69102"/>
                    </a:lnTo>
                    <a:lnTo>
                      <a:pt x="0" y="69102"/>
                    </a:lnTo>
                    <a:lnTo>
                      <a:pt x="0" y="0"/>
                    </a:lnTo>
                    <a:lnTo>
                      <a:pt x="13756" y="0"/>
                    </a:lnTo>
                    <a:lnTo>
                      <a:pt x="37966" y="40694"/>
                    </a:lnTo>
                    <a:cubicBezTo>
                      <a:pt x="38155" y="41040"/>
                      <a:pt x="39625" y="43512"/>
                      <a:pt x="42375" y="48143"/>
                    </a:cubicBezTo>
                    <a:lnTo>
                      <a:pt x="42375" y="0"/>
                    </a:lnTo>
                    <a:lnTo>
                      <a:pt x="52188" y="0"/>
                    </a:lnTo>
                    <a:lnTo>
                      <a:pt x="52188" y="69102"/>
                    </a:lnTo>
                    <a:close/>
                  </a:path>
                </a:pathLst>
              </a:custGeom>
              <a:solidFill>
                <a:srgbClr val="000066"/>
              </a:solidFill>
              <a:ln w="326" cap="flat">
                <a:noFill/>
                <a:prstDash val="solid"/>
                <a:miter/>
              </a:ln>
            </p:spPr>
            <p:txBody>
              <a:bodyPr/>
              <a:lstStyle/>
              <a:p>
                <a:endParaRPr lang="en-GB"/>
              </a:p>
            </p:txBody>
          </p:sp>
          <p:sp>
            <p:nvSpPr>
              <p:cNvPr id="1030" name="Free-form: Shape 1029">
                <a:extLst>
                  <a:ext uri="{FF2B5EF4-FFF2-40B4-BE49-F238E27FC236}">
                    <a16:creationId xmlns:a16="http://schemas.microsoft.com/office/drawing/2014/main" id="{FAF6091B-A01A-94EA-BA21-04B24AD65AE8}"/>
                  </a:ext>
                </a:extLst>
              </p:cNvPr>
              <p:cNvSpPr/>
              <p:nvPr/>
            </p:nvSpPr>
            <p:spPr>
              <a:xfrm>
                <a:off x="6886450" y="4194712"/>
                <a:ext cx="51342" cy="79229"/>
              </a:xfrm>
              <a:custGeom>
                <a:avLst/>
                <a:gdLst>
                  <a:gd name="csX0" fmla="*/ 51291 w 51342"/>
                  <a:gd name="csY0" fmla="*/ 0 h 79229"/>
                  <a:gd name="csX1" fmla="*/ 51291 w 51342"/>
                  <a:gd name="csY1" fmla="*/ 8850 h 79229"/>
                  <a:gd name="csX2" fmla="*/ 47747 w 51342"/>
                  <a:gd name="csY2" fmla="*/ 8850 h 79229"/>
                  <a:gd name="csX3" fmla="*/ 43672 w 51342"/>
                  <a:gd name="csY3" fmla="*/ 9402 h 79229"/>
                  <a:gd name="csX4" fmla="*/ 40249 w 51342"/>
                  <a:gd name="csY4" fmla="*/ 12994 h 79229"/>
                  <a:gd name="csX5" fmla="*/ 46333 w 51342"/>
                  <a:gd name="csY5" fmla="*/ 24039 h 79229"/>
                  <a:gd name="csX6" fmla="*/ 40628 w 51342"/>
                  <a:gd name="csY6" fmla="*/ 35286 h 79229"/>
                  <a:gd name="csX7" fmla="*/ 25559 w 51342"/>
                  <a:gd name="csY7" fmla="*/ 39727 h 79229"/>
                  <a:gd name="csX8" fmla="*/ 16107 w 51342"/>
                  <a:gd name="csY8" fmla="*/ 38415 h 79229"/>
                  <a:gd name="csX9" fmla="*/ 12547 w 51342"/>
                  <a:gd name="csY9" fmla="*/ 43424 h 79229"/>
                  <a:gd name="csX10" fmla="*/ 14275 w 51342"/>
                  <a:gd name="csY10" fmla="*/ 46863 h 79229"/>
                  <a:gd name="csX11" fmla="*/ 19494 w 51342"/>
                  <a:gd name="csY11" fmla="*/ 48437 h 79229"/>
                  <a:gd name="csX12" fmla="*/ 34683 w 51342"/>
                  <a:gd name="csY12" fmla="*/ 48437 h 79229"/>
                  <a:gd name="csX13" fmla="*/ 46901 w 51342"/>
                  <a:gd name="csY13" fmla="*/ 52464 h 79229"/>
                  <a:gd name="csX14" fmla="*/ 51343 w 51342"/>
                  <a:gd name="csY14" fmla="*/ 62470 h 79229"/>
                  <a:gd name="csX15" fmla="*/ 44622 w 51342"/>
                  <a:gd name="csY15" fmla="*/ 74461 h 79229"/>
                  <a:gd name="csX16" fmla="*/ 24765 w 51342"/>
                  <a:gd name="csY16" fmla="*/ 79229 h 79229"/>
                  <a:gd name="csX17" fmla="*/ 0 w 51342"/>
                  <a:gd name="csY17" fmla="*/ 65406 h 79229"/>
                  <a:gd name="csX18" fmla="*/ 7450 w 51342"/>
                  <a:gd name="csY18" fmla="*/ 55021 h 79229"/>
                  <a:gd name="csX19" fmla="*/ 2681 w 51342"/>
                  <a:gd name="csY19" fmla="*/ 46569 h 79229"/>
                  <a:gd name="csX20" fmla="*/ 10836 w 51342"/>
                  <a:gd name="csY20" fmla="*/ 35942 h 79229"/>
                  <a:gd name="csX21" fmla="*/ 3753 w 51342"/>
                  <a:gd name="csY21" fmla="*/ 24088 h 79229"/>
                  <a:gd name="csX22" fmla="*/ 8952 w 51342"/>
                  <a:gd name="csY22" fmla="*/ 13203 h 79229"/>
                  <a:gd name="csX23" fmla="*/ 24801 w 51342"/>
                  <a:gd name="csY23" fmla="*/ 8693 h 79229"/>
                  <a:gd name="csX24" fmla="*/ 34683 w 51342"/>
                  <a:gd name="csY24" fmla="*/ 9764 h 79229"/>
                  <a:gd name="csX25" fmla="*/ 46990 w 51342"/>
                  <a:gd name="csY25" fmla="*/ 0 h 79229"/>
                  <a:gd name="csX26" fmla="*/ 51291 w 51342"/>
                  <a:gd name="csY26" fmla="*/ 0 h 79229"/>
                  <a:gd name="csX27" fmla="*/ 25059 w 51342"/>
                  <a:gd name="csY27" fmla="*/ 32902 h 79229"/>
                  <a:gd name="csX28" fmla="*/ 34478 w 51342"/>
                  <a:gd name="csY28" fmla="*/ 24039 h 79229"/>
                  <a:gd name="csX29" fmla="*/ 32126 w 51342"/>
                  <a:gd name="csY29" fmla="*/ 18317 h 79229"/>
                  <a:gd name="csX30" fmla="*/ 25265 w 51342"/>
                  <a:gd name="csY30" fmla="*/ 15986 h 79229"/>
                  <a:gd name="csX31" fmla="*/ 18198 w 51342"/>
                  <a:gd name="csY31" fmla="*/ 18422 h 79229"/>
                  <a:gd name="csX32" fmla="*/ 15693 w 51342"/>
                  <a:gd name="csY32" fmla="*/ 24503 h 79229"/>
                  <a:gd name="csX33" fmla="*/ 18181 w 51342"/>
                  <a:gd name="csY33" fmla="*/ 30570 h 79229"/>
                  <a:gd name="csX34" fmla="*/ 25059 w 51342"/>
                  <a:gd name="csY34" fmla="*/ 32902 h 79229"/>
                  <a:gd name="csX35" fmla="*/ 12410 w 51342"/>
                  <a:gd name="csY35" fmla="*/ 58113 h 79229"/>
                  <a:gd name="csX36" fmla="*/ 9922 w 51342"/>
                  <a:gd name="csY36" fmla="*/ 62519 h 79229"/>
                  <a:gd name="csX37" fmla="*/ 14069 w 51342"/>
                  <a:gd name="csY37" fmla="*/ 68672 h 79229"/>
                  <a:gd name="csX38" fmla="*/ 27287 w 51342"/>
                  <a:gd name="csY38" fmla="*/ 71317 h 79229"/>
                  <a:gd name="csX39" fmla="*/ 40595 w 51342"/>
                  <a:gd name="csY39" fmla="*/ 64491 h 79229"/>
                  <a:gd name="csX40" fmla="*/ 38279 w 51342"/>
                  <a:gd name="csY40" fmla="*/ 60671 h 79229"/>
                  <a:gd name="csX41" fmla="*/ 32956 w 51342"/>
                  <a:gd name="csY41" fmla="*/ 59374 h 79229"/>
                  <a:gd name="csX42" fmla="*/ 20703 w 51342"/>
                  <a:gd name="csY42" fmla="*/ 59374 h 79229"/>
                  <a:gd name="csX43" fmla="*/ 12410 w 51342"/>
                  <a:gd name="csY43" fmla="*/ 58113 h 792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Lst>
                <a:rect l="l" t="t" r="r" b="b"/>
                <a:pathLst>
                  <a:path w="51342" h="79229">
                    <a:moveTo>
                      <a:pt x="51291" y="0"/>
                    </a:moveTo>
                    <a:lnTo>
                      <a:pt x="51291" y="8850"/>
                    </a:lnTo>
                    <a:lnTo>
                      <a:pt x="47747" y="8850"/>
                    </a:lnTo>
                    <a:cubicBezTo>
                      <a:pt x="46192" y="8850"/>
                      <a:pt x="44827" y="9039"/>
                      <a:pt x="43672" y="9402"/>
                    </a:cubicBezTo>
                    <a:cubicBezTo>
                      <a:pt x="42495" y="9781"/>
                      <a:pt x="41356" y="10973"/>
                      <a:pt x="40249" y="12994"/>
                    </a:cubicBezTo>
                    <a:cubicBezTo>
                      <a:pt x="44292" y="16312"/>
                      <a:pt x="46333" y="19993"/>
                      <a:pt x="46333" y="24039"/>
                    </a:cubicBezTo>
                    <a:cubicBezTo>
                      <a:pt x="46333" y="28565"/>
                      <a:pt x="44429" y="32314"/>
                      <a:pt x="40628" y="35286"/>
                    </a:cubicBezTo>
                    <a:cubicBezTo>
                      <a:pt x="36826" y="38241"/>
                      <a:pt x="31816" y="39727"/>
                      <a:pt x="25559" y="39727"/>
                    </a:cubicBezTo>
                    <a:cubicBezTo>
                      <a:pt x="22864" y="39727"/>
                      <a:pt x="19720" y="39296"/>
                      <a:pt x="16107" y="38415"/>
                    </a:cubicBezTo>
                    <a:cubicBezTo>
                      <a:pt x="13740" y="39502"/>
                      <a:pt x="12547" y="41161"/>
                      <a:pt x="12547" y="43424"/>
                    </a:cubicBezTo>
                    <a:cubicBezTo>
                      <a:pt x="12547" y="44688"/>
                      <a:pt x="13136" y="45828"/>
                      <a:pt x="14275" y="46863"/>
                    </a:cubicBezTo>
                    <a:cubicBezTo>
                      <a:pt x="15415" y="47918"/>
                      <a:pt x="17162" y="48437"/>
                      <a:pt x="19494" y="48437"/>
                    </a:cubicBezTo>
                    <a:lnTo>
                      <a:pt x="34683" y="48437"/>
                    </a:lnTo>
                    <a:cubicBezTo>
                      <a:pt x="39870" y="48437"/>
                      <a:pt x="43946" y="49786"/>
                      <a:pt x="46901" y="52464"/>
                    </a:cubicBezTo>
                    <a:cubicBezTo>
                      <a:pt x="49857" y="55141"/>
                      <a:pt x="51343" y="58476"/>
                      <a:pt x="51343" y="62470"/>
                    </a:cubicBezTo>
                    <a:cubicBezTo>
                      <a:pt x="51343" y="67290"/>
                      <a:pt x="49096" y="71297"/>
                      <a:pt x="44622" y="74461"/>
                    </a:cubicBezTo>
                    <a:cubicBezTo>
                      <a:pt x="40164" y="77639"/>
                      <a:pt x="33528" y="79213"/>
                      <a:pt x="24765" y="79229"/>
                    </a:cubicBezTo>
                    <a:cubicBezTo>
                      <a:pt x="8243" y="79213"/>
                      <a:pt x="0" y="74615"/>
                      <a:pt x="0" y="65406"/>
                    </a:cubicBezTo>
                    <a:cubicBezTo>
                      <a:pt x="0" y="60843"/>
                      <a:pt x="2472" y="57388"/>
                      <a:pt x="7450" y="55021"/>
                    </a:cubicBezTo>
                    <a:cubicBezTo>
                      <a:pt x="4269" y="52323"/>
                      <a:pt x="2681" y="49508"/>
                      <a:pt x="2681" y="46569"/>
                    </a:cubicBezTo>
                    <a:cubicBezTo>
                      <a:pt x="2681" y="42111"/>
                      <a:pt x="5392" y="38571"/>
                      <a:pt x="10836" y="35942"/>
                    </a:cubicBezTo>
                    <a:cubicBezTo>
                      <a:pt x="6101" y="33075"/>
                      <a:pt x="3753" y="29117"/>
                      <a:pt x="3753" y="24088"/>
                    </a:cubicBezTo>
                    <a:cubicBezTo>
                      <a:pt x="3753" y="19839"/>
                      <a:pt x="5480" y="16211"/>
                      <a:pt x="8952" y="13203"/>
                    </a:cubicBezTo>
                    <a:cubicBezTo>
                      <a:pt x="12443" y="10195"/>
                      <a:pt x="17714" y="8693"/>
                      <a:pt x="24801" y="8693"/>
                    </a:cubicBezTo>
                    <a:cubicBezTo>
                      <a:pt x="28048" y="8693"/>
                      <a:pt x="31333" y="9056"/>
                      <a:pt x="34683" y="9764"/>
                    </a:cubicBezTo>
                    <a:cubicBezTo>
                      <a:pt x="36238" y="3249"/>
                      <a:pt x="40334" y="0"/>
                      <a:pt x="46990" y="0"/>
                    </a:cubicBezTo>
                    <a:lnTo>
                      <a:pt x="51291" y="0"/>
                    </a:lnTo>
                    <a:close/>
                    <a:moveTo>
                      <a:pt x="25059" y="32902"/>
                    </a:moveTo>
                    <a:cubicBezTo>
                      <a:pt x="31333" y="32902"/>
                      <a:pt x="34478" y="29947"/>
                      <a:pt x="34478" y="24039"/>
                    </a:cubicBezTo>
                    <a:cubicBezTo>
                      <a:pt x="34478" y="21772"/>
                      <a:pt x="33700" y="19872"/>
                      <a:pt x="32126" y="18317"/>
                    </a:cubicBezTo>
                    <a:cubicBezTo>
                      <a:pt x="30556" y="16763"/>
                      <a:pt x="28273" y="15986"/>
                      <a:pt x="25265" y="15986"/>
                    </a:cubicBezTo>
                    <a:cubicBezTo>
                      <a:pt x="22225" y="15986"/>
                      <a:pt x="19873" y="16799"/>
                      <a:pt x="18198" y="18422"/>
                    </a:cubicBezTo>
                    <a:cubicBezTo>
                      <a:pt x="16522" y="20045"/>
                      <a:pt x="15693" y="22066"/>
                      <a:pt x="15693" y="24503"/>
                    </a:cubicBezTo>
                    <a:cubicBezTo>
                      <a:pt x="15693" y="26991"/>
                      <a:pt x="16522" y="29013"/>
                      <a:pt x="18181" y="30570"/>
                    </a:cubicBezTo>
                    <a:cubicBezTo>
                      <a:pt x="19824" y="32125"/>
                      <a:pt x="22120" y="32902"/>
                      <a:pt x="25059" y="32902"/>
                    </a:cubicBezTo>
                    <a:close/>
                    <a:moveTo>
                      <a:pt x="12410" y="58113"/>
                    </a:moveTo>
                    <a:cubicBezTo>
                      <a:pt x="10751" y="59635"/>
                      <a:pt x="9922" y="61101"/>
                      <a:pt x="9922" y="62519"/>
                    </a:cubicBezTo>
                    <a:cubicBezTo>
                      <a:pt x="9922" y="64834"/>
                      <a:pt x="11303" y="66892"/>
                      <a:pt x="14069" y="68672"/>
                    </a:cubicBezTo>
                    <a:cubicBezTo>
                      <a:pt x="16832" y="70435"/>
                      <a:pt x="21241" y="71317"/>
                      <a:pt x="27287" y="71317"/>
                    </a:cubicBezTo>
                    <a:cubicBezTo>
                      <a:pt x="36170" y="71317"/>
                      <a:pt x="40595" y="69054"/>
                      <a:pt x="40595" y="64491"/>
                    </a:cubicBezTo>
                    <a:cubicBezTo>
                      <a:pt x="40595" y="62796"/>
                      <a:pt x="39834" y="61536"/>
                      <a:pt x="38279" y="60671"/>
                    </a:cubicBezTo>
                    <a:cubicBezTo>
                      <a:pt x="36725" y="59808"/>
                      <a:pt x="34945" y="59374"/>
                      <a:pt x="32956" y="59374"/>
                    </a:cubicBezTo>
                    <a:lnTo>
                      <a:pt x="20703" y="59374"/>
                    </a:lnTo>
                    <a:cubicBezTo>
                      <a:pt x="18371" y="59374"/>
                      <a:pt x="15607" y="58959"/>
                      <a:pt x="12410" y="58113"/>
                    </a:cubicBezTo>
                    <a:close/>
                  </a:path>
                </a:pathLst>
              </a:custGeom>
              <a:solidFill>
                <a:srgbClr val="000066"/>
              </a:solidFill>
              <a:ln w="326" cap="flat">
                <a:noFill/>
                <a:prstDash val="solid"/>
                <a:miter/>
              </a:ln>
            </p:spPr>
            <p:txBody>
              <a:bodyPr/>
              <a:lstStyle/>
              <a:p>
                <a:endParaRPr lang="en-GB"/>
              </a:p>
            </p:txBody>
          </p:sp>
          <p:sp>
            <p:nvSpPr>
              <p:cNvPr id="1031" name="Free-form: Shape 1030">
                <a:extLst>
                  <a:ext uri="{FF2B5EF4-FFF2-40B4-BE49-F238E27FC236}">
                    <a16:creationId xmlns:a16="http://schemas.microsoft.com/office/drawing/2014/main" id="{7BD6129A-481B-E2A3-3EEA-2E64BAC02E2A}"/>
                  </a:ext>
                </a:extLst>
              </p:cNvPr>
              <p:cNvSpPr/>
              <p:nvPr/>
            </p:nvSpPr>
            <p:spPr>
              <a:xfrm>
                <a:off x="6941523" y="4203405"/>
                <a:ext cx="47540" cy="53273"/>
              </a:xfrm>
              <a:custGeom>
                <a:avLst/>
                <a:gdLst>
                  <a:gd name="csX0" fmla="*/ 23295 w 47540"/>
                  <a:gd name="csY0" fmla="*/ 53274 h 53273"/>
                  <a:gd name="csX1" fmla="*/ 5979 w 47540"/>
                  <a:gd name="csY1" fmla="*/ 45119 h 53273"/>
                  <a:gd name="csX2" fmla="*/ 0 w 47540"/>
                  <a:gd name="csY2" fmla="*/ 26439 h 53273"/>
                  <a:gd name="csX3" fmla="*/ 6603 w 47540"/>
                  <a:gd name="csY3" fmla="*/ 7550 h 53273"/>
                  <a:gd name="csX4" fmla="*/ 24056 w 47540"/>
                  <a:gd name="csY4" fmla="*/ 0 h 53273"/>
                  <a:gd name="csX5" fmla="*/ 40941 w 47540"/>
                  <a:gd name="csY5" fmla="*/ 7344 h 53273"/>
                  <a:gd name="csX6" fmla="*/ 47541 w 47540"/>
                  <a:gd name="csY6" fmla="*/ 26439 h 53273"/>
                  <a:gd name="csX7" fmla="*/ 40679 w 47540"/>
                  <a:gd name="csY7" fmla="*/ 45896 h 53273"/>
                  <a:gd name="csX8" fmla="*/ 23295 w 47540"/>
                  <a:gd name="csY8" fmla="*/ 53274 h 53273"/>
                  <a:gd name="csX9" fmla="*/ 23694 w 47540"/>
                  <a:gd name="csY9" fmla="*/ 43754 h 53273"/>
                  <a:gd name="csX10" fmla="*/ 35340 w 47540"/>
                  <a:gd name="csY10" fmla="*/ 26387 h 53273"/>
                  <a:gd name="csX11" fmla="*/ 32557 w 47540"/>
                  <a:gd name="csY11" fmla="*/ 14013 h 53273"/>
                  <a:gd name="csX12" fmla="*/ 24004 w 47540"/>
                  <a:gd name="csY12" fmla="*/ 9471 h 53273"/>
                  <a:gd name="csX13" fmla="*/ 15140 w 47540"/>
                  <a:gd name="csY13" fmla="*/ 14150 h 53273"/>
                  <a:gd name="csX14" fmla="*/ 12253 w 47540"/>
                  <a:gd name="csY14" fmla="*/ 26593 h 53273"/>
                  <a:gd name="csX15" fmla="*/ 15313 w 47540"/>
                  <a:gd name="csY15" fmla="*/ 39345 h 53273"/>
                  <a:gd name="csX16" fmla="*/ 23694 w 47540"/>
                  <a:gd name="csY16" fmla="*/ 43754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7540" h="53273">
                    <a:moveTo>
                      <a:pt x="23295" y="53274"/>
                    </a:moveTo>
                    <a:cubicBezTo>
                      <a:pt x="15728" y="53257"/>
                      <a:pt x="9954" y="50543"/>
                      <a:pt x="5979" y="45119"/>
                    </a:cubicBezTo>
                    <a:cubicBezTo>
                      <a:pt x="1989" y="39675"/>
                      <a:pt x="0" y="33454"/>
                      <a:pt x="0" y="26439"/>
                    </a:cubicBezTo>
                    <a:cubicBezTo>
                      <a:pt x="0" y="18869"/>
                      <a:pt x="2194" y="12579"/>
                      <a:pt x="6603" y="7550"/>
                    </a:cubicBezTo>
                    <a:cubicBezTo>
                      <a:pt x="11009" y="2521"/>
                      <a:pt x="16832" y="0"/>
                      <a:pt x="24056" y="0"/>
                    </a:cubicBezTo>
                    <a:cubicBezTo>
                      <a:pt x="30898" y="0"/>
                      <a:pt x="36532" y="2452"/>
                      <a:pt x="40941" y="7344"/>
                    </a:cubicBezTo>
                    <a:cubicBezTo>
                      <a:pt x="45347" y="12250"/>
                      <a:pt x="47541" y="18611"/>
                      <a:pt x="47541" y="26439"/>
                    </a:cubicBezTo>
                    <a:cubicBezTo>
                      <a:pt x="47541" y="34509"/>
                      <a:pt x="45258" y="40988"/>
                      <a:pt x="40679" y="45896"/>
                    </a:cubicBezTo>
                    <a:cubicBezTo>
                      <a:pt x="36101" y="50801"/>
                      <a:pt x="30310" y="53257"/>
                      <a:pt x="23295" y="53274"/>
                    </a:cubicBezTo>
                    <a:close/>
                    <a:moveTo>
                      <a:pt x="23694" y="43754"/>
                    </a:moveTo>
                    <a:cubicBezTo>
                      <a:pt x="31453" y="43754"/>
                      <a:pt x="35340" y="37964"/>
                      <a:pt x="35340" y="26387"/>
                    </a:cubicBezTo>
                    <a:cubicBezTo>
                      <a:pt x="35340" y="21149"/>
                      <a:pt x="34409" y="17021"/>
                      <a:pt x="32557" y="14013"/>
                    </a:cubicBezTo>
                    <a:cubicBezTo>
                      <a:pt x="30692" y="10989"/>
                      <a:pt x="27842" y="9471"/>
                      <a:pt x="24004" y="9471"/>
                    </a:cubicBezTo>
                    <a:cubicBezTo>
                      <a:pt x="20013" y="9471"/>
                      <a:pt x="17057" y="11041"/>
                      <a:pt x="15140" y="14150"/>
                    </a:cubicBezTo>
                    <a:cubicBezTo>
                      <a:pt x="13220" y="17279"/>
                      <a:pt x="12253" y="21426"/>
                      <a:pt x="12253" y="26593"/>
                    </a:cubicBezTo>
                    <a:cubicBezTo>
                      <a:pt x="12253" y="32157"/>
                      <a:pt x="13272" y="36409"/>
                      <a:pt x="15313" y="39345"/>
                    </a:cubicBezTo>
                    <a:cubicBezTo>
                      <a:pt x="17351" y="42284"/>
                      <a:pt x="20150" y="43754"/>
                      <a:pt x="23694" y="43754"/>
                    </a:cubicBezTo>
                    <a:close/>
                  </a:path>
                </a:pathLst>
              </a:custGeom>
              <a:solidFill>
                <a:srgbClr val="000066"/>
              </a:solidFill>
              <a:ln w="326" cap="flat">
                <a:noFill/>
                <a:prstDash val="solid"/>
                <a:miter/>
              </a:ln>
            </p:spPr>
            <p:txBody>
              <a:bodyPr/>
              <a:lstStyle/>
              <a:p>
                <a:endParaRPr lang="en-GB"/>
              </a:p>
            </p:txBody>
          </p:sp>
          <p:sp>
            <p:nvSpPr>
              <p:cNvPr id="1032" name="Free-form: Shape 1031">
                <a:extLst>
                  <a:ext uri="{FF2B5EF4-FFF2-40B4-BE49-F238E27FC236}">
                    <a16:creationId xmlns:a16="http://schemas.microsoft.com/office/drawing/2014/main" id="{33107E4C-804D-F9E4-2D73-D7A44D01D80E}"/>
                  </a:ext>
                </a:extLst>
              </p:cNvPr>
              <p:cNvSpPr/>
              <p:nvPr/>
            </p:nvSpPr>
            <p:spPr>
              <a:xfrm>
                <a:off x="6999586" y="4203405"/>
                <a:ext cx="76398" cy="52202"/>
              </a:xfrm>
              <a:custGeom>
                <a:avLst/>
                <a:gdLst>
                  <a:gd name="csX0" fmla="*/ 76399 w 76398"/>
                  <a:gd name="csY0" fmla="*/ 52202 h 52202"/>
                  <a:gd name="csX1" fmla="*/ 64302 w 76398"/>
                  <a:gd name="csY1" fmla="*/ 52202 h 52202"/>
                  <a:gd name="csX2" fmla="*/ 64302 w 76398"/>
                  <a:gd name="csY2" fmla="*/ 20355 h 52202"/>
                  <a:gd name="csX3" fmla="*/ 55487 w 76398"/>
                  <a:gd name="csY3" fmla="*/ 10437 h 52202"/>
                  <a:gd name="csX4" fmla="*/ 47316 w 76398"/>
                  <a:gd name="csY4" fmla="*/ 14186 h 52202"/>
                  <a:gd name="csX5" fmla="*/ 44256 w 76398"/>
                  <a:gd name="csY5" fmla="*/ 25368 h 52202"/>
                  <a:gd name="csX6" fmla="*/ 44256 w 76398"/>
                  <a:gd name="csY6" fmla="*/ 52202 h 52202"/>
                  <a:gd name="csX7" fmla="*/ 32002 w 76398"/>
                  <a:gd name="csY7" fmla="*/ 52202 h 52202"/>
                  <a:gd name="csX8" fmla="*/ 32002 w 76398"/>
                  <a:gd name="csY8" fmla="*/ 20355 h 52202"/>
                  <a:gd name="csX9" fmla="*/ 23743 w 76398"/>
                  <a:gd name="csY9" fmla="*/ 10280 h 52202"/>
                  <a:gd name="csX10" fmla="*/ 15327 w 76398"/>
                  <a:gd name="csY10" fmla="*/ 14343 h 52202"/>
                  <a:gd name="csX11" fmla="*/ 11908 w 76398"/>
                  <a:gd name="csY11" fmla="*/ 25368 h 52202"/>
                  <a:gd name="csX12" fmla="*/ 11908 w 76398"/>
                  <a:gd name="csY12" fmla="*/ 52202 h 52202"/>
                  <a:gd name="csX13" fmla="*/ 0 w 76398"/>
                  <a:gd name="csY13" fmla="*/ 52202 h 52202"/>
                  <a:gd name="csX14" fmla="*/ 0 w 76398"/>
                  <a:gd name="csY14" fmla="*/ 1071 h 52202"/>
                  <a:gd name="csX15" fmla="*/ 11198 w 76398"/>
                  <a:gd name="csY15" fmla="*/ 1071 h 52202"/>
                  <a:gd name="csX16" fmla="*/ 11198 w 76398"/>
                  <a:gd name="csY16" fmla="*/ 11956 h 52202"/>
                  <a:gd name="csX17" fmla="*/ 28253 w 76398"/>
                  <a:gd name="csY17" fmla="*/ 0 h 52202"/>
                  <a:gd name="csX18" fmla="*/ 42943 w 76398"/>
                  <a:gd name="csY18" fmla="*/ 11956 h 52202"/>
                  <a:gd name="csX19" fmla="*/ 59998 w 76398"/>
                  <a:gd name="csY19" fmla="*/ 0 h 52202"/>
                  <a:gd name="csX20" fmla="*/ 71905 w 76398"/>
                  <a:gd name="csY20" fmla="*/ 4614 h 52202"/>
                  <a:gd name="csX21" fmla="*/ 76399 w 76398"/>
                  <a:gd name="csY21" fmla="*/ 16054 h 52202"/>
                  <a:gd name="csX22" fmla="*/ 76399 w 76398"/>
                  <a:gd name="csY22" fmla="*/ 52202 h 522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76398" h="52202">
                    <a:moveTo>
                      <a:pt x="76399" y="52202"/>
                    </a:moveTo>
                    <a:lnTo>
                      <a:pt x="64302" y="52202"/>
                    </a:lnTo>
                    <a:lnTo>
                      <a:pt x="64302" y="20355"/>
                    </a:lnTo>
                    <a:cubicBezTo>
                      <a:pt x="64302" y="13735"/>
                      <a:pt x="61363" y="10437"/>
                      <a:pt x="55487" y="10437"/>
                    </a:cubicBezTo>
                    <a:cubicBezTo>
                      <a:pt x="52084" y="10437"/>
                      <a:pt x="49354" y="11681"/>
                      <a:pt x="47316" y="14186"/>
                    </a:cubicBezTo>
                    <a:cubicBezTo>
                      <a:pt x="45275" y="16675"/>
                      <a:pt x="44256" y="20407"/>
                      <a:pt x="44256" y="25368"/>
                    </a:cubicBezTo>
                    <a:lnTo>
                      <a:pt x="44256" y="52202"/>
                    </a:lnTo>
                    <a:lnTo>
                      <a:pt x="32002" y="52202"/>
                    </a:lnTo>
                    <a:lnTo>
                      <a:pt x="32002" y="20355"/>
                    </a:lnTo>
                    <a:cubicBezTo>
                      <a:pt x="32002" y="13651"/>
                      <a:pt x="29256" y="10280"/>
                      <a:pt x="23743" y="10280"/>
                    </a:cubicBezTo>
                    <a:cubicBezTo>
                      <a:pt x="20409" y="10280"/>
                      <a:pt x="17610" y="11629"/>
                      <a:pt x="15327" y="14343"/>
                    </a:cubicBezTo>
                    <a:cubicBezTo>
                      <a:pt x="13047" y="17037"/>
                      <a:pt x="11908" y="20718"/>
                      <a:pt x="11908" y="25368"/>
                    </a:cubicBezTo>
                    <a:lnTo>
                      <a:pt x="11908" y="52202"/>
                    </a:lnTo>
                    <a:lnTo>
                      <a:pt x="0" y="52202"/>
                    </a:lnTo>
                    <a:lnTo>
                      <a:pt x="0" y="1071"/>
                    </a:lnTo>
                    <a:lnTo>
                      <a:pt x="11198" y="1071"/>
                    </a:lnTo>
                    <a:lnTo>
                      <a:pt x="11198" y="11956"/>
                    </a:lnTo>
                    <a:cubicBezTo>
                      <a:pt x="14843" y="3991"/>
                      <a:pt x="20529" y="0"/>
                      <a:pt x="28253" y="0"/>
                    </a:cubicBezTo>
                    <a:cubicBezTo>
                      <a:pt x="35788" y="0"/>
                      <a:pt x="40680" y="3991"/>
                      <a:pt x="42943" y="11956"/>
                    </a:cubicBezTo>
                    <a:cubicBezTo>
                      <a:pt x="47055" y="3991"/>
                      <a:pt x="52741" y="0"/>
                      <a:pt x="59998" y="0"/>
                    </a:cubicBezTo>
                    <a:cubicBezTo>
                      <a:pt x="64922" y="0"/>
                      <a:pt x="68897" y="1538"/>
                      <a:pt x="71905" y="4614"/>
                    </a:cubicBezTo>
                    <a:cubicBezTo>
                      <a:pt x="74896" y="7691"/>
                      <a:pt x="76399" y="11508"/>
                      <a:pt x="76399" y="16054"/>
                    </a:cubicBezTo>
                    <a:lnTo>
                      <a:pt x="76399" y="52202"/>
                    </a:lnTo>
                    <a:close/>
                  </a:path>
                </a:pathLst>
              </a:custGeom>
              <a:solidFill>
                <a:srgbClr val="000066"/>
              </a:solidFill>
              <a:ln w="326" cap="flat">
                <a:noFill/>
                <a:prstDash val="solid"/>
                <a:miter/>
              </a:ln>
            </p:spPr>
            <p:txBody>
              <a:bodyPr/>
              <a:lstStyle/>
              <a:p>
                <a:endParaRPr lang="en-GB"/>
              </a:p>
            </p:txBody>
          </p:sp>
          <p:sp>
            <p:nvSpPr>
              <p:cNvPr id="1033" name="Free-form: Shape 1032">
                <a:extLst>
                  <a:ext uri="{FF2B5EF4-FFF2-40B4-BE49-F238E27FC236}">
                    <a16:creationId xmlns:a16="http://schemas.microsoft.com/office/drawing/2014/main" id="{7855CF73-1C1B-B364-9D1D-8B679E958DCC}"/>
                  </a:ext>
                </a:extLst>
              </p:cNvPr>
              <p:cNvSpPr/>
              <p:nvPr/>
            </p:nvSpPr>
            <p:spPr>
              <a:xfrm>
                <a:off x="7086629" y="4203405"/>
                <a:ext cx="46986" cy="53273"/>
              </a:xfrm>
              <a:custGeom>
                <a:avLst/>
                <a:gdLst>
                  <a:gd name="csX0" fmla="*/ 46987 w 46986"/>
                  <a:gd name="csY0" fmla="*/ 52202 h 53273"/>
                  <a:gd name="csX1" fmla="*/ 35997 w 46986"/>
                  <a:gd name="csY1" fmla="*/ 52202 h 53273"/>
                  <a:gd name="csX2" fmla="*/ 34216 w 46986"/>
                  <a:gd name="csY2" fmla="*/ 41870 h 53273"/>
                  <a:gd name="csX3" fmla="*/ 16901 w 46986"/>
                  <a:gd name="csY3" fmla="*/ 53274 h 53273"/>
                  <a:gd name="csX4" fmla="*/ 4631 w 46986"/>
                  <a:gd name="csY4" fmla="*/ 48780 h 53273"/>
                  <a:gd name="csX5" fmla="*/ 0 w 46986"/>
                  <a:gd name="csY5" fmla="*/ 37513 h 53273"/>
                  <a:gd name="csX6" fmla="*/ 30935 w 46986"/>
                  <a:gd name="csY6" fmla="*/ 19904 h 53273"/>
                  <a:gd name="csX7" fmla="*/ 34216 w 46986"/>
                  <a:gd name="csY7" fmla="*/ 19957 h 53273"/>
                  <a:gd name="csX8" fmla="*/ 34216 w 46986"/>
                  <a:gd name="csY8" fmla="*/ 16103 h 53273"/>
                  <a:gd name="csX9" fmla="*/ 23384 w 46986"/>
                  <a:gd name="csY9" fmla="*/ 8154 h 53273"/>
                  <a:gd name="csX10" fmla="*/ 11441 w 46986"/>
                  <a:gd name="csY10" fmla="*/ 16103 h 53273"/>
                  <a:gd name="csX11" fmla="*/ 1627 w 46986"/>
                  <a:gd name="csY11" fmla="*/ 14637 h 53273"/>
                  <a:gd name="csX12" fmla="*/ 8191 w 46986"/>
                  <a:gd name="csY12" fmla="*/ 4131 h 53273"/>
                  <a:gd name="csX13" fmla="*/ 24902 w 46986"/>
                  <a:gd name="csY13" fmla="*/ 0 h 53273"/>
                  <a:gd name="csX14" fmla="*/ 34579 w 46986"/>
                  <a:gd name="csY14" fmla="*/ 1002 h 53273"/>
                  <a:gd name="csX15" fmla="*/ 40905 w 46986"/>
                  <a:gd name="csY15" fmla="*/ 4337 h 53273"/>
                  <a:gd name="csX16" fmla="*/ 44482 w 46986"/>
                  <a:gd name="csY16" fmla="*/ 9451 h 53273"/>
                  <a:gd name="csX17" fmla="*/ 45468 w 46986"/>
                  <a:gd name="csY17" fmla="*/ 18784 h 53273"/>
                  <a:gd name="csX18" fmla="*/ 45468 w 46986"/>
                  <a:gd name="csY18" fmla="*/ 41870 h 53273"/>
                  <a:gd name="csX19" fmla="*/ 46987 w 46986"/>
                  <a:gd name="csY19" fmla="*/ 52202 h 53273"/>
                  <a:gd name="csX20" fmla="*/ 34216 w 46986"/>
                  <a:gd name="csY20" fmla="*/ 26178 h 53273"/>
                  <a:gd name="csX21" fmla="*/ 11839 w 46986"/>
                  <a:gd name="csY21" fmla="*/ 36857 h 53273"/>
                  <a:gd name="csX22" fmla="*/ 14102 w 46986"/>
                  <a:gd name="csY22" fmla="*/ 42301 h 53273"/>
                  <a:gd name="csX23" fmla="*/ 20912 w 46986"/>
                  <a:gd name="csY23" fmla="*/ 44564 h 53273"/>
                  <a:gd name="csX24" fmla="*/ 30866 w 46986"/>
                  <a:gd name="csY24" fmla="*/ 40384 h 53273"/>
                  <a:gd name="csX25" fmla="*/ 34216 w 46986"/>
                  <a:gd name="csY25" fmla="*/ 30897 h 53273"/>
                  <a:gd name="csX26" fmla="*/ 34216 w 46986"/>
                  <a:gd name="csY26" fmla="*/ 26178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46986" h="53273">
                    <a:moveTo>
                      <a:pt x="46987" y="52202"/>
                    </a:moveTo>
                    <a:lnTo>
                      <a:pt x="35997" y="52202"/>
                    </a:lnTo>
                    <a:cubicBezTo>
                      <a:pt x="35014" y="49094"/>
                      <a:pt x="34426" y="45655"/>
                      <a:pt x="34216" y="41870"/>
                    </a:cubicBezTo>
                    <a:cubicBezTo>
                      <a:pt x="31160" y="49472"/>
                      <a:pt x="25386" y="53257"/>
                      <a:pt x="16901" y="53274"/>
                    </a:cubicBezTo>
                    <a:cubicBezTo>
                      <a:pt x="11803" y="53257"/>
                      <a:pt x="7727" y="51771"/>
                      <a:pt x="4631" y="48780"/>
                    </a:cubicBezTo>
                    <a:cubicBezTo>
                      <a:pt x="1539" y="45792"/>
                      <a:pt x="0" y="42043"/>
                      <a:pt x="0" y="37513"/>
                    </a:cubicBezTo>
                    <a:cubicBezTo>
                      <a:pt x="0" y="25783"/>
                      <a:pt x="10317" y="19904"/>
                      <a:pt x="30935" y="19904"/>
                    </a:cubicBezTo>
                    <a:cubicBezTo>
                      <a:pt x="31748" y="19904"/>
                      <a:pt x="32835" y="19924"/>
                      <a:pt x="34216" y="19957"/>
                    </a:cubicBezTo>
                    <a:lnTo>
                      <a:pt x="34216" y="16103"/>
                    </a:lnTo>
                    <a:cubicBezTo>
                      <a:pt x="34216" y="10800"/>
                      <a:pt x="30605" y="8154"/>
                      <a:pt x="23384" y="8154"/>
                    </a:cubicBezTo>
                    <a:cubicBezTo>
                      <a:pt x="16366" y="8154"/>
                      <a:pt x="12391" y="10800"/>
                      <a:pt x="11441" y="16103"/>
                    </a:cubicBezTo>
                    <a:lnTo>
                      <a:pt x="1627" y="14637"/>
                    </a:lnTo>
                    <a:cubicBezTo>
                      <a:pt x="2162" y="10385"/>
                      <a:pt x="4357" y="6877"/>
                      <a:pt x="8191" y="4131"/>
                    </a:cubicBezTo>
                    <a:cubicBezTo>
                      <a:pt x="12045" y="1381"/>
                      <a:pt x="17610" y="0"/>
                      <a:pt x="24902" y="0"/>
                    </a:cubicBezTo>
                    <a:cubicBezTo>
                      <a:pt x="28861" y="0"/>
                      <a:pt x="32075" y="346"/>
                      <a:pt x="34579" y="1002"/>
                    </a:cubicBezTo>
                    <a:cubicBezTo>
                      <a:pt x="37068" y="1659"/>
                      <a:pt x="39178" y="2763"/>
                      <a:pt x="40905" y="4337"/>
                    </a:cubicBezTo>
                    <a:cubicBezTo>
                      <a:pt x="42633" y="5911"/>
                      <a:pt x="43825" y="7602"/>
                      <a:pt x="44482" y="9451"/>
                    </a:cubicBezTo>
                    <a:cubicBezTo>
                      <a:pt x="45138" y="11283"/>
                      <a:pt x="45468" y="14395"/>
                      <a:pt x="45468" y="18784"/>
                    </a:cubicBezTo>
                    <a:lnTo>
                      <a:pt x="45468" y="41870"/>
                    </a:lnTo>
                    <a:cubicBezTo>
                      <a:pt x="45468" y="45220"/>
                      <a:pt x="45967" y="48659"/>
                      <a:pt x="46987" y="52202"/>
                    </a:cubicBezTo>
                    <a:close/>
                    <a:moveTo>
                      <a:pt x="34216" y="26178"/>
                    </a:moveTo>
                    <a:cubicBezTo>
                      <a:pt x="19305" y="26178"/>
                      <a:pt x="11839" y="29737"/>
                      <a:pt x="11839" y="36857"/>
                    </a:cubicBezTo>
                    <a:cubicBezTo>
                      <a:pt x="11839" y="38983"/>
                      <a:pt x="12600" y="40798"/>
                      <a:pt x="14102" y="42301"/>
                    </a:cubicBezTo>
                    <a:cubicBezTo>
                      <a:pt x="15605" y="43803"/>
                      <a:pt x="17871" y="44564"/>
                      <a:pt x="20912" y="44564"/>
                    </a:cubicBezTo>
                    <a:cubicBezTo>
                      <a:pt x="25301" y="44564"/>
                      <a:pt x="28619" y="43166"/>
                      <a:pt x="30866" y="40384"/>
                    </a:cubicBezTo>
                    <a:cubicBezTo>
                      <a:pt x="33093" y="37601"/>
                      <a:pt x="34216" y="34440"/>
                      <a:pt x="34216" y="30897"/>
                    </a:cubicBezTo>
                    <a:lnTo>
                      <a:pt x="34216" y="26178"/>
                    </a:lnTo>
                    <a:close/>
                  </a:path>
                </a:pathLst>
              </a:custGeom>
              <a:solidFill>
                <a:srgbClr val="000066"/>
              </a:solidFill>
              <a:ln w="326" cap="flat">
                <a:noFill/>
                <a:prstDash val="solid"/>
                <a:miter/>
              </a:ln>
            </p:spPr>
            <p:txBody>
              <a:bodyPr/>
              <a:lstStyle/>
              <a:p>
                <a:endParaRPr lang="en-GB"/>
              </a:p>
            </p:txBody>
          </p:sp>
          <p:sp>
            <p:nvSpPr>
              <p:cNvPr id="1034" name="Free-form: Shape 1033">
                <a:extLst>
                  <a:ext uri="{FF2B5EF4-FFF2-40B4-BE49-F238E27FC236}">
                    <a16:creationId xmlns:a16="http://schemas.microsoft.com/office/drawing/2014/main" id="{392912A0-C4B4-DEDB-987E-3EA16C8B8E4F}"/>
                  </a:ext>
                </a:extLst>
              </p:cNvPr>
              <p:cNvSpPr/>
              <p:nvPr/>
            </p:nvSpPr>
            <p:spPr>
              <a:xfrm>
                <a:off x="6513499" y="1431003"/>
                <a:ext cx="52188" cy="69102"/>
              </a:xfrm>
              <a:custGeom>
                <a:avLst/>
                <a:gdLst>
                  <a:gd name="csX0" fmla="*/ 52189 w 52188"/>
                  <a:gd name="csY0" fmla="*/ 69103 h 69102"/>
                  <a:gd name="csX1" fmla="*/ 40092 w 52188"/>
                  <a:gd name="csY1" fmla="*/ 69103 h 69102"/>
                  <a:gd name="csX2" fmla="*/ 13860 w 52188"/>
                  <a:gd name="csY2" fmla="*/ 24953 h 69102"/>
                  <a:gd name="csX3" fmla="*/ 11891 w 52188"/>
                  <a:gd name="csY3" fmla="*/ 21668 h 69102"/>
                  <a:gd name="csX4" fmla="*/ 10023 w 52188"/>
                  <a:gd name="csY4" fmla="*/ 18471 h 69102"/>
                  <a:gd name="csX5" fmla="*/ 10023 w 52188"/>
                  <a:gd name="csY5" fmla="*/ 69103 h 69102"/>
                  <a:gd name="csX6" fmla="*/ 0 w 52188"/>
                  <a:gd name="csY6" fmla="*/ 69103 h 69102"/>
                  <a:gd name="csX7" fmla="*/ 0 w 52188"/>
                  <a:gd name="csY7" fmla="*/ 0 h 69102"/>
                  <a:gd name="csX8" fmla="*/ 13756 w 52188"/>
                  <a:gd name="csY8" fmla="*/ 0 h 69102"/>
                  <a:gd name="csX9" fmla="*/ 37966 w 52188"/>
                  <a:gd name="csY9" fmla="*/ 40694 h 69102"/>
                  <a:gd name="csX10" fmla="*/ 42375 w 52188"/>
                  <a:gd name="csY10" fmla="*/ 48143 h 69102"/>
                  <a:gd name="csX11" fmla="*/ 42375 w 52188"/>
                  <a:gd name="csY11" fmla="*/ 0 h 69102"/>
                  <a:gd name="csX12" fmla="*/ 52189 w 52188"/>
                  <a:gd name="csY12" fmla="*/ 0 h 69102"/>
                  <a:gd name="csX13" fmla="*/ 52189 w 52188"/>
                  <a:gd name="csY13" fmla="*/ 69103 h 691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52188" h="69102">
                    <a:moveTo>
                      <a:pt x="52189" y="69103"/>
                    </a:moveTo>
                    <a:lnTo>
                      <a:pt x="40092" y="69103"/>
                    </a:lnTo>
                    <a:lnTo>
                      <a:pt x="13860" y="24953"/>
                    </a:lnTo>
                    <a:cubicBezTo>
                      <a:pt x="13462" y="24277"/>
                      <a:pt x="12806" y="23190"/>
                      <a:pt x="11891" y="21668"/>
                    </a:cubicBezTo>
                    <a:cubicBezTo>
                      <a:pt x="11476" y="20995"/>
                      <a:pt x="10852" y="19924"/>
                      <a:pt x="10023" y="18471"/>
                    </a:cubicBezTo>
                    <a:lnTo>
                      <a:pt x="10023" y="69103"/>
                    </a:lnTo>
                    <a:lnTo>
                      <a:pt x="0" y="69103"/>
                    </a:lnTo>
                    <a:lnTo>
                      <a:pt x="0" y="0"/>
                    </a:lnTo>
                    <a:lnTo>
                      <a:pt x="13756" y="0"/>
                    </a:lnTo>
                    <a:lnTo>
                      <a:pt x="37966" y="40694"/>
                    </a:lnTo>
                    <a:cubicBezTo>
                      <a:pt x="38155" y="41040"/>
                      <a:pt x="39625" y="43512"/>
                      <a:pt x="42375" y="48143"/>
                    </a:cubicBezTo>
                    <a:lnTo>
                      <a:pt x="42375" y="0"/>
                    </a:lnTo>
                    <a:lnTo>
                      <a:pt x="52189" y="0"/>
                    </a:lnTo>
                    <a:lnTo>
                      <a:pt x="52189" y="69103"/>
                    </a:lnTo>
                    <a:close/>
                  </a:path>
                </a:pathLst>
              </a:custGeom>
              <a:solidFill>
                <a:srgbClr val="000066"/>
              </a:solidFill>
              <a:ln w="326" cap="flat">
                <a:noFill/>
                <a:prstDash val="solid"/>
                <a:miter/>
              </a:ln>
            </p:spPr>
            <p:txBody>
              <a:bodyPr/>
              <a:lstStyle/>
              <a:p>
                <a:endParaRPr lang="en-GB"/>
              </a:p>
            </p:txBody>
          </p:sp>
          <p:sp>
            <p:nvSpPr>
              <p:cNvPr id="1035" name="Free-form: Shape 1034">
                <a:extLst>
                  <a:ext uri="{FF2B5EF4-FFF2-40B4-BE49-F238E27FC236}">
                    <a16:creationId xmlns:a16="http://schemas.microsoft.com/office/drawing/2014/main" id="{3417A337-C3C8-ADF7-7655-7CE05A33607D}"/>
                  </a:ext>
                </a:extLst>
              </p:cNvPr>
              <p:cNvSpPr/>
              <p:nvPr/>
            </p:nvSpPr>
            <p:spPr>
              <a:xfrm>
                <a:off x="6573984" y="1448974"/>
                <a:ext cx="44393" cy="69517"/>
              </a:xfrm>
              <a:custGeom>
                <a:avLst/>
                <a:gdLst>
                  <a:gd name="csX0" fmla="*/ 44393 w 44393"/>
                  <a:gd name="csY0" fmla="*/ 0 h 69517"/>
                  <a:gd name="csX1" fmla="*/ 24504 w 44393"/>
                  <a:gd name="csY1" fmla="*/ 58215 h 69517"/>
                  <a:gd name="csX2" fmla="*/ 19510 w 44393"/>
                  <a:gd name="csY2" fmla="*/ 66545 h 69517"/>
                  <a:gd name="csX3" fmla="*/ 10575 w 44393"/>
                  <a:gd name="csY3" fmla="*/ 69517 h 69517"/>
                  <a:gd name="csX4" fmla="*/ 3958 w 44393"/>
                  <a:gd name="csY4" fmla="*/ 69155 h 69517"/>
                  <a:gd name="csX5" fmla="*/ 3958 w 44393"/>
                  <a:gd name="csY5" fmla="*/ 59994 h 69517"/>
                  <a:gd name="csX6" fmla="*/ 9471 w 44393"/>
                  <a:gd name="csY6" fmla="*/ 60099 h 69517"/>
                  <a:gd name="csX7" fmla="*/ 14860 w 44393"/>
                  <a:gd name="csY7" fmla="*/ 58907 h 69517"/>
                  <a:gd name="csX8" fmla="*/ 17626 w 44393"/>
                  <a:gd name="csY8" fmla="*/ 54675 h 69517"/>
                  <a:gd name="csX9" fmla="*/ 18629 w 44393"/>
                  <a:gd name="csY9" fmla="*/ 51131 h 69517"/>
                  <a:gd name="csX10" fmla="*/ 17574 w 44393"/>
                  <a:gd name="csY10" fmla="*/ 47986 h 69517"/>
                  <a:gd name="csX11" fmla="*/ 0 w 44393"/>
                  <a:gd name="csY11" fmla="*/ 0 h 69517"/>
                  <a:gd name="csX12" fmla="*/ 12097 w 44393"/>
                  <a:gd name="csY12" fmla="*/ 0 h 69517"/>
                  <a:gd name="csX13" fmla="*/ 24504 w 44393"/>
                  <a:gd name="csY13" fmla="*/ 33712 h 69517"/>
                  <a:gd name="csX14" fmla="*/ 35183 w 44393"/>
                  <a:gd name="csY14" fmla="*/ 0 h 69517"/>
                  <a:gd name="csX15" fmla="*/ 44393 w 44393"/>
                  <a:gd name="csY15" fmla="*/ 0 h 695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44393" h="69517">
                    <a:moveTo>
                      <a:pt x="44393" y="0"/>
                    </a:moveTo>
                    <a:lnTo>
                      <a:pt x="24504" y="58215"/>
                    </a:lnTo>
                    <a:cubicBezTo>
                      <a:pt x="23296" y="61794"/>
                      <a:pt x="21636" y="64576"/>
                      <a:pt x="19510" y="66545"/>
                    </a:cubicBezTo>
                    <a:cubicBezTo>
                      <a:pt x="17400" y="68515"/>
                      <a:pt x="14429" y="69501"/>
                      <a:pt x="10575" y="69517"/>
                    </a:cubicBezTo>
                    <a:cubicBezTo>
                      <a:pt x="9056" y="69501"/>
                      <a:pt x="6862" y="69396"/>
                      <a:pt x="3958" y="69155"/>
                    </a:cubicBezTo>
                    <a:lnTo>
                      <a:pt x="3958" y="59994"/>
                    </a:lnTo>
                    <a:lnTo>
                      <a:pt x="9471" y="60099"/>
                    </a:lnTo>
                    <a:cubicBezTo>
                      <a:pt x="11888" y="60099"/>
                      <a:pt x="13687" y="59704"/>
                      <a:pt x="14860" y="58907"/>
                    </a:cubicBezTo>
                    <a:cubicBezTo>
                      <a:pt x="16019" y="58113"/>
                      <a:pt x="16953" y="56696"/>
                      <a:pt x="17626" y="54675"/>
                    </a:cubicBezTo>
                    <a:cubicBezTo>
                      <a:pt x="18298" y="52653"/>
                      <a:pt x="18629" y="51461"/>
                      <a:pt x="18629" y="51131"/>
                    </a:cubicBezTo>
                    <a:cubicBezTo>
                      <a:pt x="18629" y="50926"/>
                      <a:pt x="18282" y="49887"/>
                      <a:pt x="17574" y="47986"/>
                    </a:cubicBezTo>
                    <a:lnTo>
                      <a:pt x="0" y="0"/>
                    </a:lnTo>
                    <a:lnTo>
                      <a:pt x="12097" y="0"/>
                    </a:lnTo>
                    <a:lnTo>
                      <a:pt x="24504" y="33712"/>
                    </a:lnTo>
                    <a:lnTo>
                      <a:pt x="35183" y="0"/>
                    </a:lnTo>
                    <a:lnTo>
                      <a:pt x="44393" y="0"/>
                    </a:lnTo>
                    <a:close/>
                  </a:path>
                </a:pathLst>
              </a:custGeom>
              <a:solidFill>
                <a:srgbClr val="000066"/>
              </a:solidFill>
              <a:ln w="326" cap="flat">
                <a:noFill/>
                <a:prstDash val="solid"/>
                <a:miter/>
              </a:ln>
            </p:spPr>
            <p:txBody>
              <a:bodyPr/>
              <a:lstStyle/>
              <a:p>
                <a:endParaRPr lang="en-GB"/>
              </a:p>
            </p:txBody>
          </p:sp>
          <p:sp>
            <p:nvSpPr>
              <p:cNvPr id="1036" name="Free-form: Shape 1035">
                <a:extLst>
                  <a:ext uri="{FF2B5EF4-FFF2-40B4-BE49-F238E27FC236}">
                    <a16:creationId xmlns:a16="http://schemas.microsoft.com/office/drawing/2014/main" id="{599D513D-9F35-7509-38F0-38648B8E5BB4}"/>
                  </a:ext>
                </a:extLst>
              </p:cNvPr>
              <p:cNvSpPr/>
              <p:nvPr/>
            </p:nvSpPr>
            <p:spPr>
              <a:xfrm>
                <a:off x="6621313" y="1447903"/>
                <a:ext cx="46985" cy="53273"/>
              </a:xfrm>
              <a:custGeom>
                <a:avLst/>
                <a:gdLst>
                  <a:gd name="csX0" fmla="*/ 46986 w 46985"/>
                  <a:gd name="csY0" fmla="*/ 52202 h 53273"/>
                  <a:gd name="csX1" fmla="*/ 35997 w 46985"/>
                  <a:gd name="csY1" fmla="*/ 52202 h 53273"/>
                  <a:gd name="csX2" fmla="*/ 34216 w 46985"/>
                  <a:gd name="csY2" fmla="*/ 41870 h 53273"/>
                  <a:gd name="csX3" fmla="*/ 16901 w 46985"/>
                  <a:gd name="csY3" fmla="*/ 53274 h 53273"/>
                  <a:gd name="csX4" fmla="*/ 4631 w 46985"/>
                  <a:gd name="csY4" fmla="*/ 48780 h 53273"/>
                  <a:gd name="csX5" fmla="*/ 0 w 46985"/>
                  <a:gd name="csY5" fmla="*/ 37513 h 53273"/>
                  <a:gd name="csX6" fmla="*/ 30935 w 46985"/>
                  <a:gd name="csY6" fmla="*/ 19905 h 53273"/>
                  <a:gd name="csX7" fmla="*/ 34216 w 46985"/>
                  <a:gd name="csY7" fmla="*/ 19957 h 53273"/>
                  <a:gd name="csX8" fmla="*/ 34216 w 46985"/>
                  <a:gd name="csY8" fmla="*/ 16103 h 53273"/>
                  <a:gd name="csX9" fmla="*/ 23384 w 46985"/>
                  <a:gd name="csY9" fmla="*/ 8155 h 53273"/>
                  <a:gd name="csX10" fmla="*/ 11440 w 46985"/>
                  <a:gd name="csY10" fmla="*/ 16103 h 53273"/>
                  <a:gd name="csX11" fmla="*/ 1627 w 46985"/>
                  <a:gd name="csY11" fmla="*/ 14637 h 53273"/>
                  <a:gd name="csX12" fmla="*/ 8191 w 46985"/>
                  <a:gd name="csY12" fmla="*/ 4131 h 53273"/>
                  <a:gd name="csX13" fmla="*/ 24902 w 46985"/>
                  <a:gd name="csY13" fmla="*/ 0 h 53273"/>
                  <a:gd name="csX14" fmla="*/ 34579 w 46985"/>
                  <a:gd name="csY14" fmla="*/ 1003 h 53273"/>
                  <a:gd name="csX15" fmla="*/ 40905 w 46985"/>
                  <a:gd name="csY15" fmla="*/ 4337 h 53273"/>
                  <a:gd name="csX16" fmla="*/ 44481 w 46985"/>
                  <a:gd name="csY16" fmla="*/ 9451 h 53273"/>
                  <a:gd name="csX17" fmla="*/ 45468 w 46985"/>
                  <a:gd name="csY17" fmla="*/ 18784 h 53273"/>
                  <a:gd name="csX18" fmla="*/ 45468 w 46985"/>
                  <a:gd name="csY18" fmla="*/ 41870 h 53273"/>
                  <a:gd name="csX19" fmla="*/ 46986 w 46985"/>
                  <a:gd name="csY19" fmla="*/ 52202 h 53273"/>
                  <a:gd name="csX20" fmla="*/ 34216 w 46985"/>
                  <a:gd name="csY20" fmla="*/ 26178 h 53273"/>
                  <a:gd name="csX21" fmla="*/ 11839 w 46985"/>
                  <a:gd name="csY21" fmla="*/ 36857 h 53273"/>
                  <a:gd name="csX22" fmla="*/ 14102 w 46985"/>
                  <a:gd name="csY22" fmla="*/ 42301 h 53273"/>
                  <a:gd name="csX23" fmla="*/ 20911 w 46985"/>
                  <a:gd name="csY23" fmla="*/ 44564 h 53273"/>
                  <a:gd name="csX24" fmla="*/ 30866 w 46985"/>
                  <a:gd name="csY24" fmla="*/ 40384 h 53273"/>
                  <a:gd name="csX25" fmla="*/ 34216 w 46985"/>
                  <a:gd name="csY25" fmla="*/ 30897 h 53273"/>
                  <a:gd name="csX26" fmla="*/ 34216 w 46985"/>
                  <a:gd name="csY26" fmla="*/ 26178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46985" h="53273">
                    <a:moveTo>
                      <a:pt x="46986" y="52202"/>
                    </a:moveTo>
                    <a:lnTo>
                      <a:pt x="35997" y="52202"/>
                    </a:lnTo>
                    <a:cubicBezTo>
                      <a:pt x="35013" y="49094"/>
                      <a:pt x="34426" y="45655"/>
                      <a:pt x="34216" y="41870"/>
                    </a:cubicBezTo>
                    <a:cubicBezTo>
                      <a:pt x="31160" y="49472"/>
                      <a:pt x="25386" y="53257"/>
                      <a:pt x="16901" y="53274"/>
                    </a:cubicBezTo>
                    <a:cubicBezTo>
                      <a:pt x="11803" y="53257"/>
                      <a:pt x="7727" y="51771"/>
                      <a:pt x="4631" y="48780"/>
                    </a:cubicBezTo>
                    <a:cubicBezTo>
                      <a:pt x="1538" y="45792"/>
                      <a:pt x="0" y="42043"/>
                      <a:pt x="0" y="37513"/>
                    </a:cubicBezTo>
                    <a:cubicBezTo>
                      <a:pt x="0" y="25783"/>
                      <a:pt x="10317" y="19905"/>
                      <a:pt x="30935" y="19905"/>
                    </a:cubicBezTo>
                    <a:cubicBezTo>
                      <a:pt x="31747" y="19905"/>
                      <a:pt x="32835" y="19924"/>
                      <a:pt x="34216" y="19957"/>
                    </a:cubicBezTo>
                    <a:lnTo>
                      <a:pt x="34216" y="16103"/>
                    </a:lnTo>
                    <a:cubicBezTo>
                      <a:pt x="34216" y="10800"/>
                      <a:pt x="30604" y="8155"/>
                      <a:pt x="23384" y="8155"/>
                    </a:cubicBezTo>
                    <a:cubicBezTo>
                      <a:pt x="16365" y="8155"/>
                      <a:pt x="12391" y="10800"/>
                      <a:pt x="11440" y="16103"/>
                    </a:cubicBezTo>
                    <a:lnTo>
                      <a:pt x="1627" y="14637"/>
                    </a:lnTo>
                    <a:cubicBezTo>
                      <a:pt x="2162" y="10385"/>
                      <a:pt x="4357" y="6878"/>
                      <a:pt x="8191" y="4131"/>
                    </a:cubicBezTo>
                    <a:cubicBezTo>
                      <a:pt x="12044" y="1381"/>
                      <a:pt x="17610" y="0"/>
                      <a:pt x="24902" y="0"/>
                    </a:cubicBezTo>
                    <a:cubicBezTo>
                      <a:pt x="28860" y="0"/>
                      <a:pt x="32074" y="346"/>
                      <a:pt x="34579" y="1003"/>
                    </a:cubicBezTo>
                    <a:cubicBezTo>
                      <a:pt x="37068" y="1659"/>
                      <a:pt x="39177" y="2763"/>
                      <a:pt x="40905" y="4337"/>
                    </a:cubicBezTo>
                    <a:cubicBezTo>
                      <a:pt x="42632" y="5911"/>
                      <a:pt x="43825" y="7603"/>
                      <a:pt x="44481" y="9451"/>
                    </a:cubicBezTo>
                    <a:cubicBezTo>
                      <a:pt x="45137" y="11283"/>
                      <a:pt x="45468" y="14395"/>
                      <a:pt x="45468" y="18784"/>
                    </a:cubicBezTo>
                    <a:lnTo>
                      <a:pt x="45468" y="41870"/>
                    </a:lnTo>
                    <a:cubicBezTo>
                      <a:pt x="45468" y="45220"/>
                      <a:pt x="45967" y="48659"/>
                      <a:pt x="46986" y="52202"/>
                    </a:cubicBezTo>
                    <a:close/>
                    <a:moveTo>
                      <a:pt x="34216" y="26178"/>
                    </a:moveTo>
                    <a:cubicBezTo>
                      <a:pt x="19304" y="26178"/>
                      <a:pt x="11839" y="29738"/>
                      <a:pt x="11839" y="36857"/>
                    </a:cubicBezTo>
                    <a:cubicBezTo>
                      <a:pt x="11839" y="38983"/>
                      <a:pt x="12600" y="40799"/>
                      <a:pt x="14102" y="42301"/>
                    </a:cubicBezTo>
                    <a:cubicBezTo>
                      <a:pt x="15604" y="43803"/>
                      <a:pt x="17871" y="44564"/>
                      <a:pt x="20911" y="44564"/>
                    </a:cubicBezTo>
                    <a:cubicBezTo>
                      <a:pt x="25301" y="44564"/>
                      <a:pt x="28619" y="43166"/>
                      <a:pt x="30866" y="40384"/>
                    </a:cubicBezTo>
                    <a:cubicBezTo>
                      <a:pt x="33093" y="37601"/>
                      <a:pt x="34216" y="34440"/>
                      <a:pt x="34216" y="30897"/>
                    </a:cubicBezTo>
                    <a:lnTo>
                      <a:pt x="34216" y="26178"/>
                    </a:lnTo>
                    <a:close/>
                  </a:path>
                </a:pathLst>
              </a:custGeom>
              <a:solidFill>
                <a:srgbClr val="000066"/>
              </a:solidFill>
              <a:ln w="326" cap="flat">
                <a:noFill/>
                <a:prstDash val="solid"/>
                <a:miter/>
              </a:ln>
            </p:spPr>
            <p:txBody>
              <a:bodyPr/>
              <a:lstStyle/>
              <a:p>
                <a:endParaRPr lang="en-GB"/>
              </a:p>
            </p:txBody>
          </p:sp>
          <p:sp>
            <p:nvSpPr>
              <p:cNvPr id="1037" name="Free-form: Shape 1036">
                <a:extLst>
                  <a:ext uri="{FF2B5EF4-FFF2-40B4-BE49-F238E27FC236}">
                    <a16:creationId xmlns:a16="http://schemas.microsoft.com/office/drawing/2014/main" id="{203C57C9-1A77-1E32-4F48-8E9011289FAA}"/>
                  </a:ext>
                </a:extLst>
              </p:cNvPr>
              <p:cNvSpPr/>
              <p:nvPr/>
            </p:nvSpPr>
            <p:spPr>
              <a:xfrm>
                <a:off x="6675938" y="1439210"/>
                <a:ext cx="51343" cy="79229"/>
              </a:xfrm>
              <a:custGeom>
                <a:avLst/>
                <a:gdLst>
                  <a:gd name="csX0" fmla="*/ 51291 w 51343"/>
                  <a:gd name="csY0" fmla="*/ 0 h 79229"/>
                  <a:gd name="csX1" fmla="*/ 51291 w 51343"/>
                  <a:gd name="csY1" fmla="*/ 8850 h 79229"/>
                  <a:gd name="csX2" fmla="*/ 47747 w 51343"/>
                  <a:gd name="csY2" fmla="*/ 8850 h 79229"/>
                  <a:gd name="csX3" fmla="*/ 43672 w 51343"/>
                  <a:gd name="csY3" fmla="*/ 9402 h 79229"/>
                  <a:gd name="csX4" fmla="*/ 40249 w 51343"/>
                  <a:gd name="csY4" fmla="*/ 12994 h 79229"/>
                  <a:gd name="csX5" fmla="*/ 46333 w 51343"/>
                  <a:gd name="csY5" fmla="*/ 24039 h 79229"/>
                  <a:gd name="csX6" fmla="*/ 40628 w 51343"/>
                  <a:gd name="csY6" fmla="*/ 35286 h 79229"/>
                  <a:gd name="csX7" fmla="*/ 25559 w 51343"/>
                  <a:gd name="csY7" fmla="*/ 39728 h 79229"/>
                  <a:gd name="csX8" fmla="*/ 16107 w 51343"/>
                  <a:gd name="csY8" fmla="*/ 38415 h 79229"/>
                  <a:gd name="csX9" fmla="*/ 12547 w 51343"/>
                  <a:gd name="csY9" fmla="*/ 43424 h 79229"/>
                  <a:gd name="csX10" fmla="*/ 14275 w 51343"/>
                  <a:gd name="csY10" fmla="*/ 46863 h 79229"/>
                  <a:gd name="csX11" fmla="*/ 19494 w 51343"/>
                  <a:gd name="csY11" fmla="*/ 48437 h 79229"/>
                  <a:gd name="csX12" fmla="*/ 34683 w 51343"/>
                  <a:gd name="csY12" fmla="*/ 48437 h 79229"/>
                  <a:gd name="csX13" fmla="*/ 46901 w 51343"/>
                  <a:gd name="csY13" fmla="*/ 52464 h 79229"/>
                  <a:gd name="csX14" fmla="*/ 51343 w 51343"/>
                  <a:gd name="csY14" fmla="*/ 62470 h 79229"/>
                  <a:gd name="csX15" fmla="*/ 44622 w 51343"/>
                  <a:gd name="csY15" fmla="*/ 74462 h 79229"/>
                  <a:gd name="csX16" fmla="*/ 24765 w 51343"/>
                  <a:gd name="csY16" fmla="*/ 79230 h 79229"/>
                  <a:gd name="csX17" fmla="*/ 0 w 51343"/>
                  <a:gd name="csY17" fmla="*/ 65406 h 79229"/>
                  <a:gd name="csX18" fmla="*/ 7450 w 51343"/>
                  <a:gd name="csY18" fmla="*/ 55021 h 79229"/>
                  <a:gd name="csX19" fmla="*/ 2682 w 51343"/>
                  <a:gd name="csY19" fmla="*/ 46569 h 79229"/>
                  <a:gd name="csX20" fmla="*/ 10836 w 51343"/>
                  <a:gd name="csY20" fmla="*/ 35942 h 79229"/>
                  <a:gd name="csX21" fmla="*/ 3753 w 51343"/>
                  <a:gd name="csY21" fmla="*/ 24088 h 79229"/>
                  <a:gd name="csX22" fmla="*/ 8952 w 51343"/>
                  <a:gd name="csY22" fmla="*/ 13203 h 79229"/>
                  <a:gd name="csX23" fmla="*/ 24801 w 51343"/>
                  <a:gd name="csY23" fmla="*/ 8693 h 79229"/>
                  <a:gd name="csX24" fmla="*/ 34683 w 51343"/>
                  <a:gd name="csY24" fmla="*/ 9765 h 79229"/>
                  <a:gd name="csX25" fmla="*/ 46990 w 51343"/>
                  <a:gd name="csY25" fmla="*/ 0 h 79229"/>
                  <a:gd name="csX26" fmla="*/ 51291 w 51343"/>
                  <a:gd name="csY26" fmla="*/ 0 h 79229"/>
                  <a:gd name="csX27" fmla="*/ 25059 w 51343"/>
                  <a:gd name="csY27" fmla="*/ 32902 h 79229"/>
                  <a:gd name="csX28" fmla="*/ 34478 w 51343"/>
                  <a:gd name="csY28" fmla="*/ 24039 h 79229"/>
                  <a:gd name="csX29" fmla="*/ 32126 w 51343"/>
                  <a:gd name="csY29" fmla="*/ 18318 h 79229"/>
                  <a:gd name="csX30" fmla="*/ 25265 w 51343"/>
                  <a:gd name="csY30" fmla="*/ 15986 h 79229"/>
                  <a:gd name="csX31" fmla="*/ 18198 w 51343"/>
                  <a:gd name="csY31" fmla="*/ 18422 h 79229"/>
                  <a:gd name="csX32" fmla="*/ 15693 w 51343"/>
                  <a:gd name="csY32" fmla="*/ 24503 h 79229"/>
                  <a:gd name="csX33" fmla="*/ 18181 w 51343"/>
                  <a:gd name="csY33" fmla="*/ 30570 h 79229"/>
                  <a:gd name="csX34" fmla="*/ 25059 w 51343"/>
                  <a:gd name="csY34" fmla="*/ 32902 h 79229"/>
                  <a:gd name="csX35" fmla="*/ 12410 w 51343"/>
                  <a:gd name="csY35" fmla="*/ 58113 h 79229"/>
                  <a:gd name="csX36" fmla="*/ 9922 w 51343"/>
                  <a:gd name="csY36" fmla="*/ 62519 h 79229"/>
                  <a:gd name="csX37" fmla="*/ 14069 w 51343"/>
                  <a:gd name="csY37" fmla="*/ 68672 h 79229"/>
                  <a:gd name="csX38" fmla="*/ 27287 w 51343"/>
                  <a:gd name="csY38" fmla="*/ 71317 h 79229"/>
                  <a:gd name="csX39" fmla="*/ 40595 w 51343"/>
                  <a:gd name="csY39" fmla="*/ 64491 h 79229"/>
                  <a:gd name="csX40" fmla="*/ 38280 w 51343"/>
                  <a:gd name="csY40" fmla="*/ 60671 h 79229"/>
                  <a:gd name="csX41" fmla="*/ 32956 w 51343"/>
                  <a:gd name="csY41" fmla="*/ 59374 h 79229"/>
                  <a:gd name="csX42" fmla="*/ 20703 w 51343"/>
                  <a:gd name="csY42" fmla="*/ 59374 h 79229"/>
                  <a:gd name="csX43" fmla="*/ 12410 w 51343"/>
                  <a:gd name="csY43" fmla="*/ 58113 h 792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Lst>
                <a:rect l="l" t="t" r="r" b="b"/>
                <a:pathLst>
                  <a:path w="51343" h="79229">
                    <a:moveTo>
                      <a:pt x="51291" y="0"/>
                    </a:moveTo>
                    <a:lnTo>
                      <a:pt x="51291" y="8850"/>
                    </a:lnTo>
                    <a:lnTo>
                      <a:pt x="47747" y="8850"/>
                    </a:lnTo>
                    <a:cubicBezTo>
                      <a:pt x="46192" y="8850"/>
                      <a:pt x="44827" y="9040"/>
                      <a:pt x="43672" y="9402"/>
                    </a:cubicBezTo>
                    <a:cubicBezTo>
                      <a:pt x="42495" y="9781"/>
                      <a:pt x="41356" y="10973"/>
                      <a:pt x="40249" y="12994"/>
                    </a:cubicBezTo>
                    <a:cubicBezTo>
                      <a:pt x="44292" y="16312"/>
                      <a:pt x="46333" y="19993"/>
                      <a:pt x="46333" y="24039"/>
                    </a:cubicBezTo>
                    <a:cubicBezTo>
                      <a:pt x="46333" y="28565"/>
                      <a:pt x="44429" y="32314"/>
                      <a:pt x="40628" y="35286"/>
                    </a:cubicBezTo>
                    <a:cubicBezTo>
                      <a:pt x="36826" y="38242"/>
                      <a:pt x="31816" y="39728"/>
                      <a:pt x="25559" y="39728"/>
                    </a:cubicBezTo>
                    <a:cubicBezTo>
                      <a:pt x="22864" y="39728"/>
                      <a:pt x="19720" y="39296"/>
                      <a:pt x="16107" y="38415"/>
                    </a:cubicBezTo>
                    <a:cubicBezTo>
                      <a:pt x="13740" y="39502"/>
                      <a:pt x="12547" y="41161"/>
                      <a:pt x="12547" y="43424"/>
                    </a:cubicBezTo>
                    <a:cubicBezTo>
                      <a:pt x="12547" y="44688"/>
                      <a:pt x="13136" y="45828"/>
                      <a:pt x="14275" y="46863"/>
                    </a:cubicBezTo>
                    <a:cubicBezTo>
                      <a:pt x="15415" y="47918"/>
                      <a:pt x="17162" y="48437"/>
                      <a:pt x="19494" y="48437"/>
                    </a:cubicBezTo>
                    <a:lnTo>
                      <a:pt x="34683" y="48437"/>
                    </a:lnTo>
                    <a:cubicBezTo>
                      <a:pt x="39870" y="48437"/>
                      <a:pt x="43946" y="49786"/>
                      <a:pt x="46901" y="52464"/>
                    </a:cubicBezTo>
                    <a:cubicBezTo>
                      <a:pt x="49857" y="55142"/>
                      <a:pt x="51343" y="58476"/>
                      <a:pt x="51343" y="62470"/>
                    </a:cubicBezTo>
                    <a:cubicBezTo>
                      <a:pt x="51343" y="67290"/>
                      <a:pt x="49096" y="71297"/>
                      <a:pt x="44622" y="74462"/>
                    </a:cubicBezTo>
                    <a:cubicBezTo>
                      <a:pt x="40164" y="77639"/>
                      <a:pt x="33528" y="79213"/>
                      <a:pt x="24765" y="79230"/>
                    </a:cubicBezTo>
                    <a:cubicBezTo>
                      <a:pt x="8243" y="79213"/>
                      <a:pt x="0" y="74615"/>
                      <a:pt x="0" y="65406"/>
                    </a:cubicBezTo>
                    <a:cubicBezTo>
                      <a:pt x="0" y="60844"/>
                      <a:pt x="2472" y="57388"/>
                      <a:pt x="7450" y="55021"/>
                    </a:cubicBezTo>
                    <a:cubicBezTo>
                      <a:pt x="4269" y="52323"/>
                      <a:pt x="2682" y="49508"/>
                      <a:pt x="2682" y="46569"/>
                    </a:cubicBezTo>
                    <a:cubicBezTo>
                      <a:pt x="2682" y="42111"/>
                      <a:pt x="5392" y="38571"/>
                      <a:pt x="10836" y="35942"/>
                    </a:cubicBezTo>
                    <a:cubicBezTo>
                      <a:pt x="6101" y="33075"/>
                      <a:pt x="3753" y="29117"/>
                      <a:pt x="3753" y="24088"/>
                    </a:cubicBezTo>
                    <a:cubicBezTo>
                      <a:pt x="3753" y="19839"/>
                      <a:pt x="5480" y="16211"/>
                      <a:pt x="8952" y="13203"/>
                    </a:cubicBezTo>
                    <a:cubicBezTo>
                      <a:pt x="12443" y="10196"/>
                      <a:pt x="17714" y="8693"/>
                      <a:pt x="24801" y="8693"/>
                    </a:cubicBezTo>
                    <a:cubicBezTo>
                      <a:pt x="28048" y="8693"/>
                      <a:pt x="31333" y="9056"/>
                      <a:pt x="34683" y="9765"/>
                    </a:cubicBezTo>
                    <a:cubicBezTo>
                      <a:pt x="36239" y="3249"/>
                      <a:pt x="40334" y="0"/>
                      <a:pt x="46990" y="0"/>
                    </a:cubicBezTo>
                    <a:lnTo>
                      <a:pt x="51291" y="0"/>
                    </a:lnTo>
                    <a:close/>
                    <a:moveTo>
                      <a:pt x="25059" y="32902"/>
                    </a:moveTo>
                    <a:cubicBezTo>
                      <a:pt x="31333" y="32902"/>
                      <a:pt x="34478" y="29947"/>
                      <a:pt x="34478" y="24039"/>
                    </a:cubicBezTo>
                    <a:cubicBezTo>
                      <a:pt x="34478" y="21773"/>
                      <a:pt x="33700" y="19872"/>
                      <a:pt x="32126" y="18318"/>
                    </a:cubicBezTo>
                    <a:cubicBezTo>
                      <a:pt x="30556" y="16763"/>
                      <a:pt x="28273" y="15986"/>
                      <a:pt x="25265" y="15986"/>
                    </a:cubicBezTo>
                    <a:cubicBezTo>
                      <a:pt x="22225" y="15986"/>
                      <a:pt x="19873" y="16799"/>
                      <a:pt x="18198" y="18422"/>
                    </a:cubicBezTo>
                    <a:cubicBezTo>
                      <a:pt x="16522" y="20045"/>
                      <a:pt x="15693" y="22067"/>
                      <a:pt x="15693" y="24503"/>
                    </a:cubicBezTo>
                    <a:cubicBezTo>
                      <a:pt x="15693" y="26991"/>
                      <a:pt x="16522" y="29013"/>
                      <a:pt x="18181" y="30570"/>
                    </a:cubicBezTo>
                    <a:cubicBezTo>
                      <a:pt x="19824" y="32125"/>
                      <a:pt x="22120" y="32902"/>
                      <a:pt x="25059" y="32902"/>
                    </a:cubicBezTo>
                    <a:close/>
                    <a:moveTo>
                      <a:pt x="12410" y="58113"/>
                    </a:moveTo>
                    <a:cubicBezTo>
                      <a:pt x="10751" y="59635"/>
                      <a:pt x="9922" y="61102"/>
                      <a:pt x="9922" y="62519"/>
                    </a:cubicBezTo>
                    <a:cubicBezTo>
                      <a:pt x="9922" y="64834"/>
                      <a:pt x="11303" y="66892"/>
                      <a:pt x="14069" y="68672"/>
                    </a:cubicBezTo>
                    <a:cubicBezTo>
                      <a:pt x="16832" y="70435"/>
                      <a:pt x="21241" y="71317"/>
                      <a:pt x="27287" y="71317"/>
                    </a:cubicBezTo>
                    <a:cubicBezTo>
                      <a:pt x="36170" y="71317"/>
                      <a:pt x="40595" y="69054"/>
                      <a:pt x="40595" y="64491"/>
                    </a:cubicBezTo>
                    <a:cubicBezTo>
                      <a:pt x="40595" y="62796"/>
                      <a:pt x="39834" y="61536"/>
                      <a:pt x="38280" y="60671"/>
                    </a:cubicBezTo>
                    <a:cubicBezTo>
                      <a:pt x="36725" y="59808"/>
                      <a:pt x="34945" y="59374"/>
                      <a:pt x="32956" y="59374"/>
                    </a:cubicBezTo>
                    <a:lnTo>
                      <a:pt x="20703" y="59374"/>
                    </a:lnTo>
                    <a:cubicBezTo>
                      <a:pt x="18371" y="59374"/>
                      <a:pt x="15607" y="58959"/>
                      <a:pt x="12410" y="58113"/>
                    </a:cubicBezTo>
                    <a:close/>
                  </a:path>
                </a:pathLst>
              </a:custGeom>
              <a:solidFill>
                <a:srgbClr val="000066"/>
              </a:solidFill>
              <a:ln w="326" cap="flat">
                <a:noFill/>
                <a:prstDash val="solid"/>
                <a:miter/>
              </a:ln>
            </p:spPr>
            <p:txBody>
              <a:bodyPr/>
              <a:lstStyle/>
              <a:p>
                <a:endParaRPr lang="en-GB"/>
              </a:p>
            </p:txBody>
          </p:sp>
          <p:sp>
            <p:nvSpPr>
              <p:cNvPr id="1038" name="Free-form: Shape 1037">
                <a:extLst>
                  <a:ext uri="{FF2B5EF4-FFF2-40B4-BE49-F238E27FC236}">
                    <a16:creationId xmlns:a16="http://schemas.microsoft.com/office/drawing/2014/main" id="{EDB2977E-7CED-95D7-4A87-C21CEDA6E2CB}"/>
                  </a:ext>
                </a:extLst>
              </p:cNvPr>
              <p:cNvSpPr/>
              <p:nvPr/>
            </p:nvSpPr>
            <p:spPr>
              <a:xfrm>
                <a:off x="6731062" y="1447903"/>
                <a:ext cx="46986" cy="53273"/>
              </a:xfrm>
              <a:custGeom>
                <a:avLst/>
                <a:gdLst>
                  <a:gd name="csX0" fmla="*/ 46987 w 46986"/>
                  <a:gd name="csY0" fmla="*/ 52202 h 53273"/>
                  <a:gd name="csX1" fmla="*/ 35997 w 46986"/>
                  <a:gd name="csY1" fmla="*/ 52202 h 53273"/>
                  <a:gd name="csX2" fmla="*/ 34217 w 46986"/>
                  <a:gd name="csY2" fmla="*/ 41870 h 53273"/>
                  <a:gd name="csX3" fmla="*/ 16901 w 46986"/>
                  <a:gd name="csY3" fmla="*/ 53274 h 53273"/>
                  <a:gd name="csX4" fmla="*/ 4632 w 46986"/>
                  <a:gd name="csY4" fmla="*/ 48780 h 53273"/>
                  <a:gd name="csX5" fmla="*/ 0 w 46986"/>
                  <a:gd name="csY5" fmla="*/ 37513 h 53273"/>
                  <a:gd name="csX6" fmla="*/ 30935 w 46986"/>
                  <a:gd name="csY6" fmla="*/ 19905 h 53273"/>
                  <a:gd name="csX7" fmla="*/ 34217 w 46986"/>
                  <a:gd name="csY7" fmla="*/ 19957 h 53273"/>
                  <a:gd name="csX8" fmla="*/ 34217 w 46986"/>
                  <a:gd name="csY8" fmla="*/ 16103 h 53273"/>
                  <a:gd name="csX9" fmla="*/ 23384 w 46986"/>
                  <a:gd name="csY9" fmla="*/ 8155 h 53273"/>
                  <a:gd name="csX10" fmla="*/ 11441 w 46986"/>
                  <a:gd name="csY10" fmla="*/ 16103 h 53273"/>
                  <a:gd name="csX11" fmla="*/ 1627 w 46986"/>
                  <a:gd name="csY11" fmla="*/ 14637 h 53273"/>
                  <a:gd name="csX12" fmla="*/ 8191 w 46986"/>
                  <a:gd name="csY12" fmla="*/ 4131 h 53273"/>
                  <a:gd name="csX13" fmla="*/ 24902 w 46986"/>
                  <a:gd name="csY13" fmla="*/ 0 h 53273"/>
                  <a:gd name="csX14" fmla="*/ 34579 w 46986"/>
                  <a:gd name="csY14" fmla="*/ 1003 h 53273"/>
                  <a:gd name="csX15" fmla="*/ 40905 w 46986"/>
                  <a:gd name="csY15" fmla="*/ 4337 h 53273"/>
                  <a:gd name="csX16" fmla="*/ 44482 w 46986"/>
                  <a:gd name="csY16" fmla="*/ 9451 h 53273"/>
                  <a:gd name="csX17" fmla="*/ 45468 w 46986"/>
                  <a:gd name="csY17" fmla="*/ 18784 h 53273"/>
                  <a:gd name="csX18" fmla="*/ 45468 w 46986"/>
                  <a:gd name="csY18" fmla="*/ 41870 h 53273"/>
                  <a:gd name="csX19" fmla="*/ 46987 w 46986"/>
                  <a:gd name="csY19" fmla="*/ 52202 h 53273"/>
                  <a:gd name="csX20" fmla="*/ 34217 w 46986"/>
                  <a:gd name="csY20" fmla="*/ 26178 h 53273"/>
                  <a:gd name="csX21" fmla="*/ 11839 w 46986"/>
                  <a:gd name="csY21" fmla="*/ 36857 h 53273"/>
                  <a:gd name="csX22" fmla="*/ 14103 w 46986"/>
                  <a:gd name="csY22" fmla="*/ 42301 h 53273"/>
                  <a:gd name="csX23" fmla="*/ 20912 w 46986"/>
                  <a:gd name="csY23" fmla="*/ 44564 h 53273"/>
                  <a:gd name="csX24" fmla="*/ 30866 w 46986"/>
                  <a:gd name="csY24" fmla="*/ 40384 h 53273"/>
                  <a:gd name="csX25" fmla="*/ 34217 w 46986"/>
                  <a:gd name="csY25" fmla="*/ 30897 h 53273"/>
                  <a:gd name="csX26" fmla="*/ 34217 w 46986"/>
                  <a:gd name="csY26" fmla="*/ 26178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46986" h="53273">
                    <a:moveTo>
                      <a:pt x="46987" y="52202"/>
                    </a:moveTo>
                    <a:lnTo>
                      <a:pt x="35997" y="52202"/>
                    </a:lnTo>
                    <a:cubicBezTo>
                      <a:pt x="35014" y="49094"/>
                      <a:pt x="34426" y="45655"/>
                      <a:pt x="34217" y="41870"/>
                    </a:cubicBezTo>
                    <a:cubicBezTo>
                      <a:pt x="31160" y="49472"/>
                      <a:pt x="25386" y="53257"/>
                      <a:pt x="16901" y="53274"/>
                    </a:cubicBezTo>
                    <a:cubicBezTo>
                      <a:pt x="11803" y="53257"/>
                      <a:pt x="7727" y="51771"/>
                      <a:pt x="4632" y="48780"/>
                    </a:cubicBezTo>
                    <a:cubicBezTo>
                      <a:pt x="1539" y="45792"/>
                      <a:pt x="0" y="42043"/>
                      <a:pt x="0" y="37513"/>
                    </a:cubicBezTo>
                    <a:cubicBezTo>
                      <a:pt x="0" y="25783"/>
                      <a:pt x="10318" y="19905"/>
                      <a:pt x="30935" y="19905"/>
                    </a:cubicBezTo>
                    <a:cubicBezTo>
                      <a:pt x="31748" y="19905"/>
                      <a:pt x="32835" y="19924"/>
                      <a:pt x="34217" y="19957"/>
                    </a:cubicBezTo>
                    <a:lnTo>
                      <a:pt x="34217" y="16103"/>
                    </a:lnTo>
                    <a:cubicBezTo>
                      <a:pt x="34217" y="10800"/>
                      <a:pt x="30605" y="8155"/>
                      <a:pt x="23384" y="8155"/>
                    </a:cubicBezTo>
                    <a:cubicBezTo>
                      <a:pt x="16366" y="8155"/>
                      <a:pt x="12391" y="10800"/>
                      <a:pt x="11441" y="16103"/>
                    </a:cubicBezTo>
                    <a:lnTo>
                      <a:pt x="1627" y="14637"/>
                    </a:lnTo>
                    <a:cubicBezTo>
                      <a:pt x="2162" y="10385"/>
                      <a:pt x="4357" y="6878"/>
                      <a:pt x="8191" y="4131"/>
                    </a:cubicBezTo>
                    <a:cubicBezTo>
                      <a:pt x="12045" y="1381"/>
                      <a:pt x="17610" y="0"/>
                      <a:pt x="24902" y="0"/>
                    </a:cubicBezTo>
                    <a:cubicBezTo>
                      <a:pt x="28861" y="0"/>
                      <a:pt x="32075" y="346"/>
                      <a:pt x="34579" y="1003"/>
                    </a:cubicBezTo>
                    <a:cubicBezTo>
                      <a:pt x="37068" y="1659"/>
                      <a:pt x="39178" y="2763"/>
                      <a:pt x="40905" y="4337"/>
                    </a:cubicBezTo>
                    <a:cubicBezTo>
                      <a:pt x="42633" y="5911"/>
                      <a:pt x="43825" y="7603"/>
                      <a:pt x="44482" y="9451"/>
                    </a:cubicBezTo>
                    <a:cubicBezTo>
                      <a:pt x="45138" y="11283"/>
                      <a:pt x="45468" y="14395"/>
                      <a:pt x="45468" y="18784"/>
                    </a:cubicBezTo>
                    <a:lnTo>
                      <a:pt x="45468" y="41870"/>
                    </a:lnTo>
                    <a:cubicBezTo>
                      <a:pt x="45468" y="45220"/>
                      <a:pt x="45967" y="48659"/>
                      <a:pt x="46987" y="52202"/>
                    </a:cubicBezTo>
                    <a:close/>
                    <a:moveTo>
                      <a:pt x="34217" y="26178"/>
                    </a:moveTo>
                    <a:cubicBezTo>
                      <a:pt x="19305" y="26178"/>
                      <a:pt x="11839" y="29738"/>
                      <a:pt x="11839" y="36857"/>
                    </a:cubicBezTo>
                    <a:cubicBezTo>
                      <a:pt x="11839" y="38983"/>
                      <a:pt x="12600" y="40799"/>
                      <a:pt x="14103" y="42301"/>
                    </a:cubicBezTo>
                    <a:cubicBezTo>
                      <a:pt x="15605" y="43803"/>
                      <a:pt x="17871" y="44564"/>
                      <a:pt x="20912" y="44564"/>
                    </a:cubicBezTo>
                    <a:cubicBezTo>
                      <a:pt x="25301" y="44564"/>
                      <a:pt x="28619" y="43166"/>
                      <a:pt x="30866" y="40384"/>
                    </a:cubicBezTo>
                    <a:cubicBezTo>
                      <a:pt x="33093" y="37601"/>
                      <a:pt x="34217" y="34440"/>
                      <a:pt x="34217" y="30897"/>
                    </a:cubicBezTo>
                    <a:lnTo>
                      <a:pt x="34217" y="26178"/>
                    </a:lnTo>
                    <a:close/>
                  </a:path>
                </a:pathLst>
              </a:custGeom>
              <a:solidFill>
                <a:srgbClr val="000066"/>
              </a:solidFill>
              <a:ln w="326" cap="flat">
                <a:noFill/>
                <a:prstDash val="solid"/>
                <a:miter/>
              </a:ln>
            </p:spPr>
            <p:txBody>
              <a:bodyPr/>
              <a:lstStyle/>
              <a:p>
                <a:endParaRPr lang="en-GB"/>
              </a:p>
            </p:txBody>
          </p:sp>
          <p:sp>
            <p:nvSpPr>
              <p:cNvPr id="1039" name="Free-form: Shape 1038">
                <a:extLst>
                  <a:ext uri="{FF2B5EF4-FFF2-40B4-BE49-F238E27FC236}">
                    <a16:creationId xmlns:a16="http://schemas.microsoft.com/office/drawing/2014/main" id="{D2F31CE0-3C2A-88AE-0097-FA210F20CA2E}"/>
                  </a:ext>
                </a:extLst>
              </p:cNvPr>
              <p:cNvSpPr/>
              <p:nvPr/>
            </p:nvSpPr>
            <p:spPr>
              <a:xfrm>
                <a:off x="6785224" y="1434804"/>
                <a:ext cx="28804" cy="66408"/>
              </a:xfrm>
              <a:custGeom>
                <a:avLst/>
                <a:gdLst>
                  <a:gd name="csX0" fmla="*/ 28805 w 28804"/>
                  <a:gd name="csY0" fmla="*/ 56281 h 66408"/>
                  <a:gd name="csX1" fmla="*/ 28805 w 28804"/>
                  <a:gd name="csY1" fmla="*/ 65301 h 66408"/>
                  <a:gd name="csX2" fmla="*/ 20823 w 28804"/>
                  <a:gd name="csY2" fmla="*/ 66408 h 66408"/>
                  <a:gd name="csX3" fmla="*/ 12822 w 28804"/>
                  <a:gd name="csY3" fmla="*/ 64557 h 66408"/>
                  <a:gd name="csX4" fmla="*/ 7929 w 28804"/>
                  <a:gd name="csY4" fmla="*/ 59511 h 66408"/>
                  <a:gd name="csX5" fmla="*/ 6391 w 28804"/>
                  <a:gd name="csY5" fmla="*/ 49610 h 66408"/>
                  <a:gd name="csX6" fmla="*/ 6391 w 28804"/>
                  <a:gd name="csY6" fmla="*/ 23138 h 66408"/>
                  <a:gd name="csX7" fmla="*/ 0 w 28804"/>
                  <a:gd name="csY7" fmla="*/ 23138 h 66408"/>
                  <a:gd name="csX8" fmla="*/ 0 w 28804"/>
                  <a:gd name="csY8" fmla="*/ 14170 h 66408"/>
                  <a:gd name="csX9" fmla="*/ 7048 w 28804"/>
                  <a:gd name="csY9" fmla="*/ 14170 h 66408"/>
                  <a:gd name="csX10" fmla="*/ 8102 w 28804"/>
                  <a:gd name="csY10" fmla="*/ 865 h 66408"/>
                  <a:gd name="csX11" fmla="*/ 17573 w 28804"/>
                  <a:gd name="csY11" fmla="*/ 0 h 66408"/>
                  <a:gd name="csX12" fmla="*/ 17573 w 28804"/>
                  <a:gd name="csY12" fmla="*/ 14170 h 66408"/>
                  <a:gd name="csX13" fmla="*/ 27854 w 28804"/>
                  <a:gd name="csY13" fmla="*/ 14170 h 66408"/>
                  <a:gd name="csX14" fmla="*/ 27854 w 28804"/>
                  <a:gd name="csY14" fmla="*/ 23138 h 66408"/>
                  <a:gd name="csX15" fmla="*/ 17573 w 28804"/>
                  <a:gd name="csY15" fmla="*/ 23138 h 66408"/>
                  <a:gd name="csX16" fmla="*/ 17573 w 28804"/>
                  <a:gd name="csY16" fmla="*/ 48091 h 66408"/>
                  <a:gd name="csX17" fmla="*/ 19317 w 28804"/>
                  <a:gd name="csY17" fmla="*/ 54639 h 66408"/>
                  <a:gd name="csX18" fmla="*/ 25921 w 28804"/>
                  <a:gd name="csY18" fmla="*/ 56386 h 66408"/>
                  <a:gd name="csX19" fmla="*/ 28805 w 28804"/>
                  <a:gd name="csY19" fmla="*/ 56281 h 664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28804" h="66408">
                    <a:moveTo>
                      <a:pt x="28805" y="56281"/>
                    </a:moveTo>
                    <a:lnTo>
                      <a:pt x="28805" y="65301"/>
                    </a:lnTo>
                    <a:cubicBezTo>
                      <a:pt x="25366" y="66046"/>
                      <a:pt x="22704" y="66408"/>
                      <a:pt x="20823" y="66408"/>
                    </a:cubicBezTo>
                    <a:cubicBezTo>
                      <a:pt x="17710" y="66408"/>
                      <a:pt x="15049" y="65801"/>
                      <a:pt x="12822" y="64557"/>
                    </a:cubicBezTo>
                    <a:cubicBezTo>
                      <a:pt x="10591" y="63332"/>
                      <a:pt x="8968" y="61657"/>
                      <a:pt x="7929" y="59511"/>
                    </a:cubicBezTo>
                    <a:cubicBezTo>
                      <a:pt x="6894" y="57353"/>
                      <a:pt x="6391" y="54070"/>
                      <a:pt x="6391" y="49610"/>
                    </a:cubicBezTo>
                    <a:lnTo>
                      <a:pt x="6391" y="23138"/>
                    </a:lnTo>
                    <a:lnTo>
                      <a:pt x="0" y="23138"/>
                    </a:lnTo>
                    <a:lnTo>
                      <a:pt x="0" y="14170"/>
                    </a:lnTo>
                    <a:lnTo>
                      <a:pt x="7048" y="14170"/>
                    </a:lnTo>
                    <a:lnTo>
                      <a:pt x="8102" y="865"/>
                    </a:lnTo>
                    <a:lnTo>
                      <a:pt x="17573" y="0"/>
                    </a:lnTo>
                    <a:lnTo>
                      <a:pt x="17573" y="14170"/>
                    </a:lnTo>
                    <a:lnTo>
                      <a:pt x="27854" y="14170"/>
                    </a:lnTo>
                    <a:lnTo>
                      <a:pt x="27854" y="23138"/>
                    </a:lnTo>
                    <a:lnTo>
                      <a:pt x="17573" y="23138"/>
                    </a:lnTo>
                    <a:lnTo>
                      <a:pt x="17573" y="48091"/>
                    </a:lnTo>
                    <a:cubicBezTo>
                      <a:pt x="17573" y="51288"/>
                      <a:pt x="18161" y="53483"/>
                      <a:pt x="19317" y="54639"/>
                    </a:cubicBezTo>
                    <a:cubicBezTo>
                      <a:pt x="20493" y="55814"/>
                      <a:pt x="22688" y="56386"/>
                      <a:pt x="25921" y="56386"/>
                    </a:cubicBezTo>
                    <a:cubicBezTo>
                      <a:pt x="26836" y="56386"/>
                      <a:pt x="27802" y="56350"/>
                      <a:pt x="28805" y="56281"/>
                    </a:cubicBezTo>
                    <a:close/>
                  </a:path>
                </a:pathLst>
              </a:custGeom>
              <a:solidFill>
                <a:srgbClr val="000066"/>
              </a:solidFill>
              <a:ln w="326" cap="flat">
                <a:noFill/>
                <a:prstDash val="solid"/>
                <a:miter/>
              </a:ln>
            </p:spPr>
            <p:txBody>
              <a:bodyPr/>
              <a:lstStyle/>
              <a:p>
                <a:endParaRPr lang="en-GB"/>
              </a:p>
            </p:txBody>
          </p:sp>
          <p:sp>
            <p:nvSpPr>
              <p:cNvPr id="1040" name="Free-form: Shape 1039">
                <a:extLst>
                  <a:ext uri="{FF2B5EF4-FFF2-40B4-BE49-F238E27FC236}">
                    <a16:creationId xmlns:a16="http://schemas.microsoft.com/office/drawing/2014/main" id="{8EF8CC7C-BE11-278B-A9DB-CEA4D660D809}"/>
                  </a:ext>
                </a:extLst>
              </p:cNvPr>
              <p:cNvSpPr/>
              <p:nvPr/>
            </p:nvSpPr>
            <p:spPr>
              <a:xfrm>
                <a:off x="6820525" y="1447903"/>
                <a:ext cx="46985" cy="53273"/>
              </a:xfrm>
              <a:custGeom>
                <a:avLst/>
                <a:gdLst>
                  <a:gd name="csX0" fmla="*/ 46986 w 46985"/>
                  <a:gd name="csY0" fmla="*/ 52202 h 53273"/>
                  <a:gd name="csX1" fmla="*/ 35996 w 46985"/>
                  <a:gd name="csY1" fmla="*/ 52202 h 53273"/>
                  <a:gd name="csX2" fmla="*/ 34216 w 46985"/>
                  <a:gd name="csY2" fmla="*/ 41870 h 53273"/>
                  <a:gd name="csX3" fmla="*/ 16901 w 46985"/>
                  <a:gd name="csY3" fmla="*/ 53274 h 53273"/>
                  <a:gd name="csX4" fmla="*/ 4631 w 46985"/>
                  <a:gd name="csY4" fmla="*/ 48780 h 53273"/>
                  <a:gd name="csX5" fmla="*/ 0 w 46985"/>
                  <a:gd name="csY5" fmla="*/ 37513 h 53273"/>
                  <a:gd name="csX6" fmla="*/ 30934 w 46985"/>
                  <a:gd name="csY6" fmla="*/ 19905 h 53273"/>
                  <a:gd name="csX7" fmla="*/ 34216 w 46985"/>
                  <a:gd name="csY7" fmla="*/ 19957 h 53273"/>
                  <a:gd name="csX8" fmla="*/ 34216 w 46985"/>
                  <a:gd name="csY8" fmla="*/ 16103 h 53273"/>
                  <a:gd name="csX9" fmla="*/ 23384 w 46985"/>
                  <a:gd name="csY9" fmla="*/ 8155 h 53273"/>
                  <a:gd name="csX10" fmla="*/ 11440 w 46985"/>
                  <a:gd name="csY10" fmla="*/ 16103 h 53273"/>
                  <a:gd name="csX11" fmla="*/ 1626 w 46985"/>
                  <a:gd name="csY11" fmla="*/ 14637 h 53273"/>
                  <a:gd name="csX12" fmla="*/ 8191 w 46985"/>
                  <a:gd name="csY12" fmla="*/ 4131 h 53273"/>
                  <a:gd name="csX13" fmla="*/ 24902 w 46985"/>
                  <a:gd name="csY13" fmla="*/ 0 h 53273"/>
                  <a:gd name="csX14" fmla="*/ 34579 w 46985"/>
                  <a:gd name="csY14" fmla="*/ 1003 h 53273"/>
                  <a:gd name="csX15" fmla="*/ 40905 w 46985"/>
                  <a:gd name="csY15" fmla="*/ 4337 h 53273"/>
                  <a:gd name="csX16" fmla="*/ 44481 w 46985"/>
                  <a:gd name="csY16" fmla="*/ 9451 h 53273"/>
                  <a:gd name="csX17" fmla="*/ 45467 w 46985"/>
                  <a:gd name="csY17" fmla="*/ 18784 h 53273"/>
                  <a:gd name="csX18" fmla="*/ 45467 w 46985"/>
                  <a:gd name="csY18" fmla="*/ 41870 h 53273"/>
                  <a:gd name="csX19" fmla="*/ 46986 w 46985"/>
                  <a:gd name="csY19" fmla="*/ 52202 h 53273"/>
                  <a:gd name="csX20" fmla="*/ 34216 w 46985"/>
                  <a:gd name="csY20" fmla="*/ 26178 h 53273"/>
                  <a:gd name="csX21" fmla="*/ 11839 w 46985"/>
                  <a:gd name="csY21" fmla="*/ 36857 h 53273"/>
                  <a:gd name="csX22" fmla="*/ 14102 w 46985"/>
                  <a:gd name="csY22" fmla="*/ 42301 h 53273"/>
                  <a:gd name="csX23" fmla="*/ 20911 w 46985"/>
                  <a:gd name="csY23" fmla="*/ 44564 h 53273"/>
                  <a:gd name="csX24" fmla="*/ 30866 w 46985"/>
                  <a:gd name="csY24" fmla="*/ 40384 h 53273"/>
                  <a:gd name="csX25" fmla="*/ 34216 w 46985"/>
                  <a:gd name="csY25" fmla="*/ 30897 h 53273"/>
                  <a:gd name="csX26" fmla="*/ 34216 w 46985"/>
                  <a:gd name="csY26" fmla="*/ 26178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46985" h="53273">
                    <a:moveTo>
                      <a:pt x="46986" y="52202"/>
                    </a:moveTo>
                    <a:lnTo>
                      <a:pt x="35996" y="52202"/>
                    </a:lnTo>
                    <a:cubicBezTo>
                      <a:pt x="35013" y="49094"/>
                      <a:pt x="34426" y="45655"/>
                      <a:pt x="34216" y="41870"/>
                    </a:cubicBezTo>
                    <a:cubicBezTo>
                      <a:pt x="31160" y="49472"/>
                      <a:pt x="25385" y="53257"/>
                      <a:pt x="16901" y="53274"/>
                    </a:cubicBezTo>
                    <a:cubicBezTo>
                      <a:pt x="11802" y="53257"/>
                      <a:pt x="7727" y="51771"/>
                      <a:pt x="4631" y="48780"/>
                    </a:cubicBezTo>
                    <a:cubicBezTo>
                      <a:pt x="1538" y="45792"/>
                      <a:pt x="0" y="42043"/>
                      <a:pt x="0" y="37513"/>
                    </a:cubicBezTo>
                    <a:cubicBezTo>
                      <a:pt x="0" y="25783"/>
                      <a:pt x="10317" y="19905"/>
                      <a:pt x="30934" y="19905"/>
                    </a:cubicBezTo>
                    <a:cubicBezTo>
                      <a:pt x="31747" y="19905"/>
                      <a:pt x="32835" y="19924"/>
                      <a:pt x="34216" y="19957"/>
                    </a:cubicBezTo>
                    <a:lnTo>
                      <a:pt x="34216" y="16103"/>
                    </a:lnTo>
                    <a:cubicBezTo>
                      <a:pt x="34216" y="10800"/>
                      <a:pt x="30604" y="8155"/>
                      <a:pt x="23384" y="8155"/>
                    </a:cubicBezTo>
                    <a:cubicBezTo>
                      <a:pt x="16365" y="8155"/>
                      <a:pt x="12391" y="10800"/>
                      <a:pt x="11440" y="16103"/>
                    </a:cubicBezTo>
                    <a:lnTo>
                      <a:pt x="1626" y="14637"/>
                    </a:lnTo>
                    <a:cubicBezTo>
                      <a:pt x="2162" y="10385"/>
                      <a:pt x="4357" y="6878"/>
                      <a:pt x="8191" y="4131"/>
                    </a:cubicBezTo>
                    <a:cubicBezTo>
                      <a:pt x="12044" y="1381"/>
                      <a:pt x="17610" y="0"/>
                      <a:pt x="24902" y="0"/>
                    </a:cubicBezTo>
                    <a:cubicBezTo>
                      <a:pt x="28860" y="0"/>
                      <a:pt x="32074" y="346"/>
                      <a:pt x="34579" y="1003"/>
                    </a:cubicBezTo>
                    <a:cubicBezTo>
                      <a:pt x="37068" y="1659"/>
                      <a:pt x="39177" y="2763"/>
                      <a:pt x="40905" y="4337"/>
                    </a:cubicBezTo>
                    <a:cubicBezTo>
                      <a:pt x="42632" y="5911"/>
                      <a:pt x="43825" y="7603"/>
                      <a:pt x="44481" y="9451"/>
                    </a:cubicBezTo>
                    <a:cubicBezTo>
                      <a:pt x="45137" y="11283"/>
                      <a:pt x="45467" y="14395"/>
                      <a:pt x="45467" y="18784"/>
                    </a:cubicBezTo>
                    <a:lnTo>
                      <a:pt x="45467" y="41870"/>
                    </a:lnTo>
                    <a:cubicBezTo>
                      <a:pt x="45467" y="45220"/>
                      <a:pt x="45967" y="48659"/>
                      <a:pt x="46986" y="52202"/>
                    </a:cubicBezTo>
                    <a:close/>
                    <a:moveTo>
                      <a:pt x="34216" y="26178"/>
                    </a:moveTo>
                    <a:cubicBezTo>
                      <a:pt x="19304" y="26178"/>
                      <a:pt x="11839" y="29738"/>
                      <a:pt x="11839" y="36857"/>
                    </a:cubicBezTo>
                    <a:cubicBezTo>
                      <a:pt x="11839" y="38983"/>
                      <a:pt x="12600" y="40799"/>
                      <a:pt x="14102" y="42301"/>
                    </a:cubicBezTo>
                    <a:cubicBezTo>
                      <a:pt x="15604" y="43803"/>
                      <a:pt x="17870" y="44564"/>
                      <a:pt x="20911" y="44564"/>
                    </a:cubicBezTo>
                    <a:cubicBezTo>
                      <a:pt x="25300" y="44564"/>
                      <a:pt x="28619" y="43166"/>
                      <a:pt x="30866" y="40384"/>
                    </a:cubicBezTo>
                    <a:cubicBezTo>
                      <a:pt x="33093" y="37601"/>
                      <a:pt x="34216" y="34440"/>
                      <a:pt x="34216" y="30897"/>
                    </a:cubicBezTo>
                    <a:lnTo>
                      <a:pt x="34216" y="26178"/>
                    </a:lnTo>
                    <a:close/>
                  </a:path>
                </a:pathLst>
              </a:custGeom>
              <a:solidFill>
                <a:srgbClr val="000066"/>
              </a:solidFill>
              <a:ln w="326" cap="flat">
                <a:noFill/>
                <a:prstDash val="solid"/>
                <a:miter/>
              </a:ln>
            </p:spPr>
            <p:txBody>
              <a:bodyPr/>
              <a:lstStyle/>
              <a:p>
                <a:endParaRPr lang="en-GB"/>
              </a:p>
            </p:txBody>
          </p:sp>
          <p:sp>
            <p:nvSpPr>
              <p:cNvPr id="1041" name="Free-form: Shape 1040">
                <a:extLst>
                  <a:ext uri="{FF2B5EF4-FFF2-40B4-BE49-F238E27FC236}">
                    <a16:creationId xmlns:a16="http://schemas.microsoft.com/office/drawing/2014/main" id="{D7CBCD6E-3EF9-85CF-B880-B326EE792246}"/>
                  </a:ext>
                </a:extLst>
              </p:cNvPr>
              <p:cNvSpPr/>
              <p:nvPr/>
            </p:nvSpPr>
            <p:spPr>
              <a:xfrm>
                <a:off x="6879801" y="1447452"/>
                <a:ext cx="26074" cy="52653"/>
              </a:xfrm>
              <a:custGeom>
                <a:avLst/>
                <a:gdLst>
                  <a:gd name="csX0" fmla="*/ 11542 w 26074"/>
                  <a:gd name="csY0" fmla="*/ 52653 h 52653"/>
                  <a:gd name="csX1" fmla="*/ 0 w 26074"/>
                  <a:gd name="csY1" fmla="*/ 52653 h 52653"/>
                  <a:gd name="csX2" fmla="*/ 0 w 26074"/>
                  <a:gd name="csY2" fmla="*/ 1522 h 52653"/>
                  <a:gd name="csX3" fmla="*/ 10437 w 26074"/>
                  <a:gd name="csY3" fmla="*/ 1522 h 52653"/>
                  <a:gd name="csX4" fmla="*/ 10437 w 26074"/>
                  <a:gd name="csY4" fmla="*/ 13723 h 52653"/>
                  <a:gd name="csX5" fmla="*/ 16555 w 26074"/>
                  <a:gd name="csY5" fmla="*/ 3302 h 52653"/>
                  <a:gd name="csX6" fmla="*/ 24556 w 26074"/>
                  <a:gd name="csY6" fmla="*/ 0 h 52653"/>
                  <a:gd name="csX7" fmla="*/ 26075 w 26074"/>
                  <a:gd name="csY7" fmla="*/ 52 h 52653"/>
                  <a:gd name="csX8" fmla="*/ 26075 w 26074"/>
                  <a:gd name="csY8" fmla="*/ 12459 h 52653"/>
                  <a:gd name="csX9" fmla="*/ 14412 w 26074"/>
                  <a:gd name="csY9" fmla="*/ 18076 h 52653"/>
                  <a:gd name="csX10" fmla="*/ 11542 w 26074"/>
                  <a:gd name="csY10" fmla="*/ 28964 h 52653"/>
                  <a:gd name="csX11" fmla="*/ 11542 w 26074"/>
                  <a:gd name="csY11" fmla="*/ 52653 h 526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6074" h="52653">
                    <a:moveTo>
                      <a:pt x="11542" y="52653"/>
                    </a:moveTo>
                    <a:lnTo>
                      <a:pt x="0" y="52653"/>
                    </a:lnTo>
                    <a:lnTo>
                      <a:pt x="0" y="1522"/>
                    </a:lnTo>
                    <a:lnTo>
                      <a:pt x="10437" y="1522"/>
                    </a:lnTo>
                    <a:lnTo>
                      <a:pt x="10437" y="13723"/>
                    </a:lnTo>
                    <a:cubicBezTo>
                      <a:pt x="11924" y="8971"/>
                      <a:pt x="13962" y="5480"/>
                      <a:pt x="16555" y="3302"/>
                    </a:cubicBezTo>
                    <a:cubicBezTo>
                      <a:pt x="19164" y="1107"/>
                      <a:pt x="21826" y="0"/>
                      <a:pt x="24556" y="0"/>
                    </a:cubicBezTo>
                    <a:cubicBezTo>
                      <a:pt x="24935" y="0"/>
                      <a:pt x="25438" y="20"/>
                      <a:pt x="26075" y="52"/>
                    </a:cubicBezTo>
                    <a:lnTo>
                      <a:pt x="26075" y="12459"/>
                    </a:lnTo>
                    <a:cubicBezTo>
                      <a:pt x="20199" y="12459"/>
                      <a:pt x="16313" y="14327"/>
                      <a:pt x="14412" y="18076"/>
                    </a:cubicBezTo>
                    <a:cubicBezTo>
                      <a:pt x="12511" y="21825"/>
                      <a:pt x="11542" y="25453"/>
                      <a:pt x="11542" y="28964"/>
                    </a:cubicBezTo>
                    <a:lnTo>
                      <a:pt x="11542" y="52653"/>
                    </a:lnTo>
                    <a:close/>
                  </a:path>
                </a:pathLst>
              </a:custGeom>
              <a:solidFill>
                <a:srgbClr val="000066"/>
              </a:solidFill>
              <a:ln w="326" cap="flat">
                <a:noFill/>
                <a:prstDash val="solid"/>
                <a:miter/>
              </a:ln>
            </p:spPr>
            <p:txBody>
              <a:bodyPr/>
              <a:lstStyle/>
              <a:p>
                <a:endParaRPr lang="en-GB"/>
              </a:p>
            </p:txBody>
          </p:sp>
          <p:sp>
            <p:nvSpPr>
              <p:cNvPr id="1042" name="Free-form: Shape 1041">
                <a:extLst>
                  <a:ext uri="{FF2B5EF4-FFF2-40B4-BE49-F238E27FC236}">
                    <a16:creationId xmlns:a16="http://schemas.microsoft.com/office/drawing/2014/main" id="{CD01069C-C7AF-162D-334F-B0F4BC4ABD46}"/>
                  </a:ext>
                </a:extLst>
              </p:cNvPr>
              <p:cNvSpPr/>
              <p:nvPr/>
            </p:nvSpPr>
            <p:spPr>
              <a:xfrm>
                <a:off x="6910885" y="1447903"/>
                <a:ext cx="47142" cy="53273"/>
              </a:xfrm>
              <a:custGeom>
                <a:avLst/>
                <a:gdLst>
                  <a:gd name="csX0" fmla="*/ 35791 w 47142"/>
                  <a:gd name="csY0" fmla="*/ 35907 h 53273"/>
                  <a:gd name="csX1" fmla="*/ 46228 w 47142"/>
                  <a:gd name="csY1" fmla="*/ 37324 h 53273"/>
                  <a:gd name="csX2" fmla="*/ 38331 w 47142"/>
                  <a:gd name="csY2" fmla="*/ 48764 h 53273"/>
                  <a:gd name="csX3" fmla="*/ 23590 w 47142"/>
                  <a:gd name="csY3" fmla="*/ 53274 h 53273"/>
                  <a:gd name="csX4" fmla="*/ 6483 w 47142"/>
                  <a:gd name="csY4" fmla="*/ 46118 h 53273"/>
                  <a:gd name="csX5" fmla="*/ 0 w 47142"/>
                  <a:gd name="csY5" fmla="*/ 26782 h 53273"/>
                  <a:gd name="csX6" fmla="*/ 6535 w 47142"/>
                  <a:gd name="csY6" fmla="*/ 7603 h 53273"/>
                  <a:gd name="csX7" fmla="*/ 24246 w 47142"/>
                  <a:gd name="csY7" fmla="*/ 0 h 53273"/>
                  <a:gd name="csX8" fmla="*/ 41163 w 47142"/>
                  <a:gd name="csY8" fmla="*/ 7498 h 53273"/>
                  <a:gd name="csX9" fmla="*/ 47143 w 47142"/>
                  <a:gd name="csY9" fmla="*/ 26733 h 53273"/>
                  <a:gd name="csX10" fmla="*/ 47091 w 47142"/>
                  <a:gd name="csY10" fmla="*/ 28062 h 53273"/>
                  <a:gd name="csX11" fmla="*/ 11996 w 47142"/>
                  <a:gd name="csY11" fmla="*/ 28062 h 53273"/>
                  <a:gd name="csX12" fmla="*/ 12979 w 47142"/>
                  <a:gd name="csY12" fmla="*/ 36410 h 53273"/>
                  <a:gd name="csX13" fmla="*/ 16901 w 47142"/>
                  <a:gd name="csY13" fmla="*/ 41870 h 53273"/>
                  <a:gd name="csX14" fmla="*/ 24246 w 47142"/>
                  <a:gd name="csY14" fmla="*/ 44201 h 53273"/>
                  <a:gd name="csX15" fmla="*/ 35791 w 47142"/>
                  <a:gd name="csY15" fmla="*/ 35907 h 53273"/>
                  <a:gd name="csX16" fmla="*/ 35082 w 47142"/>
                  <a:gd name="csY16" fmla="*/ 20613 h 53273"/>
                  <a:gd name="csX17" fmla="*/ 31764 w 47142"/>
                  <a:gd name="csY17" fmla="*/ 11593 h 53273"/>
                  <a:gd name="csX18" fmla="*/ 23694 w 47142"/>
                  <a:gd name="csY18" fmla="*/ 8106 h 53273"/>
                  <a:gd name="csX19" fmla="*/ 15744 w 47142"/>
                  <a:gd name="csY19" fmla="*/ 11371 h 53273"/>
                  <a:gd name="csX20" fmla="*/ 11996 w 47142"/>
                  <a:gd name="csY20" fmla="*/ 20613 h 53273"/>
                  <a:gd name="csX21" fmla="*/ 35082 w 47142"/>
                  <a:gd name="csY21" fmla="*/ 20613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47142" h="53273">
                    <a:moveTo>
                      <a:pt x="35791" y="35907"/>
                    </a:moveTo>
                    <a:lnTo>
                      <a:pt x="46228" y="37324"/>
                    </a:lnTo>
                    <a:cubicBezTo>
                      <a:pt x="44880" y="41938"/>
                      <a:pt x="42234" y="45756"/>
                      <a:pt x="38331" y="48764"/>
                    </a:cubicBezTo>
                    <a:cubicBezTo>
                      <a:pt x="34409" y="51771"/>
                      <a:pt x="29501" y="53257"/>
                      <a:pt x="23590" y="53274"/>
                    </a:cubicBezTo>
                    <a:cubicBezTo>
                      <a:pt x="16505" y="53257"/>
                      <a:pt x="10804" y="50890"/>
                      <a:pt x="6483" y="46118"/>
                    </a:cubicBezTo>
                    <a:cubicBezTo>
                      <a:pt x="2162" y="41367"/>
                      <a:pt x="0" y="34924"/>
                      <a:pt x="0" y="26782"/>
                    </a:cubicBezTo>
                    <a:cubicBezTo>
                      <a:pt x="0" y="19059"/>
                      <a:pt x="2178" y="12665"/>
                      <a:pt x="6535" y="7603"/>
                    </a:cubicBezTo>
                    <a:cubicBezTo>
                      <a:pt x="10888" y="2541"/>
                      <a:pt x="16800" y="0"/>
                      <a:pt x="24246" y="0"/>
                    </a:cubicBezTo>
                    <a:cubicBezTo>
                      <a:pt x="31539" y="0"/>
                      <a:pt x="37172" y="2505"/>
                      <a:pt x="41163" y="7498"/>
                    </a:cubicBezTo>
                    <a:cubicBezTo>
                      <a:pt x="45137" y="12495"/>
                      <a:pt x="47143" y="18905"/>
                      <a:pt x="47143" y="26733"/>
                    </a:cubicBezTo>
                    <a:lnTo>
                      <a:pt x="47091" y="28062"/>
                    </a:lnTo>
                    <a:lnTo>
                      <a:pt x="11996" y="28062"/>
                    </a:lnTo>
                    <a:cubicBezTo>
                      <a:pt x="11996" y="31537"/>
                      <a:pt x="12322" y="34316"/>
                      <a:pt x="12979" y="36410"/>
                    </a:cubicBezTo>
                    <a:cubicBezTo>
                      <a:pt x="13635" y="38500"/>
                      <a:pt x="14948" y="40315"/>
                      <a:pt x="16901" y="41870"/>
                    </a:cubicBezTo>
                    <a:cubicBezTo>
                      <a:pt x="18873" y="43424"/>
                      <a:pt x="21310" y="44201"/>
                      <a:pt x="24246" y="44201"/>
                    </a:cubicBezTo>
                    <a:cubicBezTo>
                      <a:pt x="29948" y="44201"/>
                      <a:pt x="33802" y="41435"/>
                      <a:pt x="35791" y="35907"/>
                    </a:cubicBezTo>
                    <a:close/>
                    <a:moveTo>
                      <a:pt x="35082" y="20613"/>
                    </a:moveTo>
                    <a:cubicBezTo>
                      <a:pt x="35046" y="16933"/>
                      <a:pt x="33942" y="13928"/>
                      <a:pt x="31764" y="11593"/>
                    </a:cubicBezTo>
                    <a:cubicBezTo>
                      <a:pt x="29586" y="9278"/>
                      <a:pt x="26907" y="8106"/>
                      <a:pt x="23694" y="8106"/>
                    </a:cubicBezTo>
                    <a:cubicBezTo>
                      <a:pt x="20513" y="8106"/>
                      <a:pt x="17870" y="9193"/>
                      <a:pt x="15744" y="11371"/>
                    </a:cubicBezTo>
                    <a:cubicBezTo>
                      <a:pt x="13618" y="13546"/>
                      <a:pt x="12374" y="16622"/>
                      <a:pt x="11996" y="20613"/>
                    </a:cubicBezTo>
                    <a:lnTo>
                      <a:pt x="35082" y="20613"/>
                    </a:lnTo>
                    <a:close/>
                  </a:path>
                </a:pathLst>
              </a:custGeom>
              <a:solidFill>
                <a:srgbClr val="000066"/>
              </a:solidFill>
              <a:ln w="326" cap="flat">
                <a:noFill/>
                <a:prstDash val="solid"/>
                <a:miter/>
              </a:ln>
            </p:spPr>
            <p:txBody>
              <a:bodyPr/>
              <a:lstStyle/>
              <a:p>
                <a:endParaRPr lang="en-GB"/>
              </a:p>
            </p:txBody>
          </p:sp>
          <p:sp>
            <p:nvSpPr>
              <p:cNvPr id="1043" name="Free-form: Shape 1042">
                <a:extLst>
                  <a:ext uri="{FF2B5EF4-FFF2-40B4-BE49-F238E27FC236}">
                    <a16:creationId xmlns:a16="http://schemas.microsoft.com/office/drawing/2014/main" id="{D16F9760-0D8A-3D3E-6352-5E65ED1C90BF}"/>
                  </a:ext>
                </a:extLst>
              </p:cNvPr>
              <p:cNvSpPr/>
              <p:nvPr/>
            </p:nvSpPr>
            <p:spPr>
              <a:xfrm>
                <a:off x="6391097" y="3553583"/>
                <a:ext cx="54210" cy="69102"/>
              </a:xfrm>
              <a:custGeom>
                <a:avLst/>
                <a:gdLst>
                  <a:gd name="csX0" fmla="*/ 53864 w 54210"/>
                  <a:gd name="csY0" fmla="*/ 69102 h 69102"/>
                  <a:gd name="csX1" fmla="*/ 40696 w 54210"/>
                  <a:gd name="csY1" fmla="*/ 69102 h 69102"/>
                  <a:gd name="csX2" fmla="*/ 29964 w 54210"/>
                  <a:gd name="csY2" fmla="*/ 40694 h 69102"/>
                  <a:gd name="csX3" fmla="*/ 12443 w 54210"/>
                  <a:gd name="csY3" fmla="*/ 40694 h 69102"/>
                  <a:gd name="csX4" fmla="*/ 12443 w 54210"/>
                  <a:gd name="csY4" fmla="*/ 69102 h 69102"/>
                  <a:gd name="csX5" fmla="*/ 0 w 54210"/>
                  <a:gd name="csY5" fmla="*/ 69102 h 69102"/>
                  <a:gd name="csX6" fmla="*/ 0 w 54210"/>
                  <a:gd name="csY6" fmla="*/ 0 h 69102"/>
                  <a:gd name="csX7" fmla="*/ 29964 w 54210"/>
                  <a:gd name="csY7" fmla="*/ 0 h 69102"/>
                  <a:gd name="csX8" fmla="*/ 48335 w 54210"/>
                  <a:gd name="csY8" fmla="*/ 5650 h 69102"/>
                  <a:gd name="csX9" fmla="*/ 54210 w 54210"/>
                  <a:gd name="csY9" fmla="*/ 20251 h 69102"/>
                  <a:gd name="csX10" fmla="*/ 41751 w 54210"/>
                  <a:gd name="csY10" fmla="*/ 38568 h 69102"/>
                  <a:gd name="csX11" fmla="*/ 53864 w 54210"/>
                  <a:gd name="csY11" fmla="*/ 69102 h 69102"/>
                  <a:gd name="csX12" fmla="*/ 12443 w 54210"/>
                  <a:gd name="csY12" fmla="*/ 30724 h 69102"/>
                  <a:gd name="csX13" fmla="*/ 27943 w 54210"/>
                  <a:gd name="csY13" fmla="*/ 30724 h 69102"/>
                  <a:gd name="csX14" fmla="*/ 37966 w 54210"/>
                  <a:gd name="csY14" fmla="*/ 27889 h 69102"/>
                  <a:gd name="csX15" fmla="*/ 41251 w 54210"/>
                  <a:gd name="csY15" fmla="*/ 20097 h 69102"/>
                  <a:gd name="csX16" fmla="*/ 38018 w 54210"/>
                  <a:gd name="csY16" fmla="*/ 12736 h 69102"/>
                  <a:gd name="csX17" fmla="*/ 28945 w 54210"/>
                  <a:gd name="csY17" fmla="*/ 9918 h 69102"/>
                  <a:gd name="csX18" fmla="*/ 12443 w 54210"/>
                  <a:gd name="csY18" fmla="*/ 9918 h 69102"/>
                  <a:gd name="csX19" fmla="*/ 12443 w 54210"/>
                  <a:gd name="csY19" fmla="*/ 30724 h 691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54210" h="69102">
                    <a:moveTo>
                      <a:pt x="53864" y="69102"/>
                    </a:moveTo>
                    <a:lnTo>
                      <a:pt x="40696" y="69102"/>
                    </a:lnTo>
                    <a:lnTo>
                      <a:pt x="29964" y="40694"/>
                    </a:lnTo>
                    <a:lnTo>
                      <a:pt x="12443" y="40694"/>
                    </a:lnTo>
                    <a:lnTo>
                      <a:pt x="12443" y="69102"/>
                    </a:lnTo>
                    <a:lnTo>
                      <a:pt x="0" y="69102"/>
                    </a:lnTo>
                    <a:lnTo>
                      <a:pt x="0" y="0"/>
                    </a:lnTo>
                    <a:lnTo>
                      <a:pt x="29964" y="0"/>
                    </a:lnTo>
                    <a:cubicBezTo>
                      <a:pt x="38296" y="0"/>
                      <a:pt x="44429" y="1884"/>
                      <a:pt x="48335" y="5650"/>
                    </a:cubicBezTo>
                    <a:cubicBezTo>
                      <a:pt x="52257" y="9398"/>
                      <a:pt x="54210" y="14274"/>
                      <a:pt x="54210" y="20251"/>
                    </a:cubicBezTo>
                    <a:cubicBezTo>
                      <a:pt x="54210" y="29117"/>
                      <a:pt x="50063" y="35234"/>
                      <a:pt x="41751" y="38568"/>
                    </a:cubicBezTo>
                    <a:lnTo>
                      <a:pt x="53864" y="69102"/>
                    </a:lnTo>
                    <a:close/>
                    <a:moveTo>
                      <a:pt x="12443" y="30724"/>
                    </a:moveTo>
                    <a:lnTo>
                      <a:pt x="27943" y="30724"/>
                    </a:lnTo>
                    <a:cubicBezTo>
                      <a:pt x="32420" y="30724"/>
                      <a:pt x="35771" y="29790"/>
                      <a:pt x="37966" y="27889"/>
                    </a:cubicBezTo>
                    <a:cubicBezTo>
                      <a:pt x="40160" y="26005"/>
                      <a:pt x="41251" y="23395"/>
                      <a:pt x="41251" y="20097"/>
                    </a:cubicBezTo>
                    <a:cubicBezTo>
                      <a:pt x="41251" y="17057"/>
                      <a:pt x="40180" y="14601"/>
                      <a:pt x="38018" y="12736"/>
                    </a:cubicBezTo>
                    <a:cubicBezTo>
                      <a:pt x="35859" y="10852"/>
                      <a:pt x="32835" y="9918"/>
                      <a:pt x="28945" y="9918"/>
                    </a:cubicBezTo>
                    <a:lnTo>
                      <a:pt x="12443" y="9918"/>
                    </a:lnTo>
                    <a:lnTo>
                      <a:pt x="12443" y="30724"/>
                    </a:lnTo>
                    <a:close/>
                  </a:path>
                </a:pathLst>
              </a:custGeom>
              <a:solidFill>
                <a:srgbClr val="000066"/>
              </a:solidFill>
              <a:ln w="326" cap="flat">
                <a:noFill/>
                <a:prstDash val="solid"/>
                <a:miter/>
              </a:ln>
            </p:spPr>
            <p:txBody>
              <a:bodyPr/>
              <a:lstStyle/>
              <a:p>
                <a:endParaRPr lang="en-GB"/>
              </a:p>
            </p:txBody>
          </p:sp>
          <p:sp>
            <p:nvSpPr>
              <p:cNvPr id="1044" name="Free-form: Shape 1043">
                <a:extLst>
                  <a:ext uri="{FF2B5EF4-FFF2-40B4-BE49-F238E27FC236}">
                    <a16:creationId xmlns:a16="http://schemas.microsoft.com/office/drawing/2014/main" id="{95AAE63C-3859-C985-3F6A-19877308C7B0}"/>
                  </a:ext>
                </a:extLst>
              </p:cNvPr>
              <p:cNvSpPr/>
              <p:nvPr/>
            </p:nvSpPr>
            <p:spPr>
              <a:xfrm>
                <a:off x="6451131" y="3571554"/>
                <a:ext cx="70160" cy="51131"/>
              </a:xfrm>
              <a:custGeom>
                <a:avLst/>
                <a:gdLst>
                  <a:gd name="csX0" fmla="*/ 70161 w 70160"/>
                  <a:gd name="csY0" fmla="*/ 0 h 51131"/>
                  <a:gd name="csX1" fmla="*/ 55177 w 70160"/>
                  <a:gd name="csY1" fmla="*/ 51131 h 51131"/>
                  <a:gd name="csX2" fmla="*/ 44791 w 70160"/>
                  <a:gd name="csY2" fmla="*/ 51131 h 51131"/>
                  <a:gd name="csX3" fmla="*/ 35582 w 70160"/>
                  <a:gd name="csY3" fmla="*/ 15293 h 51131"/>
                  <a:gd name="csX4" fmla="*/ 26424 w 70160"/>
                  <a:gd name="csY4" fmla="*/ 51131 h 51131"/>
                  <a:gd name="csX5" fmla="*/ 15745 w 70160"/>
                  <a:gd name="csY5" fmla="*/ 51131 h 51131"/>
                  <a:gd name="csX6" fmla="*/ 0 w 70160"/>
                  <a:gd name="csY6" fmla="*/ 0 h 51131"/>
                  <a:gd name="csX7" fmla="*/ 12253 w 70160"/>
                  <a:gd name="csY7" fmla="*/ 0 h 51131"/>
                  <a:gd name="csX8" fmla="*/ 22329 w 70160"/>
                  <a:gd name="csY8" fmla="*/ 34368 h 51131"/>
                  <a:gd name="csX9" fmla="*/ 31124 w 70160"/>
                  <a:gd name="csY9" fmla="*/ 0 h 51131"/>
                  <a:gd name="csX10" fmla="*/ 41614 w 70160"/>
                  <a:gd name="csY10" fmla="*/ 0 h 51131"/>
                  <a:gd name="csX11" fmla="*/ 50566 w 70160"/>
                  <a:gd name="csY11" fmla="*/ 34368 h 51131"/>
                  <a:gd name="csX12" fmla="*/ 60448 w 70160"/>
                  <a:gd name="csY12" fmla="*/ 0 h 51131"/>
                  <a:gd name="csX13" fmla="*/ 70161 w 70160"/>
                  <a:gd name="csY13" fmla="*/ 0 h 511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70160" h="51131">
                    <a:moveTo>
                      <a:pt x="70161" y="0"/>
                    </a:moveTo>
                    <a:lnTo>
                      <a:pt x="55177" y="51131"/>
                    </a:lnTo>
                    <a:lnTo>
                      <a:pt x="44791" y="51131"/>
                    </a:lnTo>
                    <a:lnTo>
                      <a:pt x="35582" y="15293"/>
                    </a:lnTo>
                    <a:lnTo>
                      <a:pt x="26424" y="51131"/>
                    </a:lnTo>
                    <a:lnTo>
                      <a:pt x="15745" y="51131"/>
                    </a:lnTo>
                    <a:lnTo>
                      <a:pt x="0" y="0"/>
                    </a:lnTo>
                    <a:lnTo>
                      <a:pt x="12253" y="0"/>
                    </a:lnTo>
                    <a:lnTo>
                      <a:pt x="22329" y="34368"/>
                    </a:lnTo>
                    <a:lnTo>
                      <a:pt x="31124" y="0"/>
                    </a:lnTo>
                    <a:lnTo>
                      <a:pt x="41614" y="0"/>
                    </a:lnTo>
                    <a:lnTo>
                      <a:pt x="50566" y="34368"/>
                    </a:lnTo>
                    <a:lnTo>
                      <a:pt x="60448" y="0"/>
                    </a:lnTo>
                    <a:lnTo>
                      <a:pt x="70161" y="0"/>
                    </a:lnTo>
                    <a:close/>
                  </a:path>
                </a:pathLst>
              </a:custGeom>
              <a:solidFill>
                <a:srgbClr val="000066"/>
              </a:solidFill>
              <a:ln w="326" cap="flat">
                <a:noFill/>
                <a:prstDash val="solid"/>
                <a:miter/>
              </a:ln>
            </p:spPr>
            <p:txBody>
              <a:bodyPr/>
              <a:lstStyle/>
              <a:p>
                <a:endParaRPr lang="en-GB"/>
              </a:p>
            </p:txBody>
          </p:sp>
          <p:sp>
            <p:nvSpPr>
              <p:cNvPr id="1045" name="Free-form: Shape 1044">
                <a:extLst>
                  <a:ext uri="{FF2B5EF4-FFF2-40B4-BE49-F238E27FC236}">
                    <a16:creationId xmlns:a16="http://schemas.microsoft.com/office/drawing/2014/main" id="{D8D97608-672D-07A9-0531-1B72C35E1170}"/>
                  </a:ext>
                </a:extLst>
              </p:cNvPr>
              <p:cNvSpPr/>
              <p:nvPr/>
            </p:nvSpPr>
            <p:spPr>
              <a:xfrm>
                <a:off x="6525041" y="3570483"/>
                <a:ext cx="46986" cy="53273"/>
              </a:xfrm>
              <a:custGeom>
                <a:avLst/>
                <a:gdLst>
                  <a:gd name="csX0" fmla="*/ 46986 w 46986"/>
                  <a:gd name="csY0" fmla="*/ 52202 h 53273"/>
                  <a:gd name="csX1" fmla="*/ 35996 w 46986"/>
                  <a:gd name="csY1" fmla="*/ 52202 h 53273"/>
                  <a:gd name="csX2" fmla="*/ 34217 w 46986"/>
                  <a:gd name="csY2" fmla="*/ 41870 h 53273"/>
                  <a:gd name="csX3" fmla="*/ 16901 w 46986"/>
                  <a:gd name="csY3" fmla="*/ 53274 h 53273"/>
                  <a:gd name="csX4" fmla="*/ 4631 w 46986"/>
                  <a:gd name="csY4" fmla="*/ 48780 h 53273"/>
                  <a:gd name="csX5" fmla="*/ 0 w 46986"/>
                  <a:gd name="csY5" fmla="*/ 37513 h 53273"/>
                  <a:gd name="csX6" fmla="*/ 30934 w 46986"/>
                  <a:gd name="csY6" fmla="*/ 19905 h 53273"/>
                  <a:gd name="csX7" fmla="*/ 34217 w 46986"/>
                  <a:gd name="csY7" fmla="*/ 19957 h 53273"/>
                  <a:gd name="csX8" fmla="*/ 34217 w 46986"/>
                  <a:gd name="csY8" fmla="*/ 16103 h 53273"/>
                  <a:gd name="csX9" fmla="*/ 23384 w 46986"/>
                  <a:gd name="csY9" fmla="*/ 8154 h 53273"/>
                  <a:gd name="csX10" fmla="*/ 11440 w 46986"/>
                  <a:gd name="csY10" fmla="*/ 16103 h 53273"/>
                  <a:gd name="csX11" fmla="*/ 1627 w 46986"/>
                  <a:gd name="csY11" fmla="*/ 14637 h 53273"/>
                  <a:gd name="csX12" fmla="*/ 8191 w 46986"/>
                  <a:gd name="csY12" fmla="*/ 4131 h 53273"/>
                  <a:gd name="csX13" fmla="*/ 24902 w 46986"/>
                  <a:gd name="csY13" fmla="*/ 0 h 53273"/>
                  <a:gd name="csX14" fmla="*/ 34579 w 46986"/>
                  <a:gd name="csY14" fmla="*/ 1002 h 53273"/>
                  <a:gd name="csX15" fmla="*/ 40905 w 46986"/>
                  <a:gd name="csY15" fmla="*/ 4337 h 53273"/>
                  <a:gd name="csX16" fmla="*/ 44481 w 46986"/>
                  <a:gd name="csY16" fmla="*/ 9451 h 53273"/>
                  <a:gd name="csX17" fmla="*/ 45468 w 46986"/>
                  <a:gd name="csY17" fmla="*/ 18784 h 53273"/>
                  <a:gd name="csX18" fmla="*/ 45468 w 46986"/>
                  <a:gd name="csY18" fmla="*/ 41870 h 53273"/>
                  <a:gd name="csX19" fmla="*/ 46986 w 46986"/>
                  <a:gd name="csY19" fmla="*/ 52202 h 53273"/>
                  <a:gd name="csX20" fmla="*/ 34217 w 46986"/>
                  <a:gd name="csY20" fmla="*/ 26178 h 53273"/>
                  <a:gd name="csX21" fmla="*/ 11839 w 46986"/>
                  <a:gd name="csY21" fmla="*/ 36857 h 53273"/>
                  <a:gd name="csX22" fmla="*/ 14102 w 46986"/>
                  <a:gd name="csY22" fmla="*/ 42301 h 53273"/>
                  <a:gd name="csX23" fmla="*/ 20912 w 46986"/>
                  <a:gd name="csY23" fmla="*/ 44564 h 53273"/>
                  <a:gd name="csX24" fmla="*/ 30866 w 46986"/>
                  <a:gd name="csY24" fmla="*/ 40384 h 53273"/>
                  <a:gd name="csX25" fmla="*/ 34217 w 46986"/>
                  <a:gd name="csY25" fmla="*/ 30897 h 53273"/>
                  <a:gd name="csX26" fmla="*/ 34217 w 46986"/>
                  <a:gd name="csY26" fmla="*/ 26178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46986" h="53273">
                    <a:moveTo>
                      <a:pt x="46986" y="52202"/>
                    </a:moveTo>
                    <a:lnTo>
                      <a:pt x="35996" y="52202"/>
                    </a:lnTo>
                    <a:cubicBezTo>
                      <a:pt x="35013" y="49094"/>
                      <a:pt x="34426" y="45655"/>
                      <a:pt x="34217" y="41870"/>
                    </a:cubicBezTo>
                    <a:cubicBezTo>
                      <a:pt x="31160" y="49472"/>
                      <a:pt x="25386" y="53257"/>
                      <a:pt x="16901" y="53274"/>
                    </a:cubicBezTo>
                    <a:cubicBezTo>
                      <a:pt x="11803" y="53257"/>
                      <a:pt x="7727" y="51771"/>
                      <a:pt x="4631" y="48780"/>
                    </a:cubicBezTo>
                    <a:cubicBezTo>
                      <a:pt x="1538" y="45792"/>
                      <a:pt x="0" y="42043"/>
                      <a:pt x="0" y="37513"/>
                    </a:cubicBezTo>
                    <a:cubicBezTo>
                      <a:pt x="0" y="25783"/>
                      <a:pt x="10317" y="19905"/>
                      <a:pt x="30934" y="19905"/>
                    </a:cubicBezTo>
                    <a:cubicBezTo>
                      <a:pt x="31748" y="19905"/>
                      <a:pt x="32835" y="19924"/>
                      <a:pt x="34217" y="19957"/>
                    </a:cubicBezTo>
                    <a:lnTo>
                      <a:pt x="34217" y="16103"/>
                    </a:lnTo>
                    <a:cubicBezTo>
                      <a:pt x="34217" y="10800"/>
                      <a:pt x="30605" y="8154"/>
                      <a:pt x="23384" y="8154"/>
                    </a:cubicBezTo>
                    <a:cubicBezTo>
                      <a:pt x="16365" y="8154"/>
                      <a:pt x="12391" y="10800"/>
                      <a:pt x="11440" y="16103"/>
                    </a:cubicBezTo>
                    <a:lnTo>
                      <a:pt x="1627" y="14637"/>
                    </a:lnTo>
                    <a:cubicBezTo>
                      <a:pt x="2162" y="10385"/>
                      <a:pt x="4357" y="6877"/>
                      <a:pt x="8191" y="4131"/>
                    </a:cubicBezTo>
                    <a:cubicBezTo>
                      <a:pt x="12045" y="1381"/>
                      <a:pt x="17610" y="0"/>
                      <a:pt x="24902" y="0"/>
                    </a:cubicBezTo>
                    <a:cubicBezTo>
                      <a:pt x="28861" y="0"/>
                      <a:pt x="32074" y="346"/>
                      <a:pt x="34579" y="1002"/>
                    </a:cubicBezTo>
                    <a:cubicBezTo>
                      <a:pt x="37068" y="1659"/>
                      <a:pt x="39177" y="2763"/>
                      <a:pt x="40905" y="4337"/>
                    </a:cubicBezTo>
                    <a:cubicBezTo>
                      <a:pt x="42633" y="5911"/>
                      <a:pt x="43825" y="7602"/>
                      <a:pt x="44481" y="9451"/>
                    </a:cubicBezTo>
                    <a:cubicBezTo>
                      <a:pt x="45138" y="11283"/>
                      <a:pt x="45468" y="14395"/>
                      <a:pt x="45468" y="18784"/>
                    </a:cubicBezTo>
                    <a:lnTo>
                      <a:pt x="45468" y="41870"/>
                    </a:lnTo>
                    <a:cubicBezTo>
                      <a:pt x="45468" y="45220"/>
                      <a:pt x="45967" y="48659"/>
                      <a:pt x="46986" y="52202"/>
                    </a:cubicBezTo>
                    <a:close/>
                    <a:moveTo>
                      <a:pt x="34217" y="26178"/>
                    </a:moveTo>
                    <a:cubicBezTo>
                      <a:pt x="19305" y="26178"/>
                      <a:pt x="11839" y="29737"/>
                      <a:pt x="11839" y="36857"/>
                    </a:cubicBezTo>
                    <a:cubicBezTo>
                      <a:pt x="11839" y="38983"/>
                      <a:pt x="12600" y="40798"/>
                      <a:pt x="14102" y="42301"/>
                    </a:cubicBezTo>
                    <a:cubicBezTo>
                      <a:pt x="15604" y="43803"/>
                      <a:pt x="17871" y="44564"/>
                      <a:pt x="20912" y="44564"/>
                    </a:cubicBezTo>
                    <a:cubicBezTo>
                      <a:pt x="25301" y="44564"/>
                      <a:pt x="28619" y="43166"/>
                      <a:pt x="30866" y="40384"/>
                    </a:cubicBezTo>
                    <a:cubicBezTo>
                      <a:pt x="33093" y="37601"/>
                      <a:pt x="34217" y="34440"/>
                      <a:pt x="34217" y="30897"/>
                    </a:cubicBezTo>
                    <a:lnTo>
                      <a:pt x="34217" y="26178"/>
                    </a:lnTo>
                    <a:close/>
                  </a:path>
                </a:pathLst>
              </a:custGeom>
              <a:solidFill>
                <a:srgbClr val="000066"/>
              </a:solidFill>
              <a:ln w="326" cap="flat">
                <a:noFill/>
                <a:prstDash val="solid"/>
                <a:miter/>
              </a:ln>
            </p:spPr>
            <p:txBody>
              <a:bodyPr/>
              <a:lstStyle/>
              <a:p>
                <a:endParaRPr lang="en-GB"/>
              </a:p>
            </p:txBody>
          </p:sp>
          <p:sp>
            <p:nvSpPr>
              <p:cNvPr id="1046" name="Free-form: Shape 1045">
                <a:extLst>
                  <a:ext uri="{FF2B5EF4-FFF2-40B4-BE49-F238E27FC236}">
                    <a16:creationId xmlns:a16="http://schemas.microsoft.com/office/drawing/2014/main" id="{BD50AA9B-1BF0-3883-37B0-00B025CEADDF}"/>
                  </a:ext>
                </a:extLst>
              </p:cNvPr>
              <p:cNvSpPr/>
              <p:nvPr/>
            </p:nvSpPr>
            <p:spPr>
              <a:xfrm>
                <a:off x="6584264" y="3570483"/>
                <a:ext cx="76398" cy="52202"/>
              </a:xfrm>
              <a:custGeom>
                <a:avLst/>
                <a:gdLst>
                  <a:gd name="csX0" fmla="*/ 76399 w 76398"/>
                  <a:gd name="csY0" fmla="*/ 52202 h 52202"/>
                  <a:gd name="csX1" fmla="*/ 64302 w 76398"/>
                  <a:gd name="csY1" fmla="*/ 52202 h 52202"/>
                  <a:gd name="csX2" fmla="*/ 64302 w 76398"/>
                  <a:gd name="csY2" fmla="*/ 20355 h 52202"/>
                  <a:gd name="csX3" fmla="*/ 55487 w 76398"/>
                  <a:gd name="csY3" fmla="*/ 10437 h 52202"/>
                  <a:gd name="csX4" fmla="*/ 47316 w 76398"/>
                  <a:gd name="csY4" fmla="*/ 14186 h 52202"/>
                  <a:gd name="csX5" fmla="*/ 44256 w 76398"/>
                  <a:gd name="csY5" fmla="*/ 25368 h 52202"/>
                  <a:gd name="csX6" fmla="*/ 44256 w 76398"/>
                  <a:gd name="csY6" fmla="*/ 52202 h 52202"/>
                  <a:gd name="csX7" fmla="*/ 32002 w 76398"/>
                  <a:gd name="csY7" fmla="*/ 52202 h 52202"/>
                  <a:gd name="csX8" fmla="*/ 32002 w 76398"/>
                  <a:gd name="csY8" fmla="*/ 20355 h 52202"/>
                  <a:gd name="csX9" fmla="*/ 23743 w 76398"/>
                  <a:gd name="csY9" fmla="*/ 10280 h 52202"/>
                  <a:gd name="csX10" fmla="*/ 15327 w 76398"/>
                  <a:gd name="csY10" fmla="*/ 14343 h 52202"/>
                  <a:gd name="csX11" fmla="*/ 11907 w 76398"/>
                  <a:gd name="csY11" fmla="*/ 25368 h 52202"/>
                  <a:gd name="csX12" fmla="*/ 11907 w 76398"/>
                  <a:gd name="csY12" fmla="*/ 52202 h 52202"/>
                  <a:gd name="csX13" fmla="*/ 0 w 76398"/>
                  <a:gd name="csY13" fmla="*/ 52202 h 52202"/>
                  <a:gd name="csX14" fmla="*/ 0 w 76398"/>
                  <a:gd name="csY14" fmla="*/ 1071 h 52202"/>
                  <a:gd name="csX15" fmla="*/ 11199 w 76398"/>
                  <a:gd name="csY15" fmla="*/ 1071 h 52202"/>
                  <a:gd name="csX16" fmla="*/ 11199 w 76398"/>
                  <a:gd name="csY16" fmla="*/ 11956 h 52202"/>
                  <a:gd name="csX17" fmla="*/ 28253 w 76398"/>
                  <a:gd name="csY17" fmla="*/ 0 h 52202"/>
                  <a:gd name="csX18" fmla="*/ 42943 w 76398"/>
                  <a:gd name="csY18" fmla="*/ 11956 h 52202"/>
                  <a:gd name="csX19" fmla="*/ 59997 w 76398"/>
                  <a:gd name="csY19" fmla="*/ 0 h 52202"/>
                  <a:gd name="csX20" fmla="*/ 71905 w 76398"/>
                  <a:gd name="csY20" fmla="*/ 4614 h 52202"/>
                  <a:gd name="csX21" fmla="*/ 76399 w 76398"/>
                  <a:gd name="csY21" fmla="*/ 16054 h 52202"/>
                  <a:gd name="csX22" fmla="*/ 76399 w 76398"/>
                  <a:gd name="csY22" fmla="*/ 52202 h 522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76398" h="52202">
                    <a:moveTo>
                      <a:pt x="76399" y="52202"/>
                    </a:moveTo>
                    <a:lnTo>
                      <a:pt x="64302" y="52202"/>
                    </a:lnTo>
                    <a:lnTo>
                      <a:pt x="64302" y="20355"/>
                    </a:lnTo>
                    <a:cubicBezTo>
                      <a:pt x="64302" y="13735"/>
                      <a:pt x="61363" y="10437"/>
                      <a:pt x="55487" y="10437"/>
                    </a:cubicBezTo>
                    <a:cubicBezTo>
                      <a:pt x="52084" y="10437"/>
                      <a:pt x="49354" y="11681"/>
                      <a:pt x="47316" y="14186"/>
                    </a:cubicBezTo>
                    <a:cubicBezTo>
                      <a:pt x="45275" y="16675"/>
                      <a:pt x="44256" y="20408"/>
                      <a:pt x="44256" y="25368"/>
                    </a:cubicBezTo>
                    <a:lnTo>
                      <a:pt x="44256" y="52202"/>
                    </a:lnTo>
                    <a:lnTo>
                      <a:pt x="32002" y="52202"/>
                    </a:lnTo>
                    <a:lnTo>
                      <a:pt x="32002" y="20355"/>
                    </a:lnTo>
                    <a:cubicBezTo>
                      <a:pt x="32002" y="13651"/>
                      <a:pt x="29256" y="10280"/>
                      <a:pt x="23743" y="10280"/>
                    </a:cubicBezTo>
                    <a:cubicBezTo>
                      <a:pt x="20408" y="10280"/>
                      <a:pt x="17610" y="11629"/>
                      <a:pt x="15327" y="14343"/>
                    </a:cubicBezTo>
                    <a:cubicBezTo>
                      <a:pt x="13047" y="17037"/>
                      <a:pt x="11907" y="20718"/>
                      <a:pt x="11907" y="25368"/>
                    </a:cubicBezTo>
                    <a:lnTo>
                      <a:pt x="11907" y="52202"/>
                    </a:lnTo>
                    <a:lnTo>
                      <a:pt x="0" y="52202"/>
                    </a:lnTo>
                    <a:lnTo>
                      <a:pt x="0" y="1071"/>
                    </a:lnTo>
                    <a:lnTo>
                      <a:pt x="11199" y="1071"/>
                    </a:lnTo>
                    <a:lnTo>
                      <a:pt x="11199" y="11956"/>
                    </a:lnTo>
                    <a:cubicBezTo>
                      <a:pt x="14843" y="3991"/>
                      <a:pt x="20529" y="0"/>
                      <a:pt x="28253" y="0"/>
                    </a:cubicBezTo>
                    <a:cubicBezTo>
                      <a:pt x="35788" y="0"/>
                      <a:pt x="40680" y="3991"/>
                      <a:pt x="42943" y="11956"/>
                    </a:cubicBezTo>
                    <a:cubicBezTo>
                      <a:pt x="47055" y="3991"/>
                      <a:pt x="52740" y="0"/>
                      <a:pt x="59997" y="0"/>
                    </a:cubicBezTo>
                    <a:cubicBezTo>
                      <a:pt x="64922" y="0"/>
                      <a:pt x="68897" y="1538"/>
                      <a:pt x="71905" y="4614"/>
                    </a:cubicBezTo>
                    <a:cubicBezTo>
                      <a:pt x="74897" y="7691"/>
                      <a:pt x="76399" y="11508"/>
                      <a:pt x="76399" y="16054"/>
                    </a:cubicBezTo>
                    <a:lnTo>
                      <a:pt x="76399" y="52202"/>
                    </a:lnTo>
                    <a:close/>
                  </a:path>
                </a:pathLst>
              </a:custGeom>
              <a:solidFill>
                <a:srgbClr val="000066"/>
              </a:solidFill>
              <a:ln w="326" cap="flat">
                <a:noFill/>
                <a:prstDash val="solid"/>
                <a:miter/>
              </a:ln>
            </p:spPr>
            <p:txBody>
              <a:bodyPr/>
              <a:lstStyle/>
              <a:p>
                <a:endParaRPr lang="en-GB"/>
              </a:p>
            </p:txBody>
          </p:sp>
          <p:sp>
            <p:nvSpPr>
              <p:cNvPr id="1047" name="Free-form: Shape 1046">
                <a:extLst>
                  <a:ext uri="{FF2B5EF4-FFF2-40B4-BE49-F238E27FC236}">
                    <a16:creationId xmlns:a16="http://schemas.microsoft.com/office/drawing/2014/main" id="{941DA425-1F31-638C-BB24-56504D959EF5}"/>
                  </a:ext>
                </a:extLst>
              </p:cNvPr>
              <p:cNvSpPr/>
              <p:nvPr/>
            </p:nvSpPr>
            <p:spPr>
              <a:xfrm>
                <a:off x="6671307" y="3570483"/>
                <a:ext cx="46985" cy="53273"/>
              </a:xfrm>
              <a:custGeom>
                <a:avLst/>
                <a:gdLst>
                  <a:gd name="csX0" fmla="*/ 46986 w 46985"/>
                  <a:gd name="csY0" fmla="*/ 52202 h 53273"/>
                  <a:gd name="csX1" fmla="*/ 35996 w 46985"/>
                  <a:gd name="csY1" fmla="*/ 52202 h 53273"/>
                  <a:gd name="csX2" fmla="*/ 34216 w 46985"/>
                  <a:gd name="csY2" fmla="*/ 41870 h 53273"/>
                  <a:gd name="csX3" fmla="*/ 16901 w 46985"/>
                  <a:gd name="csY3" fmla="*/ 53274 h 53273"/>
                  <a:gd name="csX4" fmla="*/ 4631 w 46985"/>
                  <a:gd name="csY4" fmla="*/ 48780 h 53273"/>
                  <a:gd name="csX5" fmla="*/ 0 w 46985"/>
                  <a:gd name="csY5" fmla="*/ 37513 h 53273"/>
                  <a:gd name="csX6" fmla="*/ 30934 w 46985"/>
                  <a:gd name="csY6" fmla="*/ 19905 h 53273"/>
                  <a:gd name="csX7" fmla="*/ 34216 w 46985"/>
                  <a:gd name="csY7" fmla="*/ 19957 h 53273"/>
                  <a:gd name="csX8" fmla="*/ 34216 w 46985"/>
                  <a:gd name="csY8" fmla="*/ 16103 h 53273"/>
                  <a:gd name="csX9" fmla="*/ 23384 w 46985"/>
                  <a:gd name="csY9" fmla="*/ 8154 h 53273"/>
                  <a:gd name="csX10" fmla="*/ 11440 w 46985"/>
                  <a:gd name="csY10" fmla="*/ 16103 h 53273"/>
                  <a:gd name="csX11" fmla="*/ 1627 w 46985"/>
                  <a:gd name="csY11" fmla="*/ 14637 h 53273"/>
                  <a:gd name="csX12" fmla="*/ 8191 w 46985"/>
                  <a:gd name="csY12" fmla="*/ 4131 h 53273"/>
                  <a:gd name="csX13" fmla="*/ 24902 w 46985"/>
                  <a:gd name="csY13" fmla="*/ 0 h 53273"/>
                  <a:gd name="csX14" fmla="*/ 34579 w 46985"/>
                  <a:gd name="csY14" fmla="*/ 1002 h 53273"/>
                  <a:gd name="csX15" fmla="*/ 40905 w 46985"/>
                  <a:gd name="csY15" fmla="*/ 4337 h 53273"/>
                  <a:gd name="csX16" fmla="*/ 44481 w 46985"/>
                  <a:gd name="csY16" fmla="*/ 9451 h 53273"/>
                  <a:gd name="csX17" fmla="*/ 45467 w 46985"/>
                  <a:gd name="csY17" fmla="*/ 18784 h 53273"/>
                  <a:gd name="csX18" fmla="*/ 45467 w 46985"/>
                  <a:gd name="csY18" fmla="*/ 41870 h 53273"/>
                  <a:gd name="csX19" fmla="*/ 46986 w 46985"/>
                  <a:gd name="csY19" fmla="*/ 52202 h 53273"/>
                  <a:gd name="csX20" fmla="*/ 34216 w 46985"/>
                  <a:gd name="csY20" fmla="*/ 26178 h 53273"/>
                  <a:gd name="csX21" fmla="*/ 11839 w 46985"/>
                  <a:gd name="csY21" fmla="*/ 36857 h 53273"/>
                  <a:gd name="csX22" fmla="*/ 14102 w 46985"/>
                  <a:gd name="csY22" fmla="*/ 42301 h 53273"/>
                  <a:gd name="csX23" fmla="*/ 20911 w 46985"/>
                  <a:gd name="csY23" fmla="*/ 44564 h 53273"/>
                  <a:gd name="csX24" fmla="*/ 30866 w 46985"/>
                  <a:gd name="csY24" fmla="*/ 40384 h 53273"/>
                  <a:gd name="csX25" fmla="*/ 34216 w 46985"/>
                  <a:gd name="csY25" fmla="*/ 30897 h 53273"/>
                  <a:gd name="csX26" fmla="*/ 34216 w 46985"/>
                  <a:gd name="csY26" fmla="*/ 26178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46985" h="53273">
                    <a:moveTo>
                      <a:pt x="46986" y="52202"/>
                    </a:moveTo>
                    <a:lnTo>
                      <a:pt x="35996" y="52202"/>
                    </a:lnTo>
                    <a:cubicBezTo>
                      <a:pt x="35013" y="49094"/>
                      <a:pt x="34426" y="45655"/>
                      <a:pt x="34216" y="41870"/>
                    </a:cubicBezTo>
                    <a:cubicBezTo>
                      <a:pt x="31160" y="49472"/>
                      <a:pt x="25386" y="53257"/>
                      <a:pt x="16901" y="53274"/>
                    </a:cubicBezTo>
                    <a:cubicBezTo>
                      <a:pt x="11803" y="53257"/>
                      <a:pt x="7727" y="51771"/>
                      <a:pt x="4631" y="48780"/>
                    </a:cubicBezTo>
                    <a:cubicBezTo>
                      <a:pt x="1538" y="45792"/>
                      <a:pt x="0" y="42043"/>
                      <a:pt x="0" y="37513"/>
                    </a:cubicBezTo>
                    <a:cubicBezTo>
                      <a:pt x="0" y="25783"/>
                      <a:pt x="10317" y="19905"/>
                      <a:pt x="30934" y="19905"/>
                    </a:cubicBezTo>
                    <a:cubicBezTo>
                      <a:pt x="31747" y="19905"/>
                      <a:pt x="32835" y="19924"/>
                      <a:pt x="34216" y="19957"/>
                    </a:cubicBezTo>
                    <a:lnTo>
                      <a:pt x="34216" y="16103"/>
                    </a:lnTo>
                    <a:cubicBezTo>
                      <a:pt x="34216" y="10800"/>
                      <a:pt x="30604" y="8154"/>
                      <a:pt x="23384" y="8154"/>
                    </a:cubicBezTo>
                    <a:cubicBezTo>
                      <a:pt x="16365" y="8154"/>
                      <a:pt x="12391" y="10800"/>
                      <a:pt x="11440" y="16103"/>
                    </a:cubicBezTo>
                    <a:lnTo>
                      <a:pt x="1627" y="14637"/>
                    </a:lnTo>
                    <a:cubicBezTo>
                      <a:pt x="2162" y="10385"/>
                      <a:pt x="4357" y="6877"/>
                      <a:pt x="8191" y="4131"/>
                    </a:cubicBezTo>
                    <a:cubicBezTo>
                      <a:pt x="12044" y="1381"/>
                      <a:pt x="17610" y="0"/>
                      <a:pt x="24902" y="0"/>
                    </a:cubicBezTo>
                    <a:cubicBezTo>
                      <a:pt x="28860" y="0"/>
                      <a:pt x="32074" y="346"/>
                      <a:pt x="34579" y="1002"/>
                    </a:cubicBezTo>
                    <a:cubicBezTo>
                      <a:pt x="37068" y="1659"/>
                      <a:pt x="39177" y="2763"/>
                      <a:pt x="40905" y="4337"/>
                    </a:cubicBezTo>
                    <a:cubicBezTo>
                      <a:pt x="42632" y="5911"/>
                      <a:pt x="43825" y="7602"/>
                      <a:pt x="44481" y="9451"/>
                    </a:cubicBezTo>
                    <a:cubicBezTo>
                      <a:pt x="45137" y="11283"/>
                      <a:pt x="45467" y="14395"/>
                      <a:pt x="45467" y="18784"/>
                    </a:cubicBezTo>
                    <a:lnTo>
                      <a:pt x="45467" y="41870"/>
                    </a:lnTo>
                    <a:cubicBezTo>
                      <a:pt x="45467" y="45220"/>
                      <a:pt x="45967" y="48659"/>
                      <a:pt x="46986" y="52202"/>
                    </a:cubicBezTo>
                    <a:close/>
                    <a:moveTo>
                      <a:pt x="34216" y="26178"/>
                    </a:moveTo>
                    <a:cubicBezTo>
                      <a:pt x="19304" y="26178"/>
                      <a:pt x="11839" y="29737"/>
                      <a:pt x="11839" y="36857"/>
                    </a:cubicBezTo>
                    <a:cubicBezTo>
                      <a:pt x="11839" y="38983"/>
                      <a:pt x="12600" y="40798"/>
                      <a:pt x="14102" y="42301"/>
                    </a:cubicBezTo>
                    <a:cubicBezTo>
                      <a:pt x="15604" y="43803"/>
                      <a:pt x="17870" y="44564"/>
                      <a:pt x="20911" y="44564"/>
                    </a:cubicBezTo>
                    <a:cubicBezTo>
                      <a:pt x="25300" y="44564"/>
                      <a:pt x="28619" y="43166"/>
                      <a:pt x="30866" y="40384"/>
                    </a:cubicBezTo>
                    <a:cubicBezTo>
                      <a:pt x="33093" y="37601"/>
                      <a:pt x="34216" y="34440"/>
                      <a:pt x="34216" y="30897"/>
                    </a:cubicBezTo>
                    <a:lnTo>
                      <a:pt x="34216" y="26178"/>
                    </a:lnTo>
                    <a:close/>
                  </a:path>
                </a:pathLst>
              </a:custGeom>
              <a:solidFill>
                <a:srgbClr val="000066"/>
              </a:solidFill>
              <a:ln w="326" cap="flat">
                <a:noFill/>
                <a:prstDash val="solid"/>
                <a:miter/>
              </a:ln>
            </p:spPr>
            <p:txBody>
              <a:bodyPr/>
              <a:lstStyle/>
              <a:p>
                <a:endParaRPr lang="en-GB"/>
              </a:p>
            </p:txBody>
          </p:sp>
          <p:sp>
            <p:nvSpPr>
              <p:cNvPr id="1048" name="Free-form: Shape 1047">
                <a:extLst>
                  <a:ext uri="{FF2B5EF4-FFF2-40B4-BE49-F238E27FC236}">
                    <a16:creationId xmlns:a16="http://schemas.microsoft.com/office/drawing/2014/main" id="{58E99BC2-3791-770F-25B1-68CD35A8B540}"/>
                  </a:ext>
                </a:extLst>
              </p:cNvPr>
              <p:cNvSpPr/>
              <p:nvPr/>
            </p:nvSpPr>
            <p:spPr>
              <a:xfrm>
                <a:off x="6725932" y="3561790"/>
                <a:ext cx="51342" cy="79229"/>
              </a:xfrm>
              <a:custGeom>
                <a:avLst/>
                <a:gdLst>
                  <a:gd name="csX0" fmla="*/ 51291 w 51342"/>
                  <a:gd name="csY0" fmla="*/ 0 h 79229"/>
                  <a:gd name="csX1" fmla="*/ 51291 w 51342"/>
                  <a:gd name="csY1" fmla="*/ 8850 h 79229"/>
                  <a:gd name="csX2" fmla="*/ 47747 w 51342"/>
                  <a:gd name="csY2" fmla="*/ 8850 h 79229"/>
                  <a:gd name="csX3" fmla="*/ 43672 w 51342"/>
                  <a:gd name="csY3" fmla="*/ 9402 h 79229"/>
                  <a:gd name="csX4" fmla="*/ 40249 w 51342"/>
                  <a:gd name="csY4" fmla="*/ 12994 h 79229"/>
                  <a:gd name="csX5" fmla="*/ 46333 w 51342"/>
                  <a:gd name="csY5" fmla="*/ 24039 h 79229"/>
                  <a:gd name="csX6" fmla="*/ 40628 w 51342"/>
                  <a:gd name="csY6" fmla="*/ 35286 h 79229"/>
                  <a:gd name="csX7" fmla="*/ 25559 w 51342"/>
                  <a:gd name="csY7" fmla="*/ 39727 h 79229"/>
                  <a:gd name="csX8" fmla="*/ 16107 w 51342"/>
                  <a:gd name="csY8" fmla="*/ 38415 h 79229"/>
                  <a:gd name="csX9" fmla="*/ 12547 w 51342"/>
                  <a:gd name="csY9" fmla="*/ 43424 h 79229"/>
                  <a:gd name="csX10" fmla="*/ 14275 w 51342"/>
                  <a:gd name="csY10" fmla="*/ 46863 h 79229"/>
                  <a:gd name="csX11" fmla="*/ 19494 w 51342"/>
                  <a:gd name="csY11" fmla="*/ 48437 h 79229"/>
                  <a:gd name="csX12" fmla="*/ 34683 w 51342"/>
                  <a:gd name="csY12" fmla="*/ 48437 h 79229"/>
                  <a:gd name="csX13" fmla="*/ 46901 w 51342"/>
                  <a:gd name="csY13" fmla="*/ 52464 h 79229"/>
                  <a:gd name="csX14" fmla="*/ 51343 w 51342"/>
                  <a:gd name="csY14" fmla="*/ 62470 h 79229"/>
                  <a:gd name="csX15" fmla="*/ 44622 w 51342"/>
                  <a:gd name="csY15" fmla="*/ 74461 h 79229"/>
                  <a:gd name="csX16" fmla="*/ 24765 w 51342"/>
                  <a:gd name="csY16" fmla="*/ 79230 h 79229"/>
                  <a:gd name="csX17" fmla="*/ 0 w 51342"/>
                  <a:gd name="csY17" fmla="*/ 65406 h 79229"/>
                  <a:gd name="csX18" fmla="*/ 7450 w 51342"/>
                  <a:gd name="csY18" fmla="*/ 55021 h 79229"/>
                  <a:gd name="csX19" fmla="*/ 2681 w 51342"/>
                  <a:gd name="csY19" fmla="*/ 46569 h 79229"/>
                  <a:gd name="csX20" fmla="*/ 10836 w 51342"/>
                  <a:gd name="csY20" fmla="*/ 35942 h 79229"/>
                  <a:gd name="csX21" fmla="*/ 3753 w 51342"/>
                  <a:gd name="csY21" fmla="*/ 24088 h 79229"/>
                  <a:gd name="csX22" fmla="*/ 8952 w 51342"/>
                  <a:gd name="csY22" fmla="*/ 13203 h 79229"/>
                  <a:gd name="csX23" fmla="*/ 24801 w 51342"/>
                  <a:gd name="csY23" fmla="*/ 8693 h 79229"/>
                  <a:gd name="csX24" fmla="*/ 34683 w 51342"/>
                  <a:gd name="csY24" fmla="*/ 9764 h 79229"/>
                  <a:gd name="csX25" fmla="*/ 46990 w 51342"/>
                  <a:gd name="csY25" fmla="*/ 0 h 79229"/>
                  <a:gd name="csX26" fmla="*/ 51291 w 51342"/>
                  <a:gd name="csY26" fmla="*/ 0 h 79229"/>
                  <a:gd name="csX27" fmla="*/ 25059 w 51342"/>
                  <a:gd name="csY27" fmla="*/ 32902 h 79229"/>
                  <a:gd name="csX28" fmla="*/ 34478 w 51342"/>
                  <a:gd name="csY28" fmla="*/ 24039 h 79229"/>
                  <a:gd name="csX29" fmla="*/ 32126 w 51342"/>
                  <a:gd name="csY29" fmla="*/ 18317 h 79229"/>
                  <a:gd name="csX30" fmla="*/ 25265 w 51342"/>
                  <a:gd name="csY30" fmla="*/ 15986 h 79229"/>
                  <a:gd name="csX31" fmla="*/ 18198 w 51342"/>
                  <a:gd name="csY31" fmla="*/ 18422 h 79229"/>
                  <a:gd name="csX32" fmla="*/ 15693 w 51342"/>
                  <a:gd name="csY32" fmla="*/ 24503 h 79229"/>
                  <a:gd name="csX33" fmla="*/ 18181 w 51342"/>
                  <a:gd name="csY33" fmla="*/ 30570 h 79229"/>
                  <a:gd name="csX34" fmla="*/ 25059 w 51342"/>
                  <a:gd name="csY34" fmla="*/ 32902 h 79229"/>
                  <a:gd name="csX35" fmla="*/ 12410 w 51342"/>
                  <a:gd name="csY35" fmla="*/ 58113 h 79229"/>
                  <a:gd name="csX36" fmla="*/ 9922 w 51342"/>
                  <a:gd name="csY36" fmla="*/ 62519 h 79229"/>
                  <a:gd name="csX37" fmla="*/ 14069 w 51342"/>
                  <a:gd name="csY37" fmla="*/ 68672 h 79229"/>
                  <a:gd name="csX38" fmla="*/ 27287 w 51342"/>
                  <a:gd name="csY38" fmla="*/ 71317 h 79229"/>
                  <a:gd name="csX39" fmla="*/ 40595 w 51342"/>
                  <a:gd name="csY39" fmla="*/ 64491 h 79229"/>
                  <a:gd name="csX40" fmla="*/ 38279 w 51342"/>
                  <a:gd name="csY40" fmla="*/ 60671 h 79229"/>
                  <a:gd name="csX41" fmla="*/ 32956 w 51342"/>
                  <a:gd name="csY41" fmla="*/ 59374 h 79229"/>
                  <a:gd name="csX42" fmla="*/ 20703 w 51342"/>
                  <a:gd name="csY42" fmla="*/ 59374 h 79229"/>
                  <a:gd name="csX43" fmla="*/ 12410 w 51342"/>
                  <a:gd name="csY43" fmla="*/ 58113 h 792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Lst>
                <a:rect l="l" t="t" r="r" b="b"/>
                <a:pathLst>
                  <a:path w="51342" h="79229">
                    <a:moveTo>
                      <a:pt x="51291" y="0"/>
                    </a:moveTo>
                    <a:lnTo>
                      <a:pt x="51291" y="8850"/>
                    </a:lnTo>
                    <a:lnTo>
                      <a:pt x="47747" y="8850"/>
                    </a:lnTo>
                    <a:cubicBezTo>
                      <a:pt x="46192" y="8850"/>
                      <a:pt x="44827" y="9039"/>
                      <a:pt x="43672" y="9402"/>
                    </a:cubicBezTo>
                    <a:cubicBezTo>
                      <a:pt x="42495" y="9781"/>
                      <a:pt x="41356" y="10973"/>
                      <a:pt x="40249" y="12994"/>
                    </a:cubicBezTo>
                    <a:cubicBezTo>
                      <a:pt x="44292" y="16312"/>
                      <a:pt x="46333" y="19993"/>
                      <a:pt x="46333" y="24039"/>
                    </a:cubicBezTo>
                    <a:cubicBezTo>
                      <a:pt x="46333" y="28565"/>
                      <a:pt x="44429" y="32314"/>
                      <a:pt x="40628" y="35286"/>
                    </a:cubicBezTo>
                    <a:cubicBezTo>
                      <a:pt x="36826" y="38241"/>
                      <a:pt x="31816" y="39727"/>
                      <a:pt x="25559" y="39727"/>
                    </a:cubicBezTo>
                    <a:cubicBezTo>
                      <a:pt x="22864" y="39727"/>
                      <a:pt x="19720" y="39296"/>
                      <a:pt x="16107" y="38415"/>
                    </a:cubicBezTo>
                    <a:cubicBezTo>
                      <a:pt x="13740" y="39502"/>
                      <a:pt x="12547" y="41161"/>
                      <a:pt x="12547" y="43424"/>
                    </a:cubicBezTo>
                    <a:cubicBezTo>
                      <a:pt x="12547" y="44688"/>
                      <a:pt x="13136" y="45828"/>
                      <a:pt x="14275" y="46863"/>
                    </a:cubicBezTo>
                    <a:cubicBezTo>
                      <a:pt x="15415" y="47918"/>
                      <a:pt x="17162" y="48437"/>
                      <a:pt x="19494" y="48437"/>
                    </a:cubicBezTo>
                    <a:lnTo>
                      <a:pt x="34683" y="48437"/>
                    </a:lnTo>
                    <a:cubicBezTo>
                      <a:pt x="39870" y="48437"/>
                      <a:pt x="43946" y="49786"/>
                      <a:pt x="46901" y="52464"/>
                    </a:cubicBezTo>
                    <a:cubicBezTo>
                      <a:pt x="49857" y="55141"/>
                      <a:pt x="51343" y="58476"/>
                      <a:pt x="51343" y="62470"/>
                    </a:cubicBezTo>
                    <a:cubicBezTo>
                      <a:pt x="51343" y="67290"/>
                      <a:pt x="49096" y="71297"/>
                      <a:pt x="44622" y="74461"/>
                    </a:cubicBezTo>
                    <a:cubicBezTo>
                      <a:pt x="40164" y="77639"/>
                      <a:pt x="33528" y="79213"/>
                      <a:pt x="24765" y="79230"/>
                    </a:cubicBezTo>
                    <a:cubicBezTo>
                      <a:pt x="8243" y="79213"/>
                      <a:pt x="0" y="74615"/>
                      <a:pt x="0" y="65406"/>
                    </a:cubicBezTo>
                    <a:cubicBezTo>
                      <a:pt x="0" y="60843"/>
                      <a:pt x="2472" y="57388"/>
                      <a:pt x="7450" y="55021"/>
                    </a:cubicBezTo>
                    <a:cubicBezTo>
                      <a:pt x="4269" y="52323"/>
                      <a:pt x="2681" y="49508"/>
                      <a:pt x="2681" y="46569"/>
                    </a:cubicBezTo>
                    <a:cubicBezTo>
                      <a:pt x="2681" y="42111"/>
                      <a:pt x="5392" y="38571"/>
                      <a:pt x="10836" y="35942"/>
                    </a:cubicBezTo>
                    <a:cubicBezTo>
                      <a:pt x="6101" y="33075"/>
                      <a:pt x="3753" y="29117"/>
                      <a:pt x="3753" y="24088"/>
                    </a:cubicBezTo>
                    <a:cubicBezTo>
                      <a:pt x="3753" y="19839"/>
                      <a:pt x="5480" y="16211"/>
                      <a:pt x="8952" y="13203"/>
                    </a:cubicBezTo>
                    <a:cubicBezTo>
                      <a:pt x="12443" y="10195"/>
                      <a:pt x="17714" y="8693"/>
                      <a:pt x="24801" y="8693"/>
                    </a:cubicBezTo>
                    <a:cubicBezTo>
                      <a:pt x="28048" y="8693"/>
                      <a:pt x="31333" y="9056"/>
                      <a:pt x="34683" y="9764"/>
                    </a:cubicBezTo>
                    <a:cubicBezTo>
                      <a:pt x="36238" y="3249"/>
                      <a:pt x="40334" y="0"/>
                      <a:pt x="46990" y="0"/>
                    </a:cubicBezTo>
                    <a:lnTo>
                      <a:pt x="51291" y="0"/>
                    </a:lnTo>
                    <a:close/>
                    <a:moveTo>
                      <a:pt x="25059" y="32902"/>
                    </a:moveTo>
                    <a:cubicBezTo>
                      <a:pt x="31333" y="32902"/>
                      <a:pt x="34478" y="29947"/>
                      <a:pt x="34478" y="24039"/>
                    </a:cubicBezTo>
                    <a:cubicBezTo>
                      <a:pt x="34478" y="21772"/>
                      <a:pt x="33700" y="19872"/>
                      <a:pt x="32126" y="18317"/>
                    </a:cubicBezTo>
                    <a:cubicBezTo>
                      <a:pt x="30556" y="16763"/>
                      <a:pt x="28273" y="15986"/>
                      <a:pt x="25265" y="15986"/>
                    </a:cubicBezTo>
                    <a:cubicBezTo>
                      <a:pt x="22225" y="15986"/>
                      <a:pt x="19873" y="16799"/>
                      <a:pt x="18198" y="18422"/>
                    </a:cubicBezTo>
                    <a:cubicBezTo>
                      <a:pt x="16522" y="20045"/>
                      <a:pt x="15693" y="22067"/>
                      <a:pt x="15693" y="24503"/>
                    </a:cubicBezTo>
                    <a:cubicBezTo>
                      <a:pt x="15693" y="26991"/>
                      <a:pt x="16522" y="29013"/>
                      <a:pt x="18181" y="30570"/>
                    </a:cubicBezTo>
                    <a:cubicBezTo>
                      <a:pt x="19824" y="32125"/>
                      <a:pt x="22120" y="32902"/>
                      <a:pt x="25059" y="32902"/>
                    </a:cubicBezTo>
                    <a:close/>
                    <a:moveTo>
                      <a:pt x="12410" y="58113"/>
                    </a:moveTo>
                    <a:cubicBezTo>
                      <a:pt x="10751" y="59635"/>
                      <a:pt x="9922" y="61101"/>
                      <a:pt x="9922" y="62519"/>
                    </a:cubicBezTo>
                    <a:cubicBezTo>
                      <a:pt x="9922" y="64834"/>
                      <a:pt x="11303" y="66892"/>
                      <a:pt x="14069" y="68672"/>
                    </a:cubicBezTo>
                    <a:cubicBezTo>
                      <a:pt x="16832" y="70435"/>
                      <a:pt x="21241" y="71317"/>
                      <a:pt x="27287" y="71317"/>
                    </a:cubicBezTo>
                    <a:cubicBezTo>
                      <a:pt x="36170" y="71317"/>
                      <a:pt x="40595" y="69054"/>
                      <a:pt x="40595" y="64491"/>
                    </a:cubicBezTo>
                    <a:cubicBezTo>
                      <a:pt x="40595" y="62796"/>
                      <a:pt x="39834" y="61536"/>
                      <a:pt x="38279" y="60671"/>
                    </a:cubicBezTo>
                    <a:cubicBezTo>
                      <a:pt x="36725" y="59808"/>
                      <a:pt x="34945" y="59374"/>
                      <a:pt x="32956" y="59374"/>
                    </a:cubicBezTo>
                    <a:lnTo>
                      <a:pt x="20703" y="59374"/>
                    </a:lnTo>
                    <a:cubicBezTo>
                      <a:pt x="18371" y="59374"/>
                      <a:pt x="15607" y="58959"/>
                      <a:pt x="12410" y="58113"/>
                    </a:cubicBezTo>
                    <a:close/>
                  </a:path>
                </a:pathLst>
              </a:custGeom>
              <a:solidFill>
                <a:srgbClr val="000066"/>
              </a:solidFill>
              <a:ln w="326" cap="flat">
                <a:noFill/>
                <a:prstDash val="solid"/>
                <a:miter/>
              </a:ln>
            </p:spPr>
            <p:txBody>
              <a:bodyPr/>
              <a:lstStyle/>
              <a:p>
                <a:endParaRPr lang="en-GB"/>
              </a:p>
            </p:txBody>
          </p:sp>
          <p:sp>
            <p:nvSpPr>
              <p:cNvPr id="1049" name="Free-form: Shape 1048">
                <a:extLst>
                  <a:ext uri="{FF2B5EF4-FFF2-40B4-BE49-F238E27FC236}">
                    <a16:creationId xmlns:a16="http://schemas.microsoft.com/office/drawing/2014/main" id="{DAB91C11-F83C-C8F8-3CAC-5D98221F7CB9}"/>
                  </a:ext>
                </a:extLst>
              </p:cNvPr>
              <p:cNvSpPr/>
              <p:nvPr/>
            </p:nvSpPr>
            <p:spPr>
              <a:xfrm>
                <a:off x="6781056" y="3570483"/>
                <a:ext cx="46986" cy="53273"/>
              </a:xfrm>
              <a:custGeom>
                <a:avLst/>
                <a:gdLst>
                  <a:gd name="csX0" fmla="*/ 46987 w 46986"/>
                  <a:gd name="csY0" fmla="*/ 52202 h 53273"/>
                  <a:gd name="csX1" fmla="*/ 35997 w 46986"/>
                  <a:gd name="csY1" fmla="*/ 52202 h 53273"/>
                  <a:gd name="csX2" fmla="*/ 34217 w 46986"/>
                  <a:gd name="csY2" fmla="*/ 41870 h 53273"/>
                  <a:gd name="csX3" fmla="*/ 16901 w 46986"/>
                  <a:gd name="csY3" fmla="*/ 53274 h 53273"/>
                  <a:gd name="csX4" fmla="*/ 4632 w 46986"/>
                  <a:gd name="csY4" fmla="*/ 48780 h 53273"/>
                  <a:gd name="csX5" fmla="*/ 0 w 46986"/>
                  <a:gd name="csY5" fmla="*/ 37513 h 53273"/>
                  <a:gd name="csX6" fmla="*/ 30935 w 46986"/>
                  <a:gd name="csY6" fmla="*/ 19905 h 53273"/>
                  <a:gd name="csX7" fmla="*/ 34217 w 46986"/>
                  <a:gd name="csY7" fmla="*/ 19957 h 53273"/>
                  <a:gd name="csX8" fmla="*/ 34217 w 46986"/>
                  <a:gd name="csY8" fmla="*/ 16103 h 53273"/>
                  <a:gd name="csX9" fmla="*/ 23384 w 46986"/>
                  <a:gd name="csY9" fmla="*/ 8154 h 53273"/>
                  <a:gd name="csX10" fmla="*/ 11441 w 46986"/>
                  <a:gd name="csY10" fmla="*/ 16103 h 53273"/>
                  <a:gd name="csX11" fmla="*/ 1627 w 46986"/>
                  <a:gd name="csY11" fmla="*/ 14637 h 53273"/>
                  <a:gd name="csX12" fmla="*/ 8191 w 46986"/>
                  <a:gd name="csY12" fmla="*/ 4131 h 53273"/>
                  <a:gd name="csX13" fmla="*/ 24902 w 46986"/>
                  <a:gd name="csY13" fmla="*/ 0 h 53273"/>
                  <a:gd name="csX14" fmla="*/ 34579 w 46986"/>
                  <a:gd name="csY14" fmla="*/ 1002 h 53273"/>
                  <a:gd name="csX15" fmla="*/ 40905 w 46986"/>
                  <a:gd name="csY15" fmla="*/ 4337 h 53273"/>
                  <a:gd name="csX16" fmla="*/ 44482 w 46986"/>
                  <a:gd name="csY16" fmla="*/ 9451 h 53273"/>
                  <a:gd name="csX17" fmla="*/ 45468 w 46986"/>
                  <a:gd name="csY17" fmla="*/ 18784 h 53273"/>
                  <a:gd name="csX18" fmla="*/ 45468 w 46986"/>
                  <a:gd name="csY18" fmla="*/ 41870 h 53273"/>
                  <a:gd name="csX19" fmla="*/ 46987 w 46986"/>
                  <a:gd name="csY19" fmla="*/ 52202 h 53273"/>
                  <a:gd name="csX20" fmla="*/ 34217 w 46986"/>
                  <a:gd name="csY20" fmla="*/ 26178 h 53273"/>
                  <a:gd name="csX21" fmla="*/ 11839 w 46986"/>
                  <a:gd name="csY21" fmla="*/ 36857 h 53273"/>
                  <a:gd name="csX22" fmla="*/ 14103 w 46986"/>
                  <a:gd name="csY22" fmla="*/ 42301 h 53273"/>
                  <a:gd name="csX23" fmla="*/ 20912 w 46986"/>
                  <a:gd name="csY23" fmla="*/ 44564 h 53273"/>
                  <a:gd name="csX24" fmla="*/ 30866 w 46986"/>
                  <a:gd name="csY24" fmla="*/ 40384 h 53273"/>
                  <a:gd name="csX25" fmla="*/ 34217 w 46986"/>
                  <a:gd name="csY25" fmla="*/ 30897 h 53273"/>
                  <a:gd name="csX26" fmla="*/ 34217 w 46986"/>
                  <a:gd name="csY26" fmla="*/ 26178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46986" h="53273">
                    <a:moveTo>
                      <a:pt x="46987" y="52202"/>
                    </a:moveTo>
                    <a:lnTo>
                      <a:pt x="35997" y="52202"/>
                    </a:lnTo>
                    <a:cubicBezTo>
                      <a:pt x="35014" y="49094"/>
                      <a:pt x="34426" y="45655"/>
                      <a:pt x="34217" y="41870"/>
                    </a:cubicBezTo>
                    <a:cubicBezTo>
                      <a:pt x="31160" y="49472"/>
                      <a:pt x="25386" y="53257"/>
                      <a:pt x="16901" y="53274"/>
                    </a:cubicBezTo>
                    <a:cubicBezTo>
                      <a:pt x="11803" y="53257"/>
                      <a:pt x="7727" y="51771"/>
                      <a:pt x="4632" y="48780"/>
                    </a:cubicBezTo>
                    <a:cubicBezTo>
                      <a:pt x="1539" y="45792"/>
                      <a:pt x="0" y="42043"/>
                      <a:pt x="0" y="37513"/>
                    </a:cubicBezTo>
                    <a:cubicBezTo>
                      <a:pt x="0" y="25783"/>
                      <a:pt x="10318" y="19905"/>
                      <a:pt x="30935" y="19905"/>
                    </a:cubicBezTo>
                    <a:cubicBezTo>
                      <a:pt x="31748" y="19905"/>
                      <a:pt x="32835" y="19924"/>
                      <a:pt x="34217" y="19957"/>
                    </a:cubicBezTo>
                    <a:lnTo>
                      <a:pt x="34217" y="16103"/>
                    </a:lnTo>
                    <a:cubicBezTo>
                      <a:pt x="34217" y="10800"/>
                      <a:pt x="30605" y="8154"/>
                      <a:pt x="23384" y="8154"/>
                    </a:cubicBezTo>
                    <a:cubicBezTo>
                      <a:pt x="16366" y="8154"/>
                      <a:pt x="12391" y="10800"/>
                      <a:pt x="11441" y="16103"/>
                    </a:cubicBezTo>
                    <a:lnTo>
                      <a:pt x="1627" y="14637"/>
                    </a:lnTo>
                    <a:cubicBezTo>
                      <a:pt x="2162" y="10385"/>
                      <a:pt x="4357" y="6877"/>
                      <a:pt x="8191" y="4131"/>
                    </a:cubicBezTo>
                    <a:cubicBezTo>
                      <a:pt x="12045" y="1381"/>
                      <a:pt x="17610" y="0"/>
                      <a:pt x="24902" y="0"/>
                    </a:cubicBezTo>
                    <a:cubicBezTo>
                      <a:pt x="28861" y="0"/>
                      <a:pt x="32075" y="346"/>
                      <a:pt x="34579" y="1002"/>
                    </a:cubicBezTo>
                    <a:cubicBezTo>
                      <a:pt x="37068" y="1659"/>
                      <a:pt x="39178" y="2763"/>
                      <a:pt x="40905" y="4337"/>
                    </a:cubicBezTo>
                    <a:cubicBezTo>
                      <a:pt x="42633" y="5911"/>
                      <a:pt x="43825" y="7602"/>
                      <a:pt x="44482" y="9451"/>
                    </a:cubicBezTo>
                    <a:cubicBezTo>
                      <a:pt x="45138" y="11283"/>
                      <a:pt x="45468" y="14395"/>
                      <a:pt x="45468" y="18784"/>
                    </a:cubicBezTo>
                    <a:lnTo>
                      <a:pt x="45468" y="41870"/>
                    </a:lnTo>
                    <a:cubicBezTo>
                      <a:pt x="45468" y="45220"/>
                      <a:pt x="45967" y="48659"/>
                      <a:pt x="46987" y="52202"/>
                    </a:cubicBezTo>
                    <a:close/>
                    <a:moveTo>
                      <a:pt x="34217" y="26178"/>
                    </a:moveTo>
                    <a:cubicBezTo>
                      <a:pt x="19305" y="26178"/>
                      <a:pt x="11839" y="29737"/>
                      <a:pt x="11839" y="36857"/>
                    </a:cubicBezTo>
                    <a:cubicBezTo>
                      <a:pt x="11839" y="38983"/>
                      <a:pt x="12600" y="40798"/>
                      <a:pt x="14103" y="42301"/>
                    </a:cubicBezTo>
                    <a:cubicBezTo>
                      <a:pt x="15605" y="43803"/>
                      <a:pt x="17871" y="44564"/>
                      <a:pt x="20912" y="44564"/>
                    </a:cubicBezTo>
                    <a:cubicBezTo>
                      <a:pt x="25301" y="44564"/>
                      <a:pt x="28619" y="43166"/>
                      <a:pt x="30866" y="40384"/>
                    </a:cubicBezTo>
                    <a:cubicBezTo>
                      <a:pt x="33093" y="37601"/>
                      <a:pt x="34217" y="34440"/>
                      <a:pt x="34217" y="30897"/>
                    </a:cubicBezTo>
                    <a:lnTo>
                      <a:pt x="34217" y="26178"/>
                    </a:lnTo>
                    <a:close/>
                  </a:path>
                </a:pathLst>
              </a:custGeom>
              <a:solidFill>
                <a:srgbClr val="000066"/>
              </a:solidFill>
              <a:ln w="326" cap="flat">
                <a:noFill/>
                <a:prstDash val="solid"/>
                <a:miter/>
              </a:ln>
            </p:spPr>
            <p:txBody>
              <a:bodyPr/>
              <a:lstStyle/>
              <a:p>
                <a:endParaRPr lang="en-GB"/>
              </a:p>
            </p:txBody>
          </p:sp>
          <p:sp>
            <p:nvSpPr>
              <p:cNvPr id="1050" name="Free-form: Shape 1049">
                <a:extLst>
                  <a:ext uri="{FF2B5EF4-FFF2-40B4-BE49-F238E27FC236}">
                    <a16:creationId xmlns:a16="http://schemas.microsoft.com/office/drawing/2014/main" id="{DB601002-2F81-4F64-78C4-2EDCEE503659}"/>
                  </a:ext>
                </a:extLst>
              </p:cNvPr>
              <p:cNvSpPr/>
              <p:nvPr/>
            </p:nvSpPr>
            <p:spPr>
              <a:xfrm>
                <a:off x="6840332" y="3570483"/>
                <a:ext cx="42339" cy="52202"/>
              </a:xfrm>
              <a:custGeom>
                <a:avLst/>
                <a:gdLst>
                  <a:gd name="csX0" fmla="*/ 42339 w 42339"/>
                  <a:gd name="csY0" fmla="*/ 52202 h 52202"/>
                  <a:gd name="csX1" fmla="*/ 30794 w 42339"/>
                  <a:gd name="csY1" fmla="*/ 52202 h 52202"/>
                  <a:gd name="csX2" fmla="*/ 30794 w 42339"/>
                  <a:gd name="csY2" fmla="*/ 20251 h 52202"/>
                  <a:gd name="csX3" fmla="*/ 28462 w 42339"/>
                  <a:gd name="csY3" fmla="*/ 12632 h 52202"/>
                  <a:gd name="csX4" fmla="*/ 22845 w 42339"/>
                  <a:gd name="csY4" fmla="*/ 10075 h 52202"/>
                  <a:gd name="csX5" fmla="*/ 14948 w 42339"/>
                  <a:gd name="csY5" fmla="*/ 14029 h 52202"/>
                  <a:gd name="csX6" fmla="*/ 11542 w 42339"/>
                  <a:gd name="csY6" fmla="*/ 25920 h 52202"/>
                  <a:gd name="csX7" fmla="*/ 11542 w 42339"/>
                  <a:gd name="csY7" fmla="*/ 52202 h 52202"/>
                  <a:gd name="csX8" fmla="*/ 0 w 42339"/>
                  <a:gd name="csY8" fmla="*/ 52202 h 52202"/>
                  <a:gd name="csX9" fmla="*/ 0 w 42339"/>
                  <a:gd name="csY9" fmla="*/ 1071 h 52202"/>
                  <a:gd name="csX10" fmla="*/ 10543 w 42339"/>
                  <a:gd name="csY10" fmla="*/ 1071 h 52202"/>
                  <a:gd name="csX11" fmla="*/ 10543 w 42339"/>
                  <a:gd name="csY11" fmla="*/ 12926 h 52202"/>
                  <a:gd name="csX12" fmla="*/ 26026 w 42339"/>
                  <a:gd name="csY12" fmla="*/ 0 h 52202"/>
                  <a:gd name="csX13" fmla="*/ 37551 w 42339"/>
                  <a:gd name="csY13" fmla="*/ 4268 h 52202"/>
                  <a:gd name="csX14" fmla="*/ 42339 w 42339"/>
                  <a:gd name="csY14" fmla="*/ 19199 h 52202"/>
                  <a:gd name="csX15" fmla="*/ 42339 w 42339"/>
                  <a:gd name="csY15" fmla="*/ 52202 h 522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42339" h="52202">
                    <a:moveTo>
                      <a:pt x="42339" y="52202"/>
                    </a:moveTo>
                    <a:lnTo>
                      <a:pt x="30794" y="52202"/>
                    </a:lnTo>
                    <a:lnTo>
                      <a:pt x="30794" y="20251"/>
                    </a:lnTo>
                    <a:cubicBezTo>
                      <a:pt x="30794" y="16884"/>
                      <a:pt x="30017" y="14343"/>
                      <a:pt x="28462" y="12632"/>
                    </a:cubicBezTo>
                    <a:cubicBezTo>
                      <a:pt x="26905" y="10937"/>
                      <a:pt x="25039" y="10075"/>
                      <a:pt x="22845" y="10075"/>
                    </a:cubicBezTo>
                    <a:cubicBezTo>
                      <a:pt x="19837" y="10075"/>
                      <a:pt x="17212" y="11404"/>
                      <a:pt x="14948" y="14029"/>
                    </a:cubicBezTo>
                    <a:cubicBezTo>
                      <a:pt x="12685" y="16658"/>
                      <a:pt x="11542" y="20633"/>
                      <a:pt x="11542" y="25920"/>
                    </a:cubicBezTo>
                    <a:lnTo>
                      <a:pt x="11542" y="52202"/>
                    </a:lnTo>
                    <a:lnTo>
                      <a:pt x="0" y="52202"/>
                    </a:lnTo>
                    <a:lnTo>
                      <a:pt x="0" y="1071"/>
                    </a:lnTo>
                    <a:lnTo>
                      <a:pt x="10543" y="1071"/>
                    </a:lnTo>
                    <a:lnTo>
                      <a:pt x="10543" y="12926"/>
                    </a:lnTo>
                    <a:cubicBezTo>
                      <a:pt x="14223" y="4301"/>
                      <a:pt x="19390" y="0"/>
                      <a:pt x="26026" y="0"/>
                    </a:cubicBezTo>
                    <a:cubicBezTo>
                      <a:pt x="30517" y="0"/>
                      <a:pt x="34354" y="1417"/>
                      <a:pt x="37551" y="4268"/>
                    </a:cubicBezTo>
                    <a:cubicBezTo>
                      <a:pt x="40729" y="7103"/>
                      <a:pt x="42339" y="12080"/>
                      <a:pt x="42339" y="19199"/>
                    </a:cubicBezTo>
                    <a:lnTo>
                      <a:pt x="42339" y="52202"/>
                    </a:lnTo>
                    <a:close/>
                  </a:path>
                </a:pathLst>
              </a:custGeom>
              <a:solidFill>
                <a:srgbClr val="000066"/>
              </a:solidFill>
              <a:ln w="326" cap="flat">
                <a:noFill/>
                <a:prstDash val="solid"/>
                <a:miter/>
              </a:ln>
            </p:spPr>
            <p:txBody>
              <a:bodyPr/>
              <a:lstStyle/>
              <a:p>
                <a:endParaRPr lang="en-GB"/>
              </a:p>
            </p:txBody>
          </p:sp>
          <p:sp>
            <p:nvSpPr>
              <p:cNvPr id="1051" name="Free-form: Shape 1050">
                <a:extLst>
                  <a:ext uri="{FF2B5EF4-FFF2-40B4-BE49-F238E27FC236}">
                    <a16:creationId xmlns:a16="http://schemas.microsoft.com/office/drawing/2014/main" id="{14B3C95B-314E-4923-52AA-A6FAC19C16A2}"/>
                  </a:ext>
                </a:extLst>
              </p:cNvPr>
              <p:cNvSpPr/>
              <p:nvPr/>
            </p:nvSpPr>
            <p:spPr>
              <a:xfrm>
                <a:off x="6893246" y="3570483"/>
                <a:ext cx="46985" cy="53273"/>
              </a:xfrm>
              <a:custGeom>
                <a:avLst/>
                <a:gdLst>
                  <a:gd name="csX0" fmla="*/ 46986 w 46985"/>
                  <a:gd name="csY0" fmla="*/ 52202 h 53273"/>
                  <a:gd name="csX1" fmla="*/ 35996 w 46985"/>
                  <a:gd name="csY1" fmla="*/ 52202 h 53273"/>
                  <a:gd name="csX2" fmla="*/ 34216 w 46985"/>
                  <a:gd name="csY2" fmla="*/ 41870 h 53273"/>
                  <a:gd name="csX3" fmla="*/ 16901 w 46985"/>
                  <a:gd name="csY3" fmla="*/ 53274 h 53273"/>
                  <a:gd name="csX4" fmla="*/ 4631 w 46985"/>
                  <a:gd name="csY4" fmla="*/ 48780 h 53273"/>
                  <a:gd name="csX5" fmla="*/ 0 w 46985"/>
                  <a:gd name="csY5" fmla="*/ 37513 h 53273"/>
                  <a:gd name="csX6" fmla="*/ 30934 w 46985"/>
                  <a:gd name="csY6" fmla="*/ 19905 h 53273"/>
                  <a:gd name="csX7" fmla="*/ 34216 w 46985"/>
                  <a:gd name="csY7" fmla="*/ 19957 h 53273"/>
                  <a:gd name="csX8" fmla="*/ 34216 w 46985"/>
                  <a:gd name="csY8" fmla="*/ 16103 h 53273"/>
                  <a:gd name="csX9" fmla="*/ 23384 w 46985"/>
                  <a:gd name="csY9" fmla="*/ 8154 h 53273"/>
                  <a:gd name="csX10" fmla="*/ 11440 w 46985"/>
                  <a:gd name="csY10" fmla="*/ 16103 h 53273"/>
                  <a:gd name="csX11" fmla="*/ 1626 w 46985"/>
                  <a:gd name="csY11" fmla="*/ 14637 h 53273"/>
                  <a:gd name="csX12" fmla="*/ 8191 w 46985"/>
                  <a:gd name="csY12" fmla="*/ 4131 h 53273"/>
                  <a:gd name="csX13" fmla="*/ 24902 w 46985"/>
                  <a:gd name="csY13" fmla="*/ 0 h 53273"/>
                  <a:gd name="csX14" fmla="*/ 34579 w 46985"/>
                  <a:gd name="csY14" fmla="*/ 1002 h 53273"/>
                  <a:gd name="csX15" fmla="*/ 40905 w 46985"/>
                  <a:gd name="csY15" fmla="*/ 4337 h 53273"/>
                  <a:gd name="csX16" fmla="*/ 44481 w 46985"/>
                  <a:gd name="csY16" fmla="*/ 9451 h 53273"/>
                  <a:gd name="csX17" fmla="*/ 45467 w 46985"/>
                  <a:gd name="csY17" fmla="*/ 18784 h 53273"/>
                  <a:gd name="csX18" fmla="*/ 45467 w 46985"/>
                  <a:gd name="csY18" fmla="*/ 41870 h 53273"/>
                  <a:gd name="csX19" fmla="*/ 46986 w 46985"/>
                  <a:gd name="csY19" fmla="*/ 52202 h 53273"/>
                  <a:gd name="csX20" fmla="*/ 34216 w 46985"/>
                  <a:gd name="csY20" fmla="*/ 26178 h 53273"/>
                  <a:gd name="csX21" fmla="*/ 11839 w 46985"/>
                  <a:gd name="csY21" fmla="*/ 36857 h 53273"/>
                  <a:gd name="csX22" fmla="*/ 14102 w 46985"/>
                  <a:gd name="csY22" fmla="*/ 42301 h 53273"/>
                  <a:gd name="csX23" fmla="*/ 20911 w 46985"/>
                  <a:gd name="csY23" fmla="*/ 44564 h 53273"/>
                  <a:gd name="csX24" fmla="*/ 30866 w 46985"/>
                  <a:gd name="csY24" fmla="*/ 40384 h 53273"/>
                  <a:gd name="csX25" fmla="*/ 34216 w 46985"/>
                  <a:gd name="csY25" fmla="*/ 30897 h 53273"/>
                  <a:gd name="csX26" fmla="*/ 34216 w 46985"/>
                  <a:gd name="csY26" fmla="*/ 26178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46985" h="53273">
                    <a:moveTo>
                      <a:pt x="46986" y="52202"/>
                    </a:moveTo>
                    <a:lnTo>
                      <a:pt x="35996" y="52202"/>
                    </a:lnTo>
                    <a:cubicBezTo>
                      <a:pt x="35013" y="49094"/>
                      <a:pt x="34426" y="45655"/>
                      <a:pt x="34216" y="41870"/>
                    </a:cubicBezTo>
                    <a:cubicBezTo>
                      <a:pt x="31160" y="49472"/>
                      <a:pt x="25385" y="53257"/>
                      <a:pt x="16901" y="53274"/>
                    </a:cubicBezTo>
                    <a:cubicBezTo>
                      <a:pt x="11802" y="53257"/>
                      <a:pt x="7727" y="51771"/>
                      <a:pt x="4631" y="48780"/>
                    </a:cubicBezTo>
                    <a:cubicBezTo>
                      <a:pt x="1538" y="45792"/>
                      <a:pt x="0" y="42043"/>
                      <a:pt x="0" y="37513"/>
                    </a:cubicBezTo>
                    <a:cubicBezTo>
                      <a:pt x="0" y="25783"/>
                      <a:pt x="10317" y="19905"/>
                      <a:pt x="30934" y="19905"/>
                    </a:cubicBezTo>
                    <a:cubicBezTo>
                      <a:pt x="31747" y="19905"/>
                      <a:pt x="32835" y="19924"/>
                      <a:pt x="34216" y="19957"/>
                    </a:cubicBezTo>
                    <a:lnTo>
                      <a:pt x="34216" y="16103"/>
                    </a:lnTo>
                    <a:cubicBezTo>
                      <a:pt x="34216" y="10800"/>
                      <a:pt x="30604" y="8154"/>
                      <a:pt x="23384" y="8154"/>
                    </a:cubicBezTo>
                    <a:cubicBezTo>
                      <a:pt x="16365" y="8154"/>
                      <a:pt x="12391" y="10800"/>
                      <a:pt x="11440" y="16103"/>
                    </a:cubicBezTo>
                    <a:lnTo>
                      <a:pt x="1626" y="14637"/>
                    </a:lnTo>
                    <a:cubicBezTo>
                      <a:pt x="2162" y="10385"/>
                      <a:pt x="4357" y="6877"/>
                      <a:pt x="8191" y="4131"/>
                    </a:cubicBezTo>
                    <a:cubicBezTo>
                      <a:pt x="12044" y="1381"/>
                      <a:pt x="17610" y="0"/>
                      <a:pt x="24902" y="0"/>
                    </a:cubicBezTo>
                    <a:cubicBezTo>
                      <a:pt x="28860" y="0"/>
                      <a:pt x="32074" y="346"/>
                      <a:pt x="34579" y="1002"/>
                    </a:cubicBezTo>
                    <a:cubicBezTo>
                      <a:pt x="37068" y="1659"/>
                      <a:pt x="39177" y="2763"/>
                      <a:pt x="40905" y="4337"/>
                    </a:cubicBezTo>
                    <a:cubicBezTo>
                      <a:pt x="42632" y="5911"/>
                      <a:pt x="43825" y="7602"/>
                      <a:pt x="44481" y="9451"/>
                    </a:cubicBezTo>
                    <a:cubicBezTo>
                      <a:pt x="45137" y="11283"/>
                      <a:pt x="45467" y="14395"/>
                      <a:pt x="45467" y="18784"/>
                    </a:cubicBezTo>
                    <a:lnTo>
                      <a:pt x="45467" y="41870"/>
                    </a:lnTo>
                    <a:cubicBezTo>
                      <a:pt x="45467" y="45220"/>
                      <a:pt x="45967" y="48659"/>
                      <a:pt x="46986" y="52202"/>
                    </a:cubicBezTo>
                    <a:close/>
                    <a:moveTo>
                      <a:pt x="34216" y="26178"/>
                    </a:moveTo>
                    <a:cubicBezTo>
                      <a:pt x="19304" y="26178"/>
                      <a:pt x="11839" y="29737"/>
                      <a:pt x="11839" y="36857"/>
                    </a:cubicBezTo>
                    <a:cubicBezTo>
                      <a:pt x="11839" y="38983"/>
                      <a:pt x="12600" y="40798"/>
                      <a:pt x="14102" y="42301"/>
                    </a:cubicBezTo>
                    <a:cubicBezTo>
                      <a:pt x="15604" y="43803"/>
                      <a:pt x="17870" y="44564"/>
                      <a:pt x="20911" y="44564"/>
                    </a:cubicBezTo>
                    <a:cubicBezTo>
                      <a:pt x="25300" y="44564"/>
                      <a:pt x="28619" y="43166"/>
                      <a:pt x="30866" y="40384"/>
                    </a:cubicBezTo>
                    <a:cubicBezTo>
                      <a:pt x="33093" y="37601"/>
                      <a:pt x="34216" y="34440"/>
                      <a:pt x="34216" y="30897"/>
                    </a:cubicBezTo>
                    <a:lnTo>
                      <a:pt x="34216" y="26178"/>
                    </a:lnTo>
                    <a:close/>
                  </a:path>
                </a:pathLst>
              </a:custGeom>
              <a:solidFill>
                <a:srgbClr val="000066"/>
              </a:solidFill>
              <a:ln w="326" cap="flat">
                <a:noFill/>
                <a:prstDash val="solid"/>
                <a:miter/>
              </a:ln>
            </p:spPr>
            <p:txBody>
              <a:bodyPr/>
              <a:lstStyle/>
              <a:p>
                <a:endParaRPr lang="en-GB"/>
              </a:p>
            </p:txBody>
          </p:sp>
          <p:sp>
            <p:nvSpPr>
              <p:cNvPr id="1052" name="Free-form: Shape 1051">
                <a:extLst>
                  <a:ext uri="{FF2B5EF4-FFF2-40B4-BE49-F238E27FC236}">
                    <a16:creationId xmlns:a16="http://schemas.microsoft.com/office/drawing/2014/main" id="{B12D61E8-004F-BFC4-D4F4-4E9D7133FE80}"/>
                  </a:ext>
                </a:extLst>
              </p:cNvPr>
              <p:cNvSpPr/>
              <p:nvPr/>
            </p:nvSpPr>
            <p:spPr>
              <a:xfrm>
                <a:off x="5784568" y="3253732"/>
                <a:ext cx="56058" cy="71244"/>
              </a:xfrm>
              <a:custGeom>
                <a:avLst/>
                <a:gdLst>
                  <a:gd name="csX0" fmla="*/ 56059 w 56058"/>
                  <a:gd name="csY0" fmla="*/ 34836 h 71244"/>
                  <a:gd name="csX1" fmla="*/ 56059 w 56058"/>
                  <a:gd name="csY1" fmla="*/ 70174 h 71244"/>
                  <a:gd name="csX2" fmla="*/ 50530 w 56058"/>
                  <a:gd name="csY2" fmla="*/ 70174 h 71244"/>
                  <a:gd name="csX3" fmla="*/ 46745 w 56058"/>
                  <a:gd name="csY3" fmla="*/ 60860 h 71244"/>
                  <a:gd name="csX4" fmla="*/ 28047 w 56058"/>
                  <a:gd name="csY4" fmla="*/ 71245 h 71244"/>
                  <a:gd name="csX5" fmla="*/ 6966 w 56058"/>
                  <a:gd name="csY5" fmla="*/ 60497 h 71244"/>
                  <a:gd name="csX6" fmla="*/ 0 w 56058"/>
                  <a:gd name="csY6" fmla="*/ 35649 h 71244"/>
                  <a:gd name="csX7" fmla="*/ 7776 w 56058"/>
                  <a:gd name="csY7" fmla="*/ 10369 h 71244"/>
                  <a:gd name="csX8" fmla="*/ 29533 w 56058"/>
                  <a:gd name="csY8" fmla="*/ 0 h 71244"/>
                  <a:gd name="csX9" fmla="*/ 46692 w 56058"/>
                  <a:gd name="csY9" fmla="*/ 6065 h 71244"/>
                  <a:gd name="csX10" fmla="*/ 55197 w 56058"/>
                  <a:gd name="csY10" fmla="*/ 21116 h 71244"/>
                  <a:gd name="csX11" fmla="*/ 44360 w 56058"/>
                  <a:gd name="csY11" fmla="*/ 23033 h 71244"/>
                  <a:gd name="csX12" fmla="*/ 29827 w 56058"/>
                  <a:gd name="csY12" fmla="*/ 10385 h 71244"/>
                  <a:gd name="csX13" fmla="*/ 17851 w 56058"/>
                  <a:gd name="csY13" fmla="*/ 16365 h 71244"/>
                  <a:gd name="csX14" fmla="*/ 13220 w 56058"/>
                  <a:gd name="csY14" fmla="*/ 34731 h 71244"/>
                  <a:gd name="csX15" fmla="*/ 29622 w 56058"/>
                  <a:gd name="csY15" fmla="*/ 60912 h 71244"/>
                  <a:gd name="csX16" fmla="*/ 40180 w 56058"/>
                  <a:gd name="csY16" fmla="*/ 56507 h 71244"/>
                  <a:gd name="csX17" fmla="*/ 44360 w 56058"/>
                  <a:gd name="csY17" fmla="*/ 44858 h 71244"/>
                  <a:gd name="csX18" fmla="*/ 30089 w 56058"/>
                  <a:gd name="csY18" fmla="*/ 44858 h 71244"/>
                  <a:gd name="csX19" fmla="*/ 30089 w 56058"/>
                  <a:gd name="csY19" fmla="*/ 34836 h 71244"/>
                  <a:gd name="csX20" fmla="*/ 56059 w 56058"/>
                  <a:gd name="csY20" fmla="*/ 34836 h 712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56058" h="71244">
                    <a:moveTo>
                      <a:pt x="56059" y="34836"/>
                    </a:moveTo>
                    <a:lnTo>
                      <a:pt x="56059" y="70174"/>
                    </a:lnTo>
                    <a:lnTo>
                      <a:pt x="50530" y="70174"/>
                    </a:lnTo>
                    <a:lnTo>
                      <a:pt x="46745" y="60860"/>
                    </a:lnTo>
                    <a:cubicBezTo>
                      <a:pt x="42718" y="67773"/>
                      <a:pt x="36499" y="71229"/>
                      <a:pt x="28047" y="71245"/>
                    </a:cubicBezTo>
                    <a:cubicBezTo>
                      <a:pt x="18648" y="71229"/>
                      <a:pt x="11613" y="67649"/>
                      <a:pt x="6966" y="60497"/>
                    </a:cubicBezTo>
                    <a:cubicBezTo>
                      <a:pt x="2335" y="53342"/>
                      <a:pt x="0" y="45067"/>
                      <a:pt x="0" y="35649"/>
                    </a:cubicBezTo>
                    <a:cubicBezTo>
                      <a:pt x="0" y="25695"/>
                      <a:pt x="2593" y="17263"/>
                      <a:pt x="7776" y="10369"/>
                    </a:cubicBezTo>
                    <a:cubicBezTo>
                      <a:pt x="12962" y="3455"/>
                      <a:pt x="20203" y="0"/>
                      <a:pt x="29533" y="0"/>
                    </a:cubicBezTo>
                    <a:cubicBezTo>
                      <a:pt x="36480" y="0"/>
                      <a:pt x="42202" y="2022"/>
                      <a:pt x="46692" y="6065"/>
                    </a:cubicBezTo>
                    <a:cubicBezTo>
                      <a:pt x="51170" y="10091"/>
                      <a:pt x="54004" y="15104"/>
                      <a:pt x="55197" y="21116"/>
                    </a:cubicBezTo>
                    <a:lnTo>
                      <a:pt x="44360" y="23033"/>
                    </a:lnTo>
                    <a:cubicBezTo>
                      <a:pt x="42339" y="14601"/>
                      <a:pt x="37482" y="10385"/>
                      <a:pt x="29827" y="10385"/>
                    </a:cubicBezTo>
                    <a:cubicBezTo>
                      <a:pt x="24938" y="10385"/>
                      <a:pt x="20944" y="12371"/>
                      <a:pt x="17851" y="16365"/>
                    </a:cubicBezTo>
                    <a:cubicBezTo>
                      <a:pt x="14758" y="20339"/>
                      <a:pt x="13220" y="26472"/>
                      <a:pt x="13220" y="34731"/>
                    </a:cubicBezTo>
                    <a:cubicBezTo>
                      <a:pt x="13220" y="52186"/>
                      <a:pt x="18700" y="60912"/>
                      <a:pt x="29622" y="60912"/>
                    </a:cubicBezTo>
                    <a:cubicBezTo>
                      <a:pt x="33870" y="60912"/>
                      <a:pt x="37398" y="59443"/>
                      <a:pt x="40180" y="56507"/>
                    </a:cubicBezTo>
                    <a:cubicBezTo>
                      <a:pt x="42963" y="53568"/>
                      <a:pt x="44360" y="49678"/>
                      <a:pt x="44360" y="44858"/>
                    </a:cubicBezTo>
                    <a:lnTo>
                      <a:pt x="30089" y="44858"/>
                    </a:lnTo>
                    <a:lnTo>
                      <a:pt x="30089" y="34836"/>
                    </a:lnTo>
                    <a:lnTo>
                      <a:pt x="56059" y="34836"/>
                    </a:lnTo>
                    <a:close/>
                  </a:path>
                </a:pathLst>
              </a:custGeom>
              <a:solidFill>
                <a:srgbClr val="000066"/>
              </a:solidFill>
              <a:ln w="326" cap="flat">
                <a:noFill/>
                <a:prstDash val="solid"/>
                <a:miter/>
              </a:ln>
            </p:spPr>
            <p:txBody>
              <a:bodyPr/>
              <a:lstStyle/>
              <a:p>
                <a:endParaRPr lang="en-GB"/>
              </a:p>
            </p:txBody>
          </p:sp>
          <p:sp>
            <p:nvSpPr>
              <p:cNvPr id="1053" name="Free-form: Shape 1052">
                <a:extLst>
                  <a:ext uri="{FF2B5EF4-FFF2-40B4-BE49-F238E27FC236}">
                    <a16:creationId xmlns:a16="http://schemas.microsoft.com/office/drawing/2014/main" id="{FCA3EFC3-3EF5-BFD2-910E-1077D55ACC71}"/>
                  </a:ext>
                </a:extLst>
              </p:cNvPr>
              <p:cNvSpPr/>
              <p:nvPr/>
            </p:nvSpPr>
            <p:spPr>
              <a:xfrm>
                <a:off x="5850859" y="3271703"/>
                <a:ext cx="46986" cy="53273"/>
              </a:xfrm>
              <a:custGeom>
                <a:avLst/>
                <a:gdLst>
                  <a:gd name="csX0" fmla="*/ 46986 w 46986"/>
                  <a:gd name="csY0" fmla="*/ 52203 h 53273"/>
                  <a:gd name="csX1" fmla="*/ 35997 w 46986"/>
                  <a:gd name="csY1" fmla="*/ 52203 h 53273"/>
                  <a:gd name="csX2" fmla="*/ 34217 w 46986"/>
                  <a:gd name="csY2" fmla="*/ 41870 h 53273"/>
                  <a:gd name="csX3" fmla="*/ 16901 w 46986"/>
                  <a:gd name="csY3" fmla="*/ 53274 h 53273"/>
                  <a:gd name="csX4" fmla="*/ 4631 w 46986"/>
                  <a:gd name="csY4" fmla="*/ 48780 h 53273"/>
                  <a:gd name="csX5" fmla="*/ 0 w 46986"/>
                  <a:gd name="csY5" fmla="*/ 37513 h 53273"/>
                  <a:gd name="csX6" fmla="*/ 30935 w 46986"/>
                  <a:gd name="csY6" fmla="*/ 19905 h 53273"/>
                  <a:gd name="csX7" fmla="*/ 34217 w 46986"/>
                  <a:gd name="csY7" fmla="*/ 19957 h 53273"/>
                  <a:gd name="csX8" fmla="*/ 34217 w 46986"/>
                  <a:gd name="csY8" fmla="*/ 16103 h 53273"/>
                  <a:gd name="csX9" fmla="*/ 23384 w 46986"/>
                  <a:gd name="csY9" fmla="*/ 8154 h 53273"/>
                  <a:gd name="csX10" fmla="*/ 11440 w 46986"/>
                  <a:gd name="csY10" fmla="*/ 16103 h 53273"/>
                  <a:gd name="csX11" fmla="*/ 1627 w 46986"/>
                  <a:gd name="csY11" fmla="*/ 14637 h 53273"/>
                  <a:gd name="csX12" fmla="*/ 8191 w 46986"/>
                  <a:gd name="csY12" fmla="*/ 4131 h 53273"/>
                  <a:gd name="csX13" fmla="*/ 24902 w 46986"/>
                  <a:gd name="csY13" fmla="*/ 0 h 53273"/>
                  <a:gd name="csX14" fmla="*/ 34579 w 46986"/>
                  <a:gd name="csY14" fmla="*/ 1003 h 53273"/>
                  <a:gd name="csX15" fmla="*/ 40905 w 46986"/>
                  <a:gd name="csY15" fmla="*/ 4337 h 53273"/>
                  <a:gd name="csX16" fmla="*/ 44481 w 46986"/>
                  <a:gd name="csY16" fmla="*/ 9451 h 53273"/>
                  <a:gd name="csX17" fmla="*/ 45468 w 46986"/>
                  <a:gd name="csY17" fmla="*/ 18785 h 53273"/>
                  <a:gd name="csX18" fmla="*/ 45468 w 46986"/>
                  <a:gd name="csY18" fmla="*/ 41870 h 53273"/>
                  <a:gd name="csX19" fmla="*/ 46986 w 46986"/>
                  <a:gd name="csY19" fmla="*/ 52203 h 53273"/>
                  <a:gd name="csX20" fmla="*/ 34217 w 46986"/>
                  <a:gd name="csY20" fmla="*/ 26178 h 53273"/>
                  <a:gd name="csX21" fmla="*/ 11839 w 46986"/>
                  <a:gd name="csY21" fmla="*/ 36857 h 53273"/>
                  <a:gd name="csX22" fmla="*/ 14102 w 46986"/>
                  <a:gd name="csY22" fmla="*/ 42301 h 53273"/>
                  <a:gd name="csX23" fmla="*/ 20912 w 46986"/>
                  <a:gd name="csY23" fmla="*/ 44564 h 53273"/>
                  <a:gd name="csX24" fmla="*/ 30866 w 46986"/>
                  <a:gd name="csY24" fmla="*/ 40384 h 53273"/>
                  <a:gd name="csX25" fmla="*/ 34217 w 46986"/>
                  <a:gd name="csY25" fmla="*/ 30897 h 53273"/>
                  <a:gd name="csX26" fmla="*/ 34217 w 46986"/>
                  <a:gd name="csY26" fmla="*/ 26178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46986" h="53273">
                    <a:moveTo>
                      <a:pt x="46986" y="52203"/>
                    </a:moveTo>
                    <a:lnTo>
                      <a:pt x="35997" y="52203"/>
                    </a:lnTo>
                    <a:cubicBezTo>
                      <a:pt x="35013" y="49094"/>
                      <a:pt x="34426" y="45655"/>
                      <a:pt x="34217" y="41870"/>
                    </a:cubicBezTo>
                    <a:cubicBezTo>
                      <a:pt x="31160" y="49472"/>
                      <a:pt x="25386" y="53257"/>
                      <a:pt x="16901" y="53274"/>
                    </a:cubicBezTo>
                    <a:cubicBezTo>
                      <a:pt x="11803" y="53257"/>
                      <a:pt x="7727" y="51771"/>
                      <a:pt x="4631" y="48780"/>
                    </a:cubicBezTo>
                    <a:cubicBezTo>
                      <a:pt x="1538" y="45792"/>
                      <a:pt x="0" y="42043"/>
                      <a:pt x="0" y="37513"/>
                    </a:cubicBezTo>
                    <a:cubicBezTo>
                      <a:pt x="0" y="25783"/>
                      <a:pt x="10317" y="19905"/>
                      <a:pt x="30935" y="19905"/>
                    </a:cubicBezTo>
                    <a:cubicBezTo>
                      <a:pt x="31748" y="19905"/>
                      <a:pt x="32835" y="19924"/>
                      <a:pt x="34217" y="19957"/>
                    </a:cubicBezTo>
                    <a:lnTo>
                      <a:pt x="34217" y="16103"/>
                    </a:lnTo>
                    <a:cubicBezTo>
                      <a:pt x="34217" y="10800"/>
                      <a:pt x="30605" y="8154"/>
                      <a:pt x="23384" y="8154"/>
                    </a:cubicBezTo>
                    <a:cubicBezTo>
                      <a:pt x="16365" y="8154"/>
                      <a:pt x="12391" y="10800"/>
                      <a:pt x="11440" y="16103"/>
                    </a:cubicBezTo>
                    <a:lnTo>
                      <a:pt x="1627" y="14637"/>
                    </a:lnTo>
                    <a:cubicBezTo>
                      <a:pt x="2162" y="10385"/>
                      <a:pt x="4357" y="6878"/>
                      <a:pt x="8191" y="4131"/>
                    </a:cubicBezTo>
                    <a:cubicBezTo>
                      <a:pt x="12045" y="1382"/>
                      <a:pt x="17610" y="0"/>
                      <a:pt x="24902" y="0"/>
                    </a:cubicBezTo>
                    <a:cubicBezTo>
                      <a:pt x="28861" y="0"/>
                      <a:pt x="32074" y="346"/>
                      <a:pt x="34579" y="1003"/>
                    </a:cubicBezTo>
                    <a:cubicBezTo>
                      <a:pt x="37068" y="1659"/>
                      <a:pt x="39177" y="2763"/>
                      <a:pt x="40905" y="4337"/>
                    </a:cubicBezTo>
                    <a:cubicBezTo>
                      <a:pt x="42633" y="5911"/>
                      <a:pt x="43825" y="7603"/>
                      <a:pt x="44481" y="9451"/>
                    </a:cubicBezTo>
                    <a:cubicBezTo>
                      <a:pt x="45138" y="11283"/>
                      <a:pt x="45468" y="14395"/>
                      <a:pt x="45468" y="18785"/>
                    </a:cubicBezTo>
                    <a:lnTo>
                      <a:pt x="45468" y="41870"/>
                    </a:lnTo>
                    <a:cubicBezTo>
                      <a:pt x="45468" y="45220"/>
                      <a:pt x="45967" y="48659"/>
                      <a:pt x="46986" y="52203"/>
                    </a:cubicBezTo>
                    <a:close/>
                    <a:moveTo>
                      <a:pt x="34217" y="26178"/>
                    </a:moveTo>
                    <a:cubicBezTo>
                      <a:pt x="19305" y="26178"/>
                      <a:pt x="11839" y="29738"/>
                      <a:pt x="11839" y="36857"/>
                    </a:cubicBezTo>
                    <a:cubicBezTo>
                      <a:pt x="11839" y="38983"/>
                      <a:pt x="12600" y="40798"/>
                      <a:pt x="14102" y="42301"/>
                    </a:cubicBezTo>
                    <a:cubicBezTo>
                      <a:pt x="15604" y="43803"/>
                      <a:pt x="17871" y="44564"/>
                      <a:pt x="20912" y="44564"/>
                    </a:cubicBezTo>
                    <a:cubicBezTo>
                      <a:pt x="25301" y="44564"/>
                      <a:pt x="28619" y="43166"/>
                      <a:pt x="30866" y="40384"/>
                    </a:cubicBezTo>
                    <a:cubicBezTo>
                      <a:pt x="33093" y="37602"/>
                      <a:pt x="34217" y="34440"/>
                      <a:pt x="34217" y="30897"/>
                    </a:cubicBezTo>
                    <a:lnTo>
                      <a:pt x="34217" y="26178"/>
                    </a:lnTo>
                    <a:close/>
                  </a:path>
                </a:pathLst>
              </a:custGeom>
              <a:solidFill>
                <a:srgbClr val="000066"/>
              </a:solidFill>
              <a:ln w="326" cap="flat">
                <a:noFill/>
                <a:prstDash val="solid"/>
                <a:miter/>
              </a:ln>
            </p:spPr>
            <p:txBody>
              <a:bodyPr/>
              <a:lstStyle/>
              <a:p>
                <a:endParaRPr lang="en-GB"/>
              </a:p>
            </p:txBody>
          </p:sp>
          <p:sp>
            <p:nvSpPr>
              <p:cNvPr id="1054" name="Free-form: Shape 1053">
                <a:extLst>
                  <a:ext uri="{FF2B5EF4-FFF2-40B4-BE49-F238E27FC236}">
                    <a16:creationId xmlns:a16="http://schemas.microsoft.com/office/drawing/2014/main" id="{F8EBF310-DA21-1272-C17E-AB9110C0E3F1}"/>
                  </a:ext>
                </a:extLst>
              </p:cNvPr>
              <p:cNvSpPr/>
              <p:nvPr/>
            </p:nvSpPr>
            <p:spPr>
              <a:xfrm>
                <a:off x="5903913" y="3271703"/>
                <a:ext cx="43945" cy="53273"/>
              </a:xfrm>
              <a:custGeom>
                <a:avLst/>
                <a:gdLst>
                  <a:gd name="csX0" fmla="*/ 0 w 43945"/>
                  <a:gd name="csY0" fmla="*/ 40452 h 53273"/>
                  <a:gd name="csX1" fmla="*/ 10836 w 43945"/>
                  <a:gd name="csY1" fmla="*/ 38379 h 53273"/>
                  <a:gd name="csX2" fmla="*/ 21774 w 43945"/>
                  <a:gd name="csY2" fmla="*/ 44600 h 53273"/>
                  <a:gd name="csX3" fmla="*/ 32505 w 43945"/>
                  <a:gd name="csY3" fmla="*/ 38274 h 53273"/>
                  <a:gd name="csX4" fmla="*/ 30830 w 43945"/>
                  <a:gd name="csY4" fmla="*/ 34940 h 53273"/>
                  <a:gd name="csX5" fmla="*/ 26888 w 43945"/>
                  <a:gd name="csY5" fmla="*/ 33160 h 53273"/>
                  <a:gd name="csX6" fmla="*/ 17574 w 43945"/>
                  <a:gd name="csY6" fmla="*/ 31397 h 53273"/>
                  <a:gd name="csX7" fmla="*/ 2074 w 43945"/>
                  <a:gd name="csY7" fmla="*/ 16260 h 53273"/>
                  <a:gd name="csX8" fmla="*/ 6982 w 43945"/>
                  <a:gd name="csY8" fmla="*/ 4735 h 53273"/>
                  <a:gd name="csX9" fmla="*/ 21617 w 43945"/>
                  <a:gd name="csY9" fmla="*/ 0 h 53273"/>
                  <a:gd name="csX10" fmla="*/ 41421 w 43945"/>
                  <a:gd name="csY10" fmla="*/ 11907 h 53273"/>
                  <a:gd name="csX11" fmla="*/ 31140 w 43945"/>
                  <a:gd name="csY11" fmla="*/ 13981 h 53273"/>
                  <a:gd name="csX12" fmla="*/ 21931 w 43945"/>
                  <a:gd name="csY12" fmla="*/ 8207 h 53273"/>
                  <a:gd name="csX13" fmla="*/ 12701 w 43945"/>
                  <a:gd name="csY13" fmla="*/ 13981 h 53273"/>
                  <a:gd name="csX14" fmla="*/ 20151 w 43945"/>
                  <a:gd name="csY14" fmla="*/ 19493 h 53273"/>
                  <a:gd name="csX15" fmla="*/ 31140 w 43945"/>
                  <a:gd name="csY15" fmla="*/ 21772 h 53273"/>
                  <a:gd name="csX16" fmla="*/ 43946 w 43945"/>
                  <a:gd name="csY16" fmla="*/ 36462 h 53273"/>
                  <a:gd name="csX17" fmla="*/ 37362 w 43945"/>
                  <a:gd name="csY17" fmla="*/ 49094 h 53273"/>
                  <a:gd name="csX18" fmla="*/ 21721 w 43945"/>
                  <a:gd name="csY18" fmla="*/ 53274 h 53273"/>
                  <a:gd name="csX19" fmla="*/ 7845 w 43945"/>
                  <a:gd name="csY19" fmla="*/ 50093 h 53273"/>
                  <a:gd name="csX20" fmla="*/ 0 w 43945"/>
                  <a:gd name="csY20" fmla="*/ 40452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43945" h="53273">
                    <a:moveTo>
                      <a:pt x="0" y="40452"/>
                    </a:moveTo>
                    <a:lnTo>
                      <a:pt x="10836" y="38379"/>
                    </a:lnTo>
                    <a:cubicBezTo>
                      <a:pt x="12495" y="42526"/>
                      <a:pt x="16140" y="44600"/>
                      <a:pt x="21774" y="44600"/>
                    </a:cubicBezTo>
                    <a:cubicBezTo>
                      <a:pt x="28929" y="44600"/>
                      <a:pt x="32505" y="42490"/>
                      <a:pt x="32505" y="38274"/>
                    </a:cubicBezTo>
                    <a:cubicBezTo>
                      <a:pt x="32505" y="36926"/>
                      <a:pt x="31953" y="35822"/>
                      <a:pt x="30830" y="34940"/>
                    </a:cubicBezTo>
                    <a:cubicBezTo>
                      <a:pt x="29723" y="34058"/>
                      <a:pt x="28410" y="33470"/>
                      <a:pt x="26888" y="33160"/>
                    </a:cubicBezTo>
                    <a:lnTo>
                      <a:pt x="17574" y="31397"/>
                    </a:lnTo>
                    <a:cubicBezTo>
                      <a:pt x="7240" y="29411"/>
                      <a:pt x="2074" y="24366"/>
                      <a:pt x="2074" y="16260"/>
                    </a:cubicBezTo>
                    <a:cubicBezTo>
                      <a:pt x="2074" y="11734"/>
                      <a:pt x="3717" y="7896"/>
                      <a:pt x="6982" y="4735"/>
                    </a:cubicBezTo>
                    <a:cubicBezTo>
                      <a:pt x="10265" y="1590"/>
                      <a:pt x="15138" y="0"/>
                      <a:pt x="21617" y="0"/>
                    </a:cubicBezTo>
                    <a:cubicBezTo>
                      <a:pt x="32417" y="0"/>
                      <a:pt x="39021" y="3974"/>
                      <a:pt x="41421" y="11907"/>
                    </a:cubicBezTo>
                    <a:lnTo>
                      <a:pt x="31140" y="13981"/>
                    </a:lnTo>
                    <a:cubicBezTo>
                      <a:pt x="30053" y="10127"/>
                      <a:pt x="26993" y="8207"/>
                      <a:pt x="21931" y="8207"/>
                    </a:cubicBezTo>
                    <a:cubicBezTo>
                      <a:pt x="15778" y="8207"/>
                      <a:pt x="12701" y="10127"/>
                      <a:pt x="12701" y="13981"/>
                    </a:cubicBezTo>
                    <a:cubicBezTo>
                      <a:pt x="12701" y="16639"/>
                      <a:pt x="15190" y="18491"/>
                      <a:pt x="20151" y="19493"/>
                    </a:cubicBezTo>
                    <a:lnTo>
                      <a:pt x="31140" y="21772"/>
                    </a:lnTo>
                    <a:cubicBezTo>
                      <a:pt x="39677" y="23536"/>
                      <a:pt x="43946" y="28425"/>
                      <a:pt x="43946" y="36462"/>
                    </a:cubicBezTo>
                    <a:cubicBezTo>
                      <a:pt x="43946" y="42095"/>
                      <a:pt x="41751" y="46311"/>
                      <a:pt x="37362" y="49094"/>
                    </a:cubicBezTo>
                    <a:cubicBezTo>
                      <a:pt x="32972" y="51873"/>
                      <a:pt x="27770" y="53257"/>
                      <a:pt x="21721" y="53274"/>
                    </a:cubicBezTo>
                    <a:cubicBezTo>
                      <a:pt x="16486" y="53257"/>
                      <a:pt x="11872" y="52203"/>
                      <a:pt x="7845" y="50093"/>
                    </a:cubicBezTo>
                    <a:cubicBezTo>
                      <a:pt x="3837" y="47987"/>
                      <a:pt x="1208" y="44773"/>
                      <a:pt x="0" y="40452"/>
                    </a:cubicBezTo>
                    <a:close/>
                  </a:path>
                </a:pathLst>
              </a:custGeom>
              <a:solidFill>
                <a:srgbClr val="000066"/>
              </a:solidFill>
              <a:ln w="326" cap="flat">
                <a:noFill/>
                <a:prstDash val="solid"/>
                <a:miter/>
              </a:ln>
            </p:spPr>
            <p:txBody>
              <a:bodyPr/>
              <a:lstStyle/>
              <a:p>
                <a:endParaRPr lang="en-GB"/>
              </a:p>
            </p:txBody>
          </p:sp>
          <p:sp>
            <p:nvSpPr>
              <p:cNvPr id="1055" name="Free-form: Shape 1054">
                <a:extLst>
                  <a:ext uri="{FF2B5EF4-FFF2-40B4-BE49-F238E27FC236}">
                    <a16:creationId xmlns:a16="http://schemas.microsoft.com/office/drawing/2014/main" id="{7D372776-9CAB-E786-2A88-FF23F1CFDCE3}"/>
                  </a:ext>
                </a:extLst>
              </p:cNvPr>
              <p:cNvSpPr/>
              <p:nvPr/>
            </p:nvSpPr>
            <p:spPr>
              <a:xfrm>
                <a:off x="5953992" y="3271703"/>
                <a:ext cx="46986" cy="53273"/>
              </a:xfrm>
              <a:custGeom>
                <a:avLst/>
                <a:gdLst>
                  <a:gd name="csX0" fmla="*/ 46986 w 46986"/>
                  <a:gd name="csY0" fmla="*/ 52203 h 53273"/>
                  <a:gd name="csX1" fmla="*/ 35997 w 46986"/>
                  <a:gd name="csY1" fmla="*/ 52203 h 53273"/>
                  <a:gd name="csX2" fmla="*/ 34217 w 46986"/>
                  <a:gd name="csY2" fmla="*/ 41870 h 53273"/>
                  <a:gd name="csX3" fmla="*/ 16901 w 46986"/>
                  <a:gd name="csY3" fmla="*/ 53274 h 53273"/>
                  <a:gd name="csX4" fmla="*/ 4631 w 46986"/>
                  <a:gd name="csY4" fmla="*/ 48780 h 53273"/>
                  <a:gd name="csX5" fmla="*/ 0 w 46986"/>
                  <a:gd name="csY5" fmla="*/ 37513 h 53273"/>
                  <a:gd name="csX6" fmla="*/ 30935 w 46986"/>
                  <a:gd name="csY6" fmla="*/ 19905 h 53273"/>
                  <a:gd name="csX7" fmla="*/ 34217 w 46986"/>
                  <a:gd name="csY7" fmla="*/ 19957 h 53273"/>
                  <a:gd name="csX8" fmla="*/ 34217 w 46986"/>
                  <a:gd name="csY8" fmla="*/ 16103 h 53273"/>
                  <a:gd name="csX9" fmla="*/ 23384 w 46986"/>
                  <a:gd name="csY9" fmla="*/ 8154 h 53273"/>
                  <a:gd name="csX10" fmla="*/ 11440 w 46986"/>
                  <a:gd name="csY10" fmla="*/ 16103 h 53273"/>
                  <a:gd name="csX11" fmla="*/ 1627 w 46986"/>
                  <a:gd name="csY11" fmla="*/ 14637 h 53273"/>
                  <a:gd name="csX12" fmla="*/ 8191 w 46986"/>
                  <a:gd name="csY12" fmla="*/ 4131 h 53273"/>
                  <a:gd name="csX13" fmla="*/ 24902 w 46986"/>
                  <a:gd name="csY13" fmla="*/ 0 h 53273"/>
                  <a:gd name="csX14" fmla="*/ 34579 w 46986"/>
                  <a:gd name="csY14" fmla="*/ 1003 h 53273"/>
                  <a:gd name="csX15" fmla="*/ 40905 w 46986"/>
                  <a:gd name="csY15" fmla="*/ 4337 h 53273"/>
                  <a:gd name="csX16" fmla="*/ 44481 w 46986"/>
                  <a:gd name="csY16" fmla="*/ 9451 h 53273"/>
                  <a:gd name="csX17" fmla="*/ 45468 w 46986"/>
                  <a:gd name="csY17" fmla="*/ 18785 h 53273"/>
                  <a:gd name="csX18" fmla="*/ 45468 w 46986"/>
                  <a:gd name="csY18" fmla="*/ 41870 h 53273"/>
                  <a:gd name="csX19" fmla="*/ 46986 w 46986"/>
                  <a:gd name="csY19" fmla="*/ 52203 h 53273"/>
                  <a:gd name="csX20" fmla="*/ 34217 w 46986"/>
                  <a:gd name="csY20" fmla="*/ 26178 h 53273"/>
                  <a:gd name="csX21" fmla="*/ 11839 w 46986"/>
                  <a:gd name="csY21" fmla="*/ 36857 h 53273"/>
                  <a:gd name="csX22" fmla="*/ 14102 w 46986"/>
                  <a:gd name="csY22" fmla="*/ 42301 h 53273"/>
                  <a:gd name="csX23" fmla="*/ 20912 w 46986"/>
                  <a:gd name="csY23" fmla="*/ 44564 h 53273"/>
                  <a:gd name="csX24" fmla="*/ 30866 w 46986"/>
                  <a:gd name="csY24" fmla="*/ 40384 h 53273"/>
                  <a:gd name="csX25" fmla="*/ 34217 w 46986"/>
                  <a:gd name="csY25" fmla="*/ 30897 h 53273"/>
                  <a:gd name="csX26" fmla="*/ 34217 w 46986"/>
                  <a:gd name="csY26" fmla="*/ 26178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46986" h="53273">
                    <a:moveTo>
                      <a:pt x="46986" y="52203"/>
                    </a:moveTo>
                    <a:lnTo>
                      <a:pt x="35997" y="52203"/>
                    </a:lnTo>
                    <a:cubicBezTo>
                      <a:pt x="35013" y="49094"/>
                      <a:pt x="34426" y="45655"/>
                      <a:pt x="34217" y="41870"/>
                    </a:cubicBezTo>
                    <a:cubicBezTo>
                      <a:pt x="31160" y="49472"/>
                      <a:pt x="25386" y="53257"/>
                      <a:pt x="16901" y="53274"/>
                    </a:cubicBezTo>
                    <a:cubicBezTo>
                      <a:pt x="11803" y="53257"/>
                      <a:pt x="7727" y="51771"/>
                      <a:pt x="4631" y="48780"/>
                    </a:cubicBezTo>
                    <a:cubicBezTo>
                      <a:pt x="1538" y="45792"/>
                      <a:pt x="0" y="42043"/>
                      <a:pt x="0" y="37513"/>
                    </a:cubicBezTo>
                    <a:cubicBezTo>
                      <a:pt x="0" y="25783"/>
                      <a:pt x="10317" y="19905"/>
                      <a:pt x="30935" y="19905"/>
                    </a:cubicBezTo>
                    <a:cubicBezTo>
                      <a:pt x="31748" y="19905"/>
                      <a:pt x="32835" y="19924"/>
                      <a:pt x="34217" y="19957"/>
                    </a:cubicBezTo>
                    <a:lnTo>
                      <a:pt x="34217" y="16103"/>
                    </a:lnTo>
                    <a:cubicBezTo>
                      <a:pt x="34217" y="10800"/>
                      <a:pt x="30605" y="8154"/>
                      <a:pt x="23384" y="8154"/>
                    </a:cubicBezTo>
                    <a:cubicBezTo>
                      <a:pt x="16365" y="8154"/>
                      <a:pt x="12391" y="10800"/>
                      <a:pt x="11440" y="16103"/>
                    </a:cubicBezTo>
                    <a:lnTo>
                      <a:pt x="1627" y="14637"/>
                    </a:lnTo>
                    <a:cubicBezTo>
                      <a:pt x="2162" y="10385"/>
                      <a:pt x="4357" y="6878"/>
                      <a:pt x="8191" y="4131"/>
                    </a:cubicBezTo>
                    <a:cubicBezTo>
                      <a:pt x="12045" y="1382"/>
                      <a:pt x="17610" y="0"/>
                      <a:pt x="24902" y="0"/>
                    </a:cubicBezTo>
                    <a:cubicBezTo>
                      <a:pt x="28861" y="0"/>
                      <a:pt x="32074" y="346"/>
                      <a:pt x="34579" y="1003"/>
                    </a:cubicBezTo>
                    <a:cubicBezTo>
                      <a:pt x="37068" y="1659"/>
                      <a:pt x="39177" y="2763"/>
                      <a:pt x="40905" y="4337"/>
                    </a:cubicBezTo>
                    <a:cubicBezTo>
                      <a:pt x="42633" y="5911"/>
                      <a:pt x="43825" y="7603"/>
                      <a:pt x="44481" y="9451"/>
                    </a:cubicBezTo>
                    <a:cubicBezTo>
                      <a:pt x="45138" y="11283"/>
                      <a:pt x="45468" y="14395"/>
                      <a:pt x="45468" y="18785"/>
                    </a:cubicBezTo>
                    <a:lnTo>
                      <a:pt x="45468" y="41870"/>
                    </a:lnTo>
                    <a:cubicBezTo>
                      <a:pt x="45468" y="45220"/>
                      <a:pt x="45967" y="48659"/>
                      <a:pt x="46986" y="52203"/>
                    </a:cubicBezTo>
                    <a:close/>
                    <a:moveTo>
                      <a:pt x="34217" y="26178"/>
                    </a:moveTo>
                    <a:cubicBezTo>
                      <a:pt x="19305" y="26178"/>
                      <a:pt x="11839" y="29738"/>
                      <a:pt x="11839" y="36857"/>
                    </a:cubicBezTo>
                    <a:cubicBezTo>
                      <a:pt x="11839" y="38983"/>
                      <a:pt x="12600" y="40798"/>
                      <a:pt x="14102" y="42301"/>
                    </a:cubicBezTo>
                    <a:cubicBezTo>
                      <a:pt x="15604" y="43803"/>
                      <a:pt x="17871" y="44564"/>
                      <a:pt x="20912" y="44564"/>
                    </a:cubicBezTo>
                    <a:cubicBezTo>
                      <a:pt x="25301" y="44564"/>
                      <a:pt x="28619" y="43166"/>
                      <a:pt x="30866" y="40384"/>
                    </a:cubicBezTo>
                    <a:cubicBezTo>
                      <a:pt x="33093" y="37602"/>
                      <a:pt x="34217" y="34440"/>
                      <a:pt x="34217" y="30897"/>
                    </a:cubicBezTo>
                    <a:lnTo>
                      <a:pt x="34217" y="26178"/>
                    </a:lnTo>
                    <a:close/>
                  </a:path>
                </a:pathLst>
              </a:custGeom>
              <a:solidFill>
                <a:srgbClr val="000066"/>
              </a:solidFill>
              <a:ln w="326" cap="flat">
                <a:noFill/>
                <a:prstDash val="solid"/>
                <a:miter/>
              </a:ln>
            </p:spPr>
            <p:txBody>
              <a:bodyPr/>
              <a:lstStyle/>
              <a:p>
                <a:endParaRPr lang="en-GB"/>
              </a:p>
            </p:txBody>
          </p:sp>
          <p:sp>
            <p:nvSpPr>
              <p:cNvPr id="1056" name="Free-form: Shape 1055">
                <a:extLst>
                  <a:ext uri="{FF2B5EF4-FFF2-40B4-BE49-F238E27FC236}">
                    <a16:creationId xmlns:a16="http://schemas.microsoft.com/office/drawing/2014/main" id="{087F8188-A13E-CFED-FD8B-CFD31ECF603F}"/>
                  </a:ext>
                </a:extLst>
              </p:cNvPr>
              <p:cNvSpPr/>
              <p:nvPr/>
            </p:nvSpPr>
            <p:spPr>
              <a:xfrm>
                <a:off x="6013268" y="3254803"/>
                <a:ext cx="45274" cy="70173"/>
              </a:xfrm>
              <a:custGeom>
                <a:avLst/>
                <a:gdLst>
                  <a:gd name="csX0" fmla="*/ 5219 w 45274"/>
                  <a:gd name="csY0" fmla="*/ 69103 h 70173"/>
                  <a:gd name="csX1" fmla="*/ 0 w 45274"/>
                  <a:gd name="csY1" fmla="*/ 69103 h 70173"/>
                  <a:gd name="csX2" fmla="*/ 0 w 45274"/>
                  <a:gd name="csY2" fmla="*/ 0 h 70173"/>
                  <a:gd name="csX3" fmla="*/ 11542 w 45274"/>
                  <a:gd name="csY3" fmla="*/ 0 h 70173"/>
                  <a:gd name="csX4" fmla="*/ 11542 w 45274"/>
                  <a:gd name="csY4" fmla="*/ 24953 h 70173"/>
                  <a:gd name="csX5" fmla="*/ 18126 w 45274"/>
                  <a:gd name="csY5" fmla="*/ 17419 h 70173"/>
                  <a:gd name="csX6" fmla="*/ 25833 w 45274"/>
                  <a:gd name="csY6" fmla="*/ 15587 h 70173"/>
                  <a:gd name="csX7" fmla="*/ 39746 w 45274"/>
                  <a:gd name="csY7" fmla="*/ 22723 h 70173"/>
                  <a:gd name="csX8" fmla="*/ 45275 w 45274"/>
                  <a:gd name="csY8" fmla="*/ 42526 h 70173"/>
                  <a:gd name="csX9" fmla="*/ 39831 w 45274"/>
                  <a:gd name="csY9" fmla="*/ 62068 h 70173"/>
                  <a:gd name="csX10" fmla="*/ 24210 w 45274"/>
                  <a:gd name="csY10" fmla="*/ 70174 h 70173"/>
                  <a:gd name="csX11" fmla="*/ 8312 w 45274"/>
                  <a:gd name="csY11" fmla="*/ 60703 h 70173"/>
                  <a:gd name="csX12" fmla="*/ 5219 w 45274"/>
                  <a:gd name="csY12" fmla="*/ 69103 h 70173"/>
                  <a:gd name="csX13" fmla="*/ 11542 w 45274"/>
                  <a:gd name="csY13" fmla="*/ 47278 h 70173"/>
                  <a:gd name="csX14" fmla="*/ 14517 w 45274"/>
                  <a:gd name="csY14" fmla="*/ 57385 h 70173"/>
                  <a:gd name="csX15" fmla="*/ 22189 w 45274"/>
                  <a:gd name="csY15" fmla="*/ 60654 h 70173"/>
                  <a:gd name="csX16" fmla="*/ 29827 w 45274"/>
                  <a:gd name="csY16" fmla="*/ 56902 h 70173"/>
                  <a:gd name="csX17" fmla="*/ 33109 w 45274"/>
                  <a:gd name="csY17" fmla="*/ 42216 h 70173"/>
                  <a:gd name="csX18" fmla="*/ 30327 w 45274"/>
                  <a:gd name="csY18" fmla="*/ 29894 h 70173"/>
                  <a:gd name="csX19" fmla="*/ 22482 w 45274"/>
                  <a:gd name="csY19" fmla="*/ 25557 h 70173"/>
                  <a:gd name="csX20" fmla="*/ 14638 w 45274"/>
                  <a:gd name="csY20" fmla="*/ 29254 h 70173"/>
                  <a:gd name="csX21" fmla="*/ 11542 w 45274"/>
                  <a:gd name="csY21" fmla="*/ 39692 h 70173"/>
                  <a:gd name="csX22" fmla="*/ 11542 w 45274"/>
                  <a:gd name="csY22" fmla="*/ 47278 h 701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45274" h="70173">
                    <a:moveTo>
                      <a:pt x="5219" y="69103"/>
                    </a:moveTo>
                    <a:lnTo>
                      <a:pt x="0" y="69103"/>
                    </a:lnTo>
                    <a:lnTo>
                      <a:pt x="0" y="0"/>
                    </a:lnTo>
                    <a:lnTo>
                      <a:pt x="11542" y="0"/>
                    </a:lnTo>
                    <a:lnTo>
                      <a:pt x="11542" y="24953"/>
                    </a:lnTo>
                    <a:cubicBezTo>
                      <a:pt x="13736" y="21152"/>
                      <a:pt x="15931" y="18628"/>
                      <a:pt x="18126" y="17419"/>
                    </a:cubicBezTo>
                    <a:cubicBezTo>
                      <a:pt x="20321" y="16191"/>
                      <a:pt x="22897" y="15587"/>
                      <a:pt x="25833" y="15587"/>
                    </a:cubicBezTo>
                    <a:cubicBezTo>
                      <a:pt x="31434" y="15587"/>
                      <a:pt x="36065" y="17971"/>
                      <a:pt x="39746" y="22723"/>
                    </a:cubicBezTo>
                    <a:cubicBezTo>
                      <a:pt x="43427" y="27491"/>
                      <a:pt x="45275" y="34094"/>
                      <a:pt x="45275" y="42526"/>
                    </a:cubicBezTo>
                    <a:cubicBezTo>
                      <a:pt x="45275" y="50145"/>
                      <a:pt x="43462" y="56660"/>
                      <a:pt x="39831" y="62068"/>
                    </a:cubicBezTo>
                    <a:cubicBezTo>
                      <a:pt x="36202" y="67460"/>
                      <a:pt x="30983" y="70157"/>
                      <a:pt x="24210" y="70174"/>
                    </a:cubicBezTo>
                    <a:cubicBezTo>
                      <a:pt x="17384" y="70157"/>
                      <a:pt x="12097" y="67013"/>
                      <a:pt x="8312" y="60703"/>
                    </a:cubicBezTo>
                    <a:lnTo>
                      <a:pt x="5219" y="69103"/>
                    </a:lnTo>
                    <a:close/>
                    <a:moveTo>
                      <a:pt x="11542" y="47278"/>
                    </a:moveTo>
                    <a:cubicBezTo>
                      <a:pt x="11542" y="51840"/>
                      <a:pt x="12528" y="55210"/>
                      <a:pt x="14517" y="57385"/>
                    </a:cubicBezTo>
                    <a:cubicBezTo>
                      <a:pt x="16486" y="59564"/>
                      <a:pt x="19044" y="60654"/>
                      <a:pt x="22189" y="60654"/>
                    </a:cubicBezTo>
                    <a:cubicBezTo>
                      <a:pt x="25213" y="60654"/>
                      <a:pt x="27770" y="59390"/>
                      <a:pt x="29827" y="56902"/>
                    </a:cubicBezTo>
                    <a:cubicBezTo>
                      <a:pt x="31882" y="54397"/>
                      <a:pt x="32989" y="49508"/>
                      <a:pt x="33109" y="42216"/>
                    </a:cubicBezTo>
                    <a:cubicBezTo>
                      <a:pt x="33109" y="36893"/>
                      <a:pt x="32195" y="32781"/>
                      <a:pt x="30327" y="29894"/>
                    </a:cubicBezTo>
                    <a:cubicBezTo>
                      <a:pt x="28479" y="27008"/>
                      <a:pt x="25853" y="25557"/>
                      <a:pt x="22482" y="25557"/>
                    </a:cubicBezTo>
                    <a:cubicBezTo>
                      <a:pt x="19321" y="25557"/>
                      <a:pt x="16692" y="26802"/>
                      <a:pt x="14638" y="29254"/>
                    </a:cubicBezTo>
                    <a:cubicBezTo>
                      <a:pt x="12580" y="31727"/>
                      <a:pt x="11542" y="35198"/>
                      <a:pt x="11542" y="39692"/>
                    </a:cubicBezTo>
                    <a:lnTo>
                      <a:pt x="11542" y="47278"/>
                    </a:lnTo>
                    <a:close/>
                  </a:path>
                </a:pathLst>
              </a:custGeom>
              <a:solidFill>
                <a:srgbClr val="000066"/>
              </a:solidFill>
              <a:ln w="326" cap="flat">
                <a:noFill/>
                <a:prstDash val="solid"/>
                <a:miter/>
              </a:ln>
            </p:spPr>
            <p:txBody>
              <a:bodyPr/>
              <a:lstStyle/>
              <a:p>
                <a:endParaRPr lang="en-GB"/>
              </a:p>
            </p:txBody>
          </p:sp>
          <p:sp>
            <p:nvSpPr>
              <p:cNvPr id="1057" name="Free-form: Shape 1056">
                <a:extLst>
                  <a:ext uri="{FF2B5EF4-FFF2-40B4-BE49-F238E27FC236}">
                    <a16:creationId xmlns:a16="http://schemas.microsoft.com/office/drawing/2014/main" id="{C5F2D79D-5BED-76FF-081F-053A87DE09D2}"/>
                  </a:ext>
                </a:extLst>
              </p:cNvPr>
              <p:cNvSpPr/>
              <p:nvPr/>
            </p:nvSpPr>
            <p:spPr>
              <a:xfrm>
                <a:off x="6065816" y="3271703"/>
                <a:ext cx="47541" cy="53273"/>
              </a:xfrm>
              <a:custGeom>
                <a:avLst/>
                <a:gdLst>
                  <a:gd name="csX0" fmla="*/ 23296 w 47541"/>
                  <a:gd name="csY0" fmla="*/ 53274 h 53273"/>
                  <a:gd name="csX1" fmla="*/ 5980 w 47541"/>
                  <a:gd name="csY1" fmla="*/ 45119 h 53273"/>
                  <a:gd name="csX2" fmla="*/ 0 w 47541"/>
                  <a:gd name="csY2" fmla="*/ 26439 h 53273"/>
                  <a:gd name="csX3" fmla="*/ 6604 w 47541"/>
                  <a:gd name="csY3" fmla="*/ 7550 h 53273"/>
                  <a:gd name="csX4" fmla="*/ 24057 w 47541"/>
                  <a:gd name="csY4" fmla="*/ 0 h 53273"/>
                  <a:gd name="csX5" fmla="*/ 40941 w 47541"/>
                  <a:gd name="csY5" fmla="*/ 7345 h 53273"/>
                  <a:gd name="csX6" fmla="*/ 47542 w 47541"/>
                  <a:gd name="csY6" fmla="*/ 26439 h 53273"/>
                  <a:gd name="csX7" fmla="*/ 40680 w 47541"/>
                  <a:gd name="csY7" fmla="*/ 45896 h 53273"/>
                  <a:gd name="csX8" fmla="*/ 23296 w 47541"/>
                  <a:gd name="csY8" fmla="*/ 53274 h 53273"/>
                  <a:gd name="csX9" fmla="*/ 23694 w 47541"/>
                  <a:gd name="csY9" fmla="*/ 43754 h 53273"/>
                  <a:gd name="csX10" fmla="*/ 35340 w 47541"/>
                  <a:gd name="csY10" fmla="*/ 26387 h 53273"/>
                  <a:gd name="csX11" fmla="*/ 32557 w 47541"/>
                  <a:gd name="csY11" fmla="*/ 14013 h 53273"/>
                  <a:gd name="csX12" fmla="*/ 24004 w 47541"/>
                  <a:gd name="csY12" fmla="*/ 9471 h 53273"/>
                  <a:gd name="csX13" fmla="*/ 15141 w 47541"/>
                  <a:gd name="csY13" fmla="*/ 14150 h 53273"/>
                  <a:gd name="csX14" fmla="*/ 12253 w 47541"/>
                  <a:gd name="csY14" fmla="*/ 26593 h 53273"/>
                  <a:gd name="csX15" fmla="*/ 15314 w 47541"/>
                  <a:gd name="csY15" fmla="*/ 39345 h 53273"/>
                  <a:gd name="csX16" fmla="*/ 23694 w 47541"/>
                  <a:gd name="csY16" fmla="*/ 43754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7541" h="53273">
                    <a:moveTo>
                      <a:pt x="23296" y="53274"/>
                    </a:moveTo>
                    <a:cubicBezTo>
                      <a:pt x="15729" y="53257"/>
                      <a:pt x="9954" y="50544"/>
                      <a:pt x="5980" y="45119"/>
                    </a:cubicBezTo>
                    <a:cubicBezTo>
                      <a:pt x="1989" y="39675"/>
                      <a:pt x="0" y="33454"/>
                      <a:pt x="0" y="26439"/>
                    </a:cubicBezTo>
                    <a:cubicBezTo>
                      <a:pt x="0" y="18869"/>
                      <a:pt x="2195" y="12580"/>
                      <a:pt x="6604" y="7550"/>
                    </a:cubicBezTo>
                    <a:cubicBezTo>
                      <a:pt x="11009" y="2521"/>
                      <a:pt x="16832" y="0"/>
                      <a:pt x="24057" y="0"/>
                    </a:cubicBezTo>
                    <a:cubicBezTo>
                      <a:pt x="30899" y="0"/>
                      <a:pt x="36532" y="2452"/>
                      <a:pt x="40941" y="7345"/>
                    </a:cubicBezTo>
                    <a:cubicBezTo>
                      <a:pt x="45347" y="12250"/>
                      <a:pt x="47542" y="18611"/>
                      <a:pt x="47542" y="26439"/>
                    </a:cubicBezTo>
                    <a:cubicBezTo>
                      <a:pt x="47542" y="34509"/>
                      <a:pt x="45259" y="40988"/>
                      <a:pt x="40680" y="45896"/>
                    </a:cubicBezTo>
                    <a:cubicBezTo>
                      <a:pt x="36101" y="50802"/>
                      <a:pt x="30310" y="53257"/>
                      <a:pt x="23296" y="53274"/>
                    </a:cubicBezTo>
                    <a:close/>
                    <a:moveTo>
                      <a:pt x="23694" y="43754"/>
                    </a:moveTo>
                    <a:cubicBezTo>
                      <a:pt x="31454" y="43754"/>
                      <a:pt x="35340" y="37964"/>
                      <a:pt x="35340" y="26387"/>
                    </a:cubicBezTo>
                    <a:cubicBezTo>
                      <a:pt x="35340" y="21149"/>
                      <a:pt x="34409" y="17021"/>
                      <a:pt x="32557" y="14013"/>
                    </a:cubicBezTo>
                    <a:cubicBezTo>
                      <a:pt x="30693" y="10989"/>
                      <a:pt x="27842" y="9471"/>
                      <a:pt x="24004" y="9471"/>
                    </a:cubicBezTo>
                    <a:cubicBezTo>
                      <a:pt x="20013" y="9471"/>
                      <a:pt x="17058" y="11042"/>
                      <a:pt x="15141" y="14150"/>
                    </a:cubicBezTo>
                    <a:cubicBezTo>
                      <a:pt x="13220" y="17279"/>
                      <a:pt x="12253" y="21426"/>
                      <a:pt x="12253" y="26593"/>
                    </a:cubicBezTo>
                    <a:cubicBezTo>
                      <a:pt x="12253" y="32157"/>
                      <a:pt x="13272" y="36410"/>
                      <a:pt x="15314" y="39345"/>
                    </a:cubicBezTo>
                    <a:cubicBezTo>
                      <a:pt x="17352" y="42285"/>
                      <a:pt x="20151" y="43754"/>
                      <a:pt x="23694" y="43754"/>
                    </a:cubicBezTo>
                    <a:close/>
                  </a:path>
                </a:pathLst>
              </a:custGeom>
              <a:solidFill>
                <a:srgbClr val="000066"/>
              </a:solidFill>
              <a:ln w="326" cap="flat">
                <a:noFill/>
                <a:prstDash val="solid"/>
                <a:miter/>
              </a:ln>
            </p:spPr>
            <p:txBody>
              <a:bodyPr/>
              <a:lstStyle/>
              <a:p>
                <a:endParaRPr lang="en-GB"/>
              </a:p>
            </p:txBody>
          </p:sp>
          <p:sp>
            <p:nvSpPr>
              <p:cNvPr id="1058" name="Free-form: Shape 1057">
                <a:extLst>
                  <a:ext uri="{FF2B5EF4-FFF2-40B4-BE49-F238E27FC236}">
                    <a16:creationId xmlns:a16="http://schemas.microsoft.com/office/drawing/2014/main" id="{AF0850FC-63F7-74B7-6881-EC39A82F5C29}"/>
                  </a:ext>
                </a:extLst>
              </p:cNvPr>
              <p:cNvSpPr/>
              <p:nvPr/>
            </p:nvSpPr>
            <p:spPr>
              <a:xfrm>
                <a:off x="5829297" y="3626480"/>
                <a:ext cx="54314" cy="69102"/>
              </a:xfrm>
              <a:custGeom>
                <a:avLst/>
                <a:gdLst>
                  <a:gd name="csX0" fmla="*/ 54315 w 54314"/>
                  <a:gd name="csY0" fmla="*/ 69102 h 69102"/>
                  <a:gd name="csX1" fmla="*/ 40386 w 54314"/>
                  <a:gd name="csY1" fmla="*/ 69102 h 69102"/>
                  <a:gd name="csX2" fmla="*/ 25817 w 54314"/>
                  <a:gd name="csY2" fmla="*/ 33921 h 69102"/>
                  <a:gd name="csX3" fmla="*/ 12443 w 54314"/>
                  <a:gd name="csY3" fmla="*/ 51631 h 69102"/>
                  <a:gd name="csX4" fmla="*/ 12443 w 54314"/>
                  <a:gd name="csY4" fmla="*/ 69102 h 69102"/>
                  <a:gd name="csX5" fmla="*/ 0 w 54314"/>
                  <a:gd name="csY5" fmla="*/ 69102 h 69102"/>
                  <a:gd name="csX6" fmla="*/ 0 w 54314"/>
                  <a:gd name="csY6" fmla="*/ 0 h 69102"/>
                  <a:gd name="csX7" fmla="*/ 12443 w 54314"/>
                  <a:gd name="csY7" fmla="*/ 0 h 69102"/>
                  <a:gd name="csX8" fmla="*/ 12443 w 54314"/>
                  <a:gd name="csY8" fmla="*/ 36305 h 69102"/>
                  <a:gd name="csX9" fmla="*/ 15882 w 54314"/>
                  <a:gd name="csY9" fmla="*/ 31191 h 69102"/>
                  <a:gd name="csX10" fmla="*/ 38831 w 54314"/>
                  <a:gd name="csY10" fmla="*/ 0 h 69102"/>
                  <a:gd name="csX11" fmla="*/ 51428 w 54314"/>
                  <a:gd name="csY11" fmla="*/ 0 h 69102"/>
                  <a:gd name="csX12" fmla="*/ 35030 w 54314"/>
                  <a:gd name="csY12" fmla="*/ 22723 h 69102"/>
                  <a:gd name="csX13" fmla="*/ 54315 w 54314"/>
                  <a:gd name="csY13" fmla="*/ 69102 h 691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54314" h="69102">
                    <a:moveTo>
                      <a:pt x="54315" y="69102"/>
                    </a:moveTo>
                    <a:lnTo>
                      <a:pt x="40386" y="69102"/>
                    </a:lnTo>
                    <a:lnTo>
                      <a:pt x="25817" y="33921"/>
                    </a:lnTo>
                    <a:lnTo>
                      <a:pt x="12443" y="51631"/>
                    </a:lnTo>
                    <a:lnTo>
                      <a:pt x="12443" y="69102"/>
                    </a:lnTo>
                    <a:lnTo>
                      <a:pt x="0" y="69102"/>
                    </a:lnTo>
                    <a:lnTo>
                      <a:pt x="0" y="0"/>
                    </a:lnTo>
                    <a:lnTo>
                      <a:pt x="12443" y="0"/>
                    </a:lnTo>
                    <a:lnTo>
                      <a:pt x="12443" y="36305"/>
                    </a:lnTo>
                    <a:cubicBezTo>
                      <a:pt x="14033" y="33833"/>
                      <a:pt x="15173" y="32125"/>
                      <a:pt x="15882" y="31191"/>
                    </a:cubicBezTo>
                    <a:lnTo>
                      <a:pt x="38831" y="0"/>
                    </a:lnTo>
                    <a:lnTo>
                      <a:pt x="51428" y="0"/>
                    </a:lnTo>
                    <a:lnTo>
                      <a:pt x="35030" y="22723"/>
                    </a:lnTo>
                    <a:lnTo>
                      <a:pt x="54315" y="69102"/>
                    </a:lnTo>
                    <a:close/>
                  </a:path>
                </a:pathLst>
              </a:custGeom>
              <a:solidFill>
                <a:srgbClr val="000066"/>
              </a:solidFill>
              <a:ln w="326" cap="flat">
                <a:noFill/>
                <a:prstDash val="solid"/>
                <a:miter/>
              </a:ln>
            </p:spPr>
            <p:txBody>
              <a:bodyPr/>
              <a:lstStyle/>
              <a:p>
                <a:endParaRPr lang="en-GB"/>
              </a:p>
            </p:txBody>
          </p:sp>
          <p:sp>
            <p:nvSpPr>
              <p:cNvPr id="1059" name="Free-form: Shape 1058">
                <a:extLst>
                  <a:ext uri="{FF2B5EF4-FFF2-40B4-BE49-F238E27FC236}">
                    <a16:creationId xmlns:a16="http://schemas.microsoft.com/office/drawing/2014/main" id="{BEF5A958-203C-2FC8-5011-CA1FF2D4B5B8}"/>
                  </a:ext>
                </a:extLst>
              </p:cNvPr>
              <p:cNvSpPr/>
              <p:nvPr/>
            </p:nvSpPr>
            <p:spPr>
              <a:xfrm>
                <a:off x="5892218" y="3626480"/>
                <a:ext cx="11544" cy="69102"/>
              </a:xfrm>
              <a:custGeom>
                <a:avLst/>
                <a:gdLst>
                  <a:gd name="csX0" fmla="*/ 11545 w 11544"/>
                  <a:gd name="csY0" fmla="*/ 11992 h 69102"/>
                  <a:gd name="csX1" fmla="*/ 0 w 11544"/>
                  <a:gd name="csY1" fmla="*/ 11992 h 69102"/>
                  <a:gd name="csX2" fmla="*/ 0 w 11544"/>
                  <a:gd name="csY2" fmla="*/ 0 h 69102"/>
                  <a:gd name="csX3" fmla="*/ 11545 w 11544"/>
                  <a:gd name="csY3" fmla="*/ 0 h 69102"/>
                  <a:gd name="csX4" fmla="*/ 11545 w 11544"/>
                  <a:gd name="csY4" fmla="*/ 11992 h 69102"/>
                  <a:gd name="csX5" fmla="*/ 11545 w 11544"/>
                  <a:gd name="csY5" fmla="*/ 69102 h 69102"/>
                  <a:gd name="csX6" fmla="*/ 0 w 11544"/>
                  <a:gd name="csY6" fmla="*/ 69102 h 69102"/>
                  <a:gd name="csX7" fmla="*/ 0 w 11544"/>
                  <a:gd name="csY7" fmla="*/ 17971 h 69102"/>
                  <a:gd name="csX8" fmla="*/ 11545 w 11544"/>
                  <a:gd name="csY8" fmla="*/ 17971 h 69102"/>
                  <a:gd name="csX9" fmla="*/ 11545 w 11544"/>
                  <a:gd name="csY9" fmla="*/ 69102 h 691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1544" h="69102">
                    <a:moveTo>
                      <a:pt x="11545" y="11992"/>
                    </a:moveTo>
                    <a:lnTo>
                      <a:pt x="0" y="11992"/>
                    </a:lnTo>
                    <a:lnTo>
                      <a:pt x="0" y="0"/>
                    </a:lnTo>
                    <a:lnTo>
                      <a:pt x="11545" y="0"/>
                    </a:lnTo>
                    <a:lnTo>
                      <a:pt x="11545" y="11992"/>
                    </a:lnTo>
                    <a:close/>
                    <a:moveTo>
                      <a:pt x="11545" y="69102"/>
                    </a:moveTo>
                    <a:lnTo>
                      <a:pt x="0" y="69102"/>
                    </a:lnTo>
                    <a:lnTo>
                      <a:pt x="0" y="17971"/>
                    </a:lnTo>
                    <a:lnTo>
                      <a:pt x="11545" y="17971"/>
                    </a:lnTo>
                    <a:lnTo>
                      <a:pt x="11545" y="69102"/>
                    </a:lnTo>
                    <a:close/>
                  </a:path>
                </a:pathLst>
              </a:custGeom>
              <a:solidFill>
                <a:srgbClr val="000066"/>
              </a:solidFill>
              <a:ln w="326" cap="flat">
                <a:noFill/>
                <a:prstDash val="solid"/>
                <a:miter/>
              </a:ln>
            </p:spPr>
            <p:txBody>
              <a:bodyPr/>
              <a:lstStyle/>
              <a:p>
                <a:endParaRPr lang="en-GB"/>
              </a:p>
            </p:txBody>
          </p:sp>
          <p:sp>
            <p:nvSpPr>
              <p:cNvPr id="1060" name="Free-form: Shape 1059">
                <a:extLst>
                  <a:ext uri="{FF2B5EF4-FFF2-40B4-BE49-F238E27FC236}">
                    <a16:creationId xmlns:a16="http://schemas.microsoft.com/office/drawing/2014/main" id="{0FB3A656-67F2-B7D0-B0EC-C1FE45390C81}"/>
                  </a:ext>
                </a:extLst>
              </p:cNvPr>
              <p:cNvSpPr/>
              <p:nvPr/>
            </p:nvSpPr>
            <p:spPr>
              <a:xfrm>
                <a:off x="5914354" y="3643381"/>
                <a:ext cx="42737" cy="53273"/>
              </a:xfrm>
              <a:custGeom>
                <a:avLst/>
                <a:gdLst>
                  <a:gd name="csX0" fmla="*/ 32799 w 42737"/>
                  <a:gd name="csY0" fmla="*/ 33418 h 53273"/>
                  <a:gd name="csX1" fmla="*/ 42737 w 42737"/>
                  <a:gd name="csY1" fmla="*/ 34440 h 53273"/>
                  <a:gd name="csX2" fmla="*/ 35288 w 42737"/>
                  <a:gd name="csY2" fmla="*/ 48659 h 53273"/>
                  <a:gd name="csX3" fmla="*/ 21967 w 42737"/>
                  <a:gd name="csY3" fmla="*/ 53274 h 53273"/>
                  <a:gd name="csX4" fmla="*/ 5706 w 42737"/>
                  <a:gd name="csY4" fmla="*/ 45550 h 53273"/>
                  <a:gd name="csX5" fmla="*/ 0 w 42737"/>
                  <a:gd name="csY5" fmla="*/ 26645 h 53273"/>
                  <a:gd name="csX6" fmla="*/ 6222 w 42737"/>
                  <a:gd name="csY6" fmla="*/ 7550 h 53273"/>
                  <a:gd name="csX7" fmla="*/ 22829 w 42737"/>
                  <a:gd name="csY7" fmla="*/ 0 h 53273"/>
                  <a:gd name="csX8" fmla="*/ 42737 w 42737"/>
                  <a:gd name="csY8" fmla="*/ 17625 h 53273"/>
                  <a:gd name="csX9" fmla="*/ 32799 w 42737"/>
                  <a:gd name="csY9" fmla="*/ 18990 h 53273"/>
                  <a:gd name="csX10" fmla="*/ 23436 w 42737"/>
                  <a:gd name="csY10" fmla="*/ 9471 h 53273"/>
                  <a:gd name="csX11" fmla="*/ 14916 w 42737"/>
                  <a:gd name="csY11" fmla="*/ 14617 h 53273"/>
                  <a:gd name="csX12" fmla="*/ 12254 w 42737"/>
                  <a:gd name="csY12" fmla="*/ 27043 h 53273"/>
                  <a:gd name="csX13" fmla="*/ 15020 w 42737"/>
                  <a:gd name="csY13" fmla="*/ 38983 h 53273"/>
                  <a:gd name="csX14" fmla="*/ 22728 w 42737"/>
                  <a:gd name="csY14" fmla="*/ 43183 h 53273"/>
                  <a:gd name="csX15" fmla="*/ 32799 w 42737"/>
                  <a:gd name="csY15" fmla="*/ 33418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42737" h="53273">
                    <a:moveTo>
                      <a:pt x="32799" y="33418"/>
                    </a:moveTo>
                    <a:lnTo>
                      <a:pt x="42737" y="34440"/>
                    </a:lnTo>
                    <a:cubicBezTo>
                      <a:pt x="41441" y="40851"/>
                      <a:pt x="38969" y="45583"/>
                      <a:pt x="35288" y="48659"/>
                    </a:cubicBezTo>
                    <a:cubicBezTo>
                      <a:pt x="31607" y="51735"/>
                      <a:pt x="27166" y="53257"/>
                      <a:pt x="21967" y="53274"/>
                    </a:cubicBezTo>
                    <a:cubicBezTo>
                      <a:pt x="14916" y="53257"/>
                      <a:pt x="9488" y="50700"/>
                      <a:pt x="5706" y="45550"/>
                    </a:cubicBezTo>
                    <a:cubicBezTo>
                      <a:pt x="1904" y="40400"/>
                      <a:pt x="0" y="34094"/>
                      <a:pt x="0" y="26645"/>
                    </a:cubicBezTo>
                    <a:cubicBezTo>
                      <a:pt x="0" y="18938"/>
                      <a:pt x="2074" y="12580"/>
                      <a:pt x="6222" y="7550"/>
                    </a:cubicBezTo>
                    <a:cubicBezTo>
                      <a:pt x="10389" y="2521"/>
                      <a:pt x="15918" y="0"/>
                      <a:pt x="22829" y="0"/>
                    </a:cubicBezTo>
                    <a:cubicBezTo>
                      <a:pt x="33975" y="0"/>
                      <a:pt x="40611" y="5875"/>
                      <a:pt x="42737" y="17625"/>
                    </a:cubicBezTo>
                    <a:lnTo>
                      <a:pt x="32799" y="18990"/>
                    </a:lnTo>
                    <a:cubicBezTo>
                      <a:pt x="31937" y="12648"/>
                      <a:pt x="28808" y="9471"/>
                      <a:pt x="23436" y="9471"/>
                    </a:cubicBezTo>
                    <a:cubicBezTo>
                      <a:pt x="19530" y="9471"/>
                      <a:pt x="16679" y="11179"/>
                      <a:pt x="14916" y="14617"/>
                    </a:cubicBezTo>
                    <a:cubicBezTo>
                      <a:pt x="13136" y="18040"/>
                      <a:pt x="12254" y="22187"/>
                      <a:pt x="12254" y="27043"/>
                    </a:cubicBezTo>
                    <a:cubicBezTo>
                      <a:pt x="12254" y="32210"/>
                      <a:pt x="13168" y="36184"/>
                      <a:pt x="15020" y="38983"/>
                    </a:cubicBezTo>
                    <a:cubicBezTo>
                      <a:pt x="16852" y="41782"/>
                      <a:pt x="19426" y="43183"/>
                      <a:pt x="22728" y="43183"/>
                    </a:cubicBezTo>
                    <a:cubicBezTo>
                      <a:pt x="27790" y="43183"/>
                      <a:pt x="31160" y="39933"/>
                      <a:pt x="32799" y="33418"/>
                    </a:cubicBezTo>
                    <a:close/>
                  </a:path>
                </a:pathLst>
              </a:custGeom>
              <a:solidFill>
                <a:srgbClr val="000066"/>
              </a:solidFill>
              <a:ln w="326" cap="flat">
                <a:noFill/>
                <a:prstDash val="solid"/>
                <a:miter/>
              </a:ln>
            </p:spPr>
            <p:txBody>
              <a:bodyPr/>
              <a:lstStyle/>
              <a:p>
                <a:endParaRPr lang="en-GB"/>
              </a:p>
            </p:txBody>
          </p:sp>
          <p:sp>
            <p:nvSpPr>
              <p:cNvPr id="1061" name="Free-form: Shape 1060">
                <a:extLst>
                  <a:ext uri="{FF2B5EF4-FFF2-40B4-BE49-F238E27FC236}">
                    <a16:creationId xmlns:a16="http://schemas.microsoft.com/office/drawing/2014/main" id="{7CD6EF74-D231-9C94-94C1-D4A4A9179EAE}"/>
                  </a:ext>
                </a:extLst>
              </p:cNvPr>
              <p:cNvSpPr/>
              <p:nvPr/>
            </p:nvSpPr>
            <p:spPr>
              <a:xfrm>
                <a:off x="5965938" y="3644452"/>
                <a:ext cx="42077" cy="52202"/>
              </a:xfrm>
              <a:custGeom>
                <a:avLst/>
                <a:gdLst>
                  <a:gd name="csX0" fmla="*/ 42078 w 42077"/>
                  <a:gd name="csY0" fmla="*/ 51131 h 52202"/>
                  <a:gd name="csX1" fmla="*/ 31346 w 42077"/>
                  <a:gd name="csY1" fmla="*/ 51131 h 52202"/>
                  <a:gd name="csX2" fmla="*/ 31346 w 42077"/>
                  <a:gd name="csY2" fmla="*/ 40090 h 52202"/>
                  <a:gd name="csX3" fmla="*/ 15190 w 42077"/>
                  <a:gd name="csY3" fmla="*/ 52202 h 52202"/>
                  <a:gd name="csX4" fmla="*/ 4112 w 42077"/>
                  <a:gd name="csY4" fmla="*/ 47865 h 52202"/>
                  <a:gd name="csX5" fmla="*/ 0 w 42077"/>
                  <a:gd name="csY5" fmla="*/ 35786 h 52202"/>
                  <a:gd name="csX6" fmla="*/ 0 w 42077"/>
                  <a:gd name="csY6" fmla="*/ 0 h 52202"/>
                  <a:gd name="csX7" fmla="*/ 11803 w 42077"/>
                  <a:gd name="csY7" fmla="*/ 0 h 52202"/>
                  <a:gd name="csX8" fmla="*/ 11803 w 42077"/>
                  <a:gd name="csY8" fmla="*/ 33317 h 52202"/>
                  <a:gd name="csX9" fmla="*/ 14239 w 42077"/>
                  <a:gd name="csY9" fmla="*/ 40557 h 52202"/>
                  <a:gd name="csX10" fmla="*/ 18991 w 42077"/>
                  <a:gd name="csY10" fmla="*/ 42268 h 52202"/>
                  <a:gd name="csX11" fmla="*/ 26630 w 42077"/>
                  <a:gd name="csY11" fmla="*/ 38898 h 52202"/>
                  <a:gd name="csX12" fmla="*/ 30536 w 42077"/>
                  <a:gd name="csY12" fmla="*/ 24555 h 52202"/>
                  <a:gd name="csX13" fmla="*/ 30536 w 42077"/>
                  <a:gd name="csY13" fmla="*/ 0 h 52202"/>
                  <a:gd name="csX14" fmla="*/ 42078 w 42077"/>
                  <a:gd name="csY14" fmla="*/ 0 h 52202"/>
                  <a:gd name="csX15" fmla="*/ 42078 w 42077"/>
                  <a:gd name="csY15" fmla="*/ 51131 h 522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42077" h="52202">
                    <a:moveTo>
                      <a:pt x="42078" y="51131"/>
                    </a:moveTo>
                    <a:lnTo>
                      <a:pt x="31346" y="51131"/>
                    </a:lnTo>
                    <a:lnTo>
                      <a:pt x="31346" y="40090"/>
                    </a:lnTo>
                    <a:cubicBezTo>
                      <a:pt x="28443" y="48159"/>
                      <a:pt x="23051" y="52186"/>
                      <a:pt x="15190" y="52202"/>
                    </a:cubicBezTo>
                    <a:cubicBezTo>
                      <a:pt x="10542" y="52186"/>
                      <a:pt x="6842" y="50753"/>
                      <a:pt x="4112" y="47865"/>
                    </a:cubicBezTo>
                    <a:cubicBezTo>
                      <a:pt x="1365" y="44979"/>
                      <a:pt x="0" y="40952"/>
                      <a:pt x="0" y="35786"/>
                    </a:cubicBezTo>
                    <a:lnTo>
                      <a:pt x="0" y="0"/>
                    </a:lnTo>
                    <a:lnTo>
                      <a:pt x="11803" y="0"/>
                    </a:lnTo>
                    <a:lnTo>
                      <a:pt x="11803" y="33317"/>
                    </a:lnTo>
                    <a:cubicBezTo>
                      <a:pt x="11803" y="36997"/>
                      <a:pt x="12613" y="39397"/>
                      <a:pt x="14239" y="40557"/>
                    </a:cubicBezTo>
                    <a:cubicBezTo>
                      <a:pt x="15846" y="41697"/>
                      <a:pt x="17437" y="42268"/>
                      <a:pt x="18991" y="42268"/>
                    </a:cubicBezTo>
                    <a:cubicBezTo>
                      <a:pt x="21496" y="42268"/>
                      <a:pt x="24037" y="41145"/>
                      <a:pt x="26630" y="38898"/>
                    </a:cubicBezTo>
                    <a:cubicBezTo>
                      <a:pt x="29240" y="36667"/>
                      <a:pt x="30536" y="31880"/>
                      <a:pt x="30536" y="24555"/>
                    </a:cubicBezTo>
                    <a:lnTo>
                      <a:pt x="30536" y="0"/>
                    </a:lnTo>
                    <a:lnTo>
                      <a:pt x="42078" y="0"/>
                    </a:lnTo>
                    <a:lnTo>
                      <a:pt x="42078" y="51131"/>
                    </a:lnTo>
                    <a:close/>
                  </a:path>
                </a:pathLst>
              </a:custGeom>
              <a:solidFill>
                <a:srgbClr val="000066"/>
              </a:solidFill>
              <a:ln w="326" cap="flat">
                <a:noFill/>
                <a:prstDash val="solid"/>
                <a:miter/>
              </a:ln>
            </p:spPr>
            <p:txBody>
              <a:bodyPr/>
              <a:lstStyle/>
              <a:p>
                <a:endParaRPr lang="en-GB"/>
              </a:p>
            </p:txBody>
          </p:sp>
          <p:sp>
            <p:nvSpPr>
              <p:cNvPr id="1062" name="Free-form: Shape 1061">
                <a:extLst>
                  <a:ext uri="{FF2B5EF4-FFF2-40B4-BE49-F238E27FC236}">
                    <a16:creationId xmlns:a16="http://schemas.microsoft.com/office/drawing/2014/main" id="{2AD09B2F-F852-132F-77C7-A190EAD1232B}"/>
                  </a:ext>
                </a:extLst>
              </p:cNvPr>
              <p:cNvSpPr/>
              <p:nvPr/>
            </p:nvSpPr>
            <p:spPr>
              <a:xfrm>
                <a:off x="6021877" y="3626480"/>
                <a:ext cx="47590" cy="69102"/>
              </a:xfrm>
              <a:custGeom>
                <a:avLst/>
                <a:gdLst>
                  <a:gd name="csX0" fmla="*/ 47590 w 47590"/>
                  <a:gd name="csY0" fmla="*/ 69102 h 69102"/>
                  <a:gd name="csX1" fmla="*/ 35441 w 47590"/>
                  <a:gd name="csY1" fmla="*/ 69102 h 69102"/>
                  <a:gd name="csX2" fmla="*/ 22378 w 47590"/>
                  <a:gd name="csY2" fmla="*/ 42872 h 69102"/>
                  <a:gd name="csX3" fmla="*/ 11042 w 47590"/>
                  <a:gd name="csY3" fmla="*/ 55589 h 69102"/>
                  <a:gd name="csX4" fmla="*/ 11042 w 47590"/>
                  <a:gd name="csY4" fmla="*/ 69102 h 69102"/>
                  <a:gd name="csX5" fmla="*/ 0 w 47590"/>
                  <a:gd name="csY5" fmla="*/ 69102 h 69102"/>
                  <a:gd name="csX6" fmla="*/ 0 w 47590"/>
                  <a:gd name="csY6" fmla="*/ 0 h 69102"/>
                  <a:gd name="csX7" fmla="*/ 11042 w 47590"/>
                  <a:gd name="csY7" fmla="*/ 0 h 69102"/>
                  <a:gd name="csX8" fmla="*/ 11042 w 47590"/>
                  <a:gd name="csY8" fmla="*/ 42872 h 69102"/>
                  <a:gd name="csX9" fmla="*/ 13374 w 47590"/>
                  <a:gd name="csY9" fmla="*/ 39986 h 69102"/>
                  <a:gd name="csX10" fmla="*/ 33629 w 47590"/>
                  <a:gd name="csY10" fmla="*/ 17971 h 69102"/>
                  <a:gd name="csX11" fmla="*/ 46036 w 47590"/>
                  <a:gd name="csY11" fmla="*/ 17971 h 69102"/>
                  <a:gd name="csX12" fmla="*/ 30637 w 47590"/>
                  <a:gd name="csY12" fmla="*/ 34888 h 69102"/>
                  <a:gd name="csX13" fmla="*/ 47590 w 47590"/>
                  <a:gd name="csY13" fmla="*/ 69102 h 691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47590" h="69102">
                    <a:moveTo>
                      <a:pt x="47590" y="69102"/>
                    </a:moveTo>
                    <a:lnTo>
                      <a:pt x="35441" y="69102"/>
                    </a:lnTo>
                    <a:lnTo>
                      <a:pt x="22378" y="42872"/>
                    </a:lnTo>
                    <a:lnTo>
                      <a:pt x="11042" y="55589"/>
                    </a:lnTo>
                    <a:lnTo>
                      <a:pt x="11042" y="69102"/>
                    </a:lnTo>
                    <a:lnTo>
                      <a:pt x="0" y="69102"/>
                    </a:lnTo>
                    <a:lnTo>
                      <a:pt x="0" y="0"/>
                    </a:lnTo>
                    <a:lnTo>
                      <a:pt x="11042" y="0"/>
                    </a:lnTo>
                    <a:lnTo>
                      <a:pt x="11042" y="42872"/>
                    </a:lnTo>
                    <a:cubicBezTo>
                      <a:pt x="12028" y="41592"/>
                      <a:pt x="12806" y="40642"/>
                      <a:pt x="13374" y="39986"/>
                    </a:cubicBezTo>
                    <a:lnTo>
                      <a:pt x="33629" y="17971"/>
                    </a:lnTo>
                    <a:lnTo>
                      <a:pt x="46036" y="17971"/>
                    </a:lnTo>
                    <a:lnTo>
                      <a:pt x="30637" y="34888"/>
                    </a:lnTo>
                    <a:lnTo>
                      <a:pt x="47590" y="69102"/>
                    </a:lnTo>
                    <a:close/>
                  </a:path>
                </a:pathLst>
              </a:custGeom>
              <a:solidFill>
                <a:srgbClr val="000066"/>
              </a:solidFill>
              <a:ln w="326" cap="flat">
                <a:noFill/>
                <a:prstDash val="solid"/>
                <a:miter/>
              </a:ln>
            </p:spPr>
            <p:txBody>
              <a:bodyPr/>
              <a:lstStyle/>
              <a:p>
                <a:endParaRPr lang="en-GB"/>
              </a:p>
            </p:txBody>
          </p:sp>
          <p:sp>
            <p:nvSpPr>
              <p:cNvPr id="1063" name="Free-form: Shape 1062">
                <a:extLst>
                  <a:ext uri="{FF2B5EF4-FFF2-40B4-BE49-F238E27FC236}">
                    <a16:creationId xmlns:a16="http://schemas.microsoft.com/office/drawing/2014/main" id="{9C9D9FC3-960D-87D6-0D9B-7EB5E2B91950}"/>
                  </a:ext>
                </a:extLst>
              </p:cNvPr>
              <p:cNvSpPr/>
              <p:nvPr/>
            </p:nvSpPr>
            <p:spPr>
              <a:xfrm>
                <a:off x="6077001" y="3626480"/>
                <a:ext cx="11544" cy="69102"/>
              </a:xfrm>
              <a:custGeom>
                <a:avLst/>
                <a:gdLst>
                  <a:gd name="csX0" fmla="*/ 11545 w 11544"/>
                  <a:gd name="csY0" fmla="*/ 11992 h 69102"/>
                  <a:gd name="csX1" fmla="*/ 0 w 11544"/>
                  <a:gd name="csY1" fmla="*/ 11992 h 69102"/>
                  <a:gd name="csX2" fmla="*/ 0 w 11544"/>
                  <a:gd name="csY2" fmla="*/ 0 h 69102"/>
                  <a:gd name="csX3" fmla="*/ 11545 w 11544"/>
                  <a:gd name="csY3" fmla="*/ 0 h 69102"/>
                  <a:gd name="csX4" fmla="*/ 11545 w 11544"/>
                  <a:gd name="csY4" fmla="*/ 11992 h 69102"/>
                  <a:gd name="csX5" fmla="*/ 11545 w 11544"/>
                  <a:gd name="csY5" fmla="*/ 69102 h 69102"/>
                  <a:gd name="csX6" fmla="*/ 0 w 11544"/>
                  <a:gd name="csY6" fmla="*/ 69102 h 69102"/>
                  <a:gd name="csX7" fmla="*/ 0 w 11544"/>
                  <a:gd name="csY7" fmla="*/ 17971 h 69102"/>
                  <a:gd name="csX8" fmla="*/ 11545 w 11544"/>
                  <a:gd name="csY8" fmla="*/ 17971 h 69102"/>
                  <a:gd name="csX9" fmla="*/ 11545 w 11544"/>
                  <a:gd name="csY9" fmla="*/ 69102 h 691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1544" h="69102">
                    <a:moveTo>
                      <a:pt x="11545" y="11992"/>
                    </a:moveTo>
                    <a:lnTo>
                      <a:pt x="0" y="11992"/>
                    </a:lnTo>
                    <a:lnTo>
                      <a:pt x="0" y="0"/>
                    </a:lnTo>
                    <a:lnTo>
                      <a:pt x="11545" y="0"/>
                    </a:lnTo>
                    <a:lnTo>
                      <a:pt x="11545" y="11992"/>
                    </a:lnTo>
                    <a:close/>
                    <a:moveTo>
                      <a:pt x="11545" y="69102"/>
                    </a:moveTo>
                    <a:lnTo>
                      <a:pt x="0" y="69102"/>
                    </a:lnTo>
                    <a:lnTo>
                      <a:pt x="0" y="17971"/>
                    </a:lnTo>
                    <a:lnTo>
                      <a:pt x="11545" y="17971"/>
                    </a:lnTo>
                    <a:lnTo>
                      <a:pt x="11545" y="69102"/>
                    </a:lnTo>
                    <a:close/>
                  </a:path>
                </a:pathLst>
              </a:custGeom>
              <a:solidFill>
                <a:srgbClr val="000066"/>
              </a:solidFill>
              <a:ln w="326" cap="flat">
                <a:noFill/>
                <a:prstDash val="solid"/>
                <a:miter/>
              </a:ln>
            </p:spPr>
            <p:txBody>
              <a:bodyPr/>
              <a:lstStyle/>
              <a:p>
                <a:endParaRPr lang="en-GB"/>
              </a:p>
            </p:txBody>
          </p:sp>
          <p:sp>
            <p:nvSpPr>
              <p:cNvPr id="1064" name="Free-form: Shape 1063">
                <a:extLst>
                  <a:ext uri="{FF2B5EF4-FFF2-40B4-BE49-F238E27FC236}">
                    <a16:creationId xmlns:a16="http://schemas.microsoft.com/office/drawing/2014/main" id="{37553225-3C70-3338-BA1A-2DFC14554A01}"/>
                  </a:ext>
                </a:extLst>
              </p:cNvPr>
              <p:cNvSpPr/>
              <p:nvPr/>
            </p:nvSpPr>
            <p:spPr>
              <a:xfrm>
                <a:off x="6102423" y="3642930"/>
                <a:ext cx="26074" cy="52652"/>
              </a:xfrm>
              <a:custGeom>
                <a:avLst/>
                <a:gdLst>
                  <a:gd name="csX0" fmla="*/ 11542 w 26074"/>
                  <a:gd name="csY0" fmla="*/ 52653 h 52652"/>
                  <a:gd name="csX1" fmla="*/ 0 w 26074"/>
                  <a:gd name="csY1" fmla="*/ 52653 h 52652"/>
                  <a:gd name="csX2" fmla="*/ 0 w 26074"/>
                  <a:gd name="csY2" fmla="*/ 1522 h 52652"/>
                  <a:gd name="csX3" fmla="*/ 10438 w 26074"/>
                  <a:gd name="csY3" fmla="*/ 1522 h 52652"/>
                  <a:gd name="csX4" fmla="*/ 10438 w 26074"/>
                  <a:gd name="csY4" fmla="*/ 13722 h 52652"/>
                  <a:gd name="csX5" fmla="*/ 16555 w 26074"/>
                  <a:gd name="csY5" fmla="*/ 3302 h 52652"/>
                  <a:gd name="csX6" fmla="*/ 24556 w 26074"/>
                  <a:gd name="csY6" fmla="*/ 0 h 52652"/>
                  <a:gd name="csX7" fmla="*/ 26075 w 26074"/>
                  <a:gd name="csY7" fmla="*/ 52 h 52652"/>
                  <a:gd name="csX8" fmla="*/ 26075 w 26074"/>
                  <a:gd name="csY8" fmla="*/ 12459 h 52652"/>
                  <a:gd name="csX9" fmla="*/ 14412 w 26074"/>
                  <a:gd name="csY9" fmla="*/ 18076 h 52652"/>
                  <a:gd name="csX10" fmla="*/ 11542 w 26074"/>
                  <a:gd name="csY10" fmla="*/ 28963 h 52652"/>
                  <a:gd name="csX11" fmla="*/ 11542 w 26074"/>
                  <a:gd name="csY11" fmla="*/ 52653 h 5265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6074" h="52652">
                    <a:moveTo>
                      <a:pt x="11542" y="52653"/>
                    </a:moveTo>
                    <a:lnTo>
                      <a:pt x="0" y="52653"/>
                    </a:lnTo>
                    <a:lnTo>
                      <a:pt x="0" y="1522"/>
                    </a:lnTo>
                    <a:lnTo>
                      <a:pt x="10438" y="1522"/>
                    </a:lnTo>
                    <a:lnTo>
                      <a:pt x="10438" y="13722"/>
                    </a:lnTo>
                    <a:cubicBezTo>
                      <a:pt x="11924" y="8971"/>
                      <a:pt x="13962" y="5480"/>
                      <a:pt x="16555" y="3302"/>
                    </a:cubicBezTo>
                    <a:cubicBezTo>
                      <a:pt x="19164" y="1107"/>
                      <a:pt x="21826" y="0"/>
                      <a:pt x="24556" y="0"/>
                    </a:cubicBezTo>
                    <a:cubicBezTo>
                      <a:pt x="24935" y="0"/>
                      <a:pt x="25438" y="19"/>
                      <a:pt x="26075" y="52"/>
                    </a:cubicBezTo>
                    <a:lnTo>
                      <a:pt x="26075" y="12459"/>
                    </a:lnTo>
                    <a:cubicBezTo>
                      <a:pt x="20199" y="12459"/>
                      <a:pt x="16313" y="14327"/>
                      <a:pt x="14412" y="18076"/>
                    </a:cubicBezTo>
                    <a:cubicBezTo>
                      <a:pt x="12512" y="21825"/>
                      <a:pt x="11542" y="25453"/>
                      <a:pt x="11542" y="28963"/>
                    </a:cubicBezTo>
                    <a:lnTo>
                      <a:pt x="11542" y="52653"/>
                    </a:lnTo>
                    <a:close/>
                  </a:path>
                </a:pathLst>
              </a:custGeom>
              <a:solidFill>
                <a:srgbClr val="000066"/>
              </a:solidFill>
              <a:ln w="326" cap="flat">
                <a:noFill/>
                <a:prstDash val="solid"/>
                <a:miter/>
              </a:ln>
            </p:spPr>
            <p:txBody>
              <a:bodyPr/>
              <a:lstStyle/>
              <a:p>
                <a:endParaRPr lang="en-GB"/>
              </a:p>
            </p:txBody>
          </p:sp>
          <p:sp>
            <p:nvSpPr>
              <p:cNvPr id="1065" name="Free-form: Shape 1064">
                <a:extLst>
                  <a:ext uri="{FF2B5EF4-FFF2-40B4-BE49-F238E27FC236}">
                    <a16:creationId xmlns:a16="http://schemas.microsoft.com/office/drawing/2014/main" id="{41F420A8-3BFD-87A2-B692-C7A1D7ED8BE2}"/>
                  </a:ext>
                </a:extLst>
              </p:cNvPr>
              <p:cNvSpPr/>
              <p:nvPr/>
            </p:nvSpPr>
            <p:spPr>
              <a:xfrm>
                <a:off x="6132903" y="3643381"/>
                <a:ext cx="47541" cy="53273"/>
              </a:xfrm>
              <a:custGeom>
                <a:avLst/>
                <a:gdLst>
                  <a:gd name="csX0" fmla="*/ 23296 w 47541"/>
                  <a:gd name="csY0" fmla="*/ 53274 h 53273"/>
                  <a:gd name="csX1" fmla="*/ 5980 w 47541"/>
                  <a:gd name="csY1" fmla="*/ 45119 h 53273"/>
                  <a:gd name="csX2" fmla="*/ 0 w 47541"/>
                  <a:gd name="csY2" fmla="*/ 26439 h 53273"/>
                  <a:gd name="csX3" fmla="*/ 6604 w 47541"/>
                  <a:gd name="csY3" fmla="*/ 7550 h 53273"/>
                  <a:gd name="csX4" fmla="*/ 24057 w 47541"/>
                  <a:gd name="csY4" fmla="*/ 0 h 53273"/>
                  <a:gd name="csX5" fmla="*/ 40941 w 47541"/>
                  <a:gd name="csY5" fmla="*/ 7345 h 53273"/>
                  <a:gd name="csX6" fmla="*/ 47542 w 47541"/>
                  <a:gd name="csY6" fmla="*/ 26439 h 53273"/>
                  <a:gd name="csX7" fmla="*/ 40680 w 47541"/>
                  <a:gd name="csY7" fmla="*/ 45896 h 53273"/>
                  <a:gd name="csX8" fmla="*/ 23296 w 47541"/>
                  <a:gd name="csY8" fmla="*/ 53274 h 53273"/>
                  <a:gd name="csX9" fmla="*/ 23694 w 47541"/>
                  <a:gd name="csY9" fmla="*/ 43754 h 53273"/>
                  <a:gd name="csX10" fmla="*/ 35340 w 47541"/>
                  <a:gd name="csY10" fmla="*/ 26387 h 53273"/>
                  <a:gd name="csX11" fmla="*/ 32558 w 47541"/>
                  <a:gd name="csY11" fmla="*/ 14013 h 53273"/>
                  <a:gd name="csX12" fmla="*/ 24004 w 47541"/>
                  <a:gd name="csY12" fmla="*/ 9471 h 53273"/>
                  <a:gd name="csX13" fmla="*/ 15141 w 47541"/>
                  <a:gd name="csY13" fmla="*/ 14150 h 53273"/>
                  <a:gd name="csX14" fmla="*/ 12253 w 47541"/>
                  <a:gd name="csY14" fmla="*/ 26593 h 53273"/>
                  <a:gd name="csX15" fmla="*/ 15314 w 47541"/>
                  <a:gd name="csY15" fmla="*/ 39345 h 53273"/>
                  <a:gd name="csX16" fmla="*/ 23694 w 47541"/>
                  <a:gd name="csY16" fmla="*/ 43754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7541" h="53273">
                    <a:moveTo>
                      <a:pt x="23296" y="53274"/>
                    </a:moveTo>
                    <a:cubicBezTo>
                      <a:pt x="15729" y="53257"/>
                      <a:pt x="9955" y="50544"/>
                      <a:pt x="5980" y="45119"/>
                    </a:cubicBezTo>
                    <a:cubicBezTo>
                      <a:pt x="1989" y="39675"/>
                      <a:pt x="0" y="33454"/>
                      <a:pt x="0" y="26439"/>
                    </a:cubicBezTo>
                    <a:cubicBezTo>
                      <a:pt x="0" y="18869"/>
                      <a:pt x="2195" y="12580"/>
                      <a:pt x="6604" y="7550"/>
                    </a:cubicBezTo>
                    <a:cubicBezTo>
                      <a:pt x="11009" y="2521"/>
                      <a:pt x="16832" y="0"/>
                      <a:pt x="24057" y="0"/>
                    </a:cubicBezTo>
                    <a:cubicBezTo>
                      <a:pt x="30899" y="0"/>
                      <a:pt x="36532" y="2452"/>
                      <a:pt x="40941" y="7345"/>
                    </a:cubicBezTo>
                    <a:cubicBezTo>
                      <a:pt x="45347" y="12250"/>
                      <a:pt x="47542" y="18611"/>
                      <a:pt x="47542" y="26439"/>
                    </a:cubicBezTo>
                    <a:cubicBezTo>
                      <a:pt x="47542" y="34509"/>
                      <a:pt x="45259" y="40988"/>
                      <a:pt x="40680" y="45896"/>
                    </a:cubicBezTo>
                    <a:cubicBezTo>
                      <a:pt x="36101" y="50801"/>
                      <a:pt x="30310" y="53257"/>
                      <a:pt x="23296" y="53274"/>
                    </a:cubicBezTo>
                    <a:close/>
                    <a:moveTo>
                      <a:pt x="23694" y="43754"/>
                    </a:moveTo>
                    <a:cubicBezTo>
                      <a:pt x="31454" y="43754"/>
                      <a:pt x="35340" y="37964"/>
                      <a:pt x="35340" y="26387"/>
                    </a:cubicBezTo>
                    <a:cubicBezTo>
                      <a:pt x="35340" y="21149"/>
                      <a:pt x="34409" y="17021"/>
                      <a:pt x="32558" y="14013"/>
                    </a:cubicBezTo>
                    <a:cubicBezTo>
                      <a:pt x="30693" y="10989"/>
                      <a:pt x="27842" y="9471"/>
                      <a:pt x="24004" y="9471"/>
                    </a:cubicBezTo>
                    <a:cubicBezTo>
                      <a:pt x="20013" y="9471"/>
                      <a:pt x="17058" y="11041"/>
                      <a:pt x="15141" y="14150"/>
                    </a:cubicBezTo>
                    <a:cubicBezTo>
                      <a:pt x="13220" y="17279"/>
                      <a:pt x="12253" y="21426"/>
                      <a:pt x="12253" y="26593"/>
                    </a:cubicBezTo>
                    <a:cubicBezTo>
                      <a:pt x="12253" y="32157"/>
                      <a:pt x="13272" y="36410"/>
                      <a:pt x="15314" y="39345"/>
                    </a:cubicBezTo>
                    <a:cubicBezTo>
                      <a:pt x="17352" y="42285"/>
                      <a:pt x="20151" y="43754"/>
                      <a:pt x="23694" y="43754"/>
                    </a:cubicBezTo>
                    <a:close/>
                  </a:path>
                </a:pathLst>
              </a:custGeom>
              <a:solidFill>
                <a:srgbClr val="000066"/>
              </a:solidFill>
              <a:ln w="326" cap="flat">
                <a:noFill/>
                <a:prstDash val="solid"/>
                <a:miter/>
              </a:ln>
            </p:spPr>
            <p:txBody>
              <a:bodyPr/>
              <a:lstStyle/>
              <a:p>
                <a:endParaRPr lang="en-GB"/>
              </a:p>
            </p:txBody>
          </p:sp>
          <p:sp>
            <p:nvSpPr>
              <p:cNvPr id="1066" name="Free-form: Shape 1065">
                <a:extLst>
                  <a:ext uri="{FF2B5EF4-FFF2-40B4-BE49-F238E27FC236}">
                    <a16:creationId xmlns:a16="http://schemas.microsoft.com/office/drawing/2014/main" id="{B2E27989-AF7F-BC03-F7B1-6BD5931CA72E}"/>
                  </a:ext>
                </a:extLst>
              </p:cNvPr>
              <p:cNvSpPr/>
              <p:nvPr/>
            </p:nvSpPr>
            <p:spPr>
              <a:xfrm>
                <a:off x="4848602" y="1910390"/>
                <a:ext cx="51584" cy="69102"/>
              </a:xfrm>
              <a:custGeom>
                <a:avLst/>
                <a:gdLst>
                  <a:gd name="csX0" fmla="*/ 0 w 51584"/>
                  <a:gd name="csY0" fmla="*/ 69103 h 69102"/>
                  <a:gd name="csX1" fmla="*/ 0 w 51584"/>
                  <a:gd name="csY1" fmla="*/ 0 h 69102"/>
                  <a:gd name="csX2" fmla="*/ 26924 w 51584"/>
                  <a:gd name="csY2" fmla="*/ 0 h 69102"/>
                  <a:gd name="csX3" fmla="*/ 38260 w 51584"/>
                  <a:gd name="csY3" fmla="*/ 1417 h 69102"/>
                  <a:gd name="csX4" fmla="*/ 46056 w 51584"/>
                  <a:gd name="csY4" fmla="*/ 7345 h 69102"/>
                  <a:gd name="csX5" fmla="*/ 49354 w 51584"/>
                  <a:gd name="csY5" fmla="*/ 17919 h 69102"/>
                  <a:gd name="csX6" fmla="*/ 46020 w 51584"/>
                  <a:gd name="csY6" fmla="*/ 27873 h 69102"/>
                  <a:gd name="csX7" fmla="*/ 36790 w 51584"/>
                  <a:gd name="csY7" fmla="*/ 33265 h 69102"/>
                  <a:gd name="csX8" fmla="*/ 47836 w 51584"/>
                  <a:gd name="csY8" fmla="*/ 39192 h 69102"/>
                  <a:gd name="csX9" fmla="*/ 51585 w 51584"/>
                  <a:gd name="csY9" fmla="*/ 50217 h 69102"/>
                  <a:gd name="csX10" fmla="*/ 46350 w 51584"/>
                  <a:gd name="csY10" fmla="*/ 63659 h 69102"/>
                  <a:gd name="csX11" fmla="*/ 30226 w 51584"/>
                  <a:gd name="csY11" fmla="*/ 69103 h 69102"/>
                  <a:gd name="csX12" fmla="*/ 0 w 51584"/>
                  <a:gd name="csY12" fmla="*/ 69103 h 69102"/>
                  <a:gd name="csX13" fmla="*/ 11787 w 51584"/>
                  <a:gd name="csY13" fmla="*/ 29013 h 69102"/>
                  <a:gd name="csX14" fmla="*/ 26976 w 51584"/>
                  <a:gd name="csY14" fmla="*/ 29013 h 69102"/>
                  <a:gd name="csX15" fmla="*/ 34338 w 51584"/>
                  <a:gd name="csY15" fmla="*/ 26230 h 69102"/>
                  <a:gd name="csX16" fmla="*/ 37051 w 51584"/>
                  <a:gd name="csY16" fmla="*/ 19127 h 69102"/>
                  <a:gd name="csX17" fmla="*/ 33959 w 51584"/>
                  <a:gd name="csY17" fmla="*/ 12129 h 69102"/>
                  <a:gd name="csX18" fmla="*/ 26718 w 51584"/>
                  <a:gd name="csY18" fmla="*/ 9866 h 69102"/>
                  <a:gd name="csX19" fmla="*/ 11787 w 51584"/>
                  <a:gd name="csY19" fmla="*/ 9866 h 69102"/>
                  <a:gd name="csX20" fmla="*/ 11787 w 51584"/>
                  <a:gd name="csY20" fmla="*/ 29013 h 69102"/>
                  <a:gd name="csX21" fmla="*/ 11787 w 51584"/>
                  <a:gd name="csY21" fmla="*/ 58718 h 69102"/>
                  <a:gd name="csX22" fmla="*/ 27891 w 51584"/>
                  <a:gd name="csY22" fmla="*/ 58718 h 69102"/>
                  <a:gd name="csX23" fmla="*/ 35961 w 51584"/>
                  <a:gd name="csY23" fmla="*/ 56040 h 69102"/>
                  <a:gd name="csX24" fmla="*/ 38916 w 51584"/>
                  <a:gd name="csY24" fmla="*/ 48800 h 69102"/>
                  <a:gd name="csX25" fmla="*/ 35912 w 51584"/>
                  <a:gd name="csY25" fmla="*/ 41661 h 69102"/>
                  <a:gd name="csX26" fmla="*/ 27943 w 51584"/>
                  <a:gd name="csY26" fmla="*/ 38878 h 69102"/>
                  <a:gd name="csX27" fmla="*/ 11787 w 51584"/>
                  <a:gd name="csY27" fmla="*/ 38878 h 69102"/>
                  <a:gd name="csX28" fmla="*/ 11787 w 51584"/>
                  <a:gd name="csY28" fmla="*/ 58718 h 691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Lst>
                <a:rect l="l" t="t" r="r" b="b"/>
                <a:pathLst>
                  <a:path w="51584" h="69102">
                    <a:moveTo>
                      <a:pt x="0" y="69103"/>
                    </a:moveTo>
                    <a:lnTo>
                      <a:pt x="0" y="0"/>
                    </a:lnTo>
                    <a:lnTo>
                      <a:pt x="26924" y="0"/>
                    </a:lnTo>
                    <a:cubicBezTo>
                      <a:pt x="31486" y="0"/>
                      <a:pt x="35255" y="467"/>
                      <a:pt x="38260" y="1417"/>
                    </a:cubicBezTo>
                    <a:cubicBezTo>
                      <a:pt x="41268" y="2368"/>
                      <a:pt x="43877" y="4337"/>
                      <a:pt x="46056" y="7345"/>
                    </a:cubicBezTo>
                    <a:cubicBezTo>
                      <a:pt x="48250" y="10349"/>
                      <a:pt x="49354" y="13876"/>
                      <a:pt x="49354" y="17919"/>
                    </a:cubicBezTo>
                    <a:cubicBezTo>
                      <a:pt x="49354" y="21737"/>
                      <a:pt x="48231" y="25055"/>
                      <a:pt x="46020" y="27873"/>
                    </a:cubicBezTo>
                    <a:cubicBezTo>
                      <a:pt x="43789" y="30688"/>
                      <a:pt x="40716" y="32487"/>
                      <a:pt x="36790" y="33265"/>
                    </a:cubicBezTo>
                    <a:cubicBezTo>
                      <a:pt x="41666" y="34110"/>
                      <a:pt x="45327" y="36080"/>
                      <a:pt x="47836" y="39192"/>
                    </a:cubicBezTo>
                    <a:cubicBezTo>
                      <a:pt x="50340" y="42284"/>
                      <a:pt x="51585" y="45965"/>
                      <a:pt x="51585" y="50217"/>
                    </a:cubicBezTo>
                    <a:cubicBezTo>
                      <a:pt x="51585" y="55556"/>
                      <a:pt x="49838" y="60030"/>
                      <a:pt x="46350" y="63659"/>
                    </a:cubicBezTo>
                    <a:cubicBezTo>
                      <a:pt x="42839" y="67287"/>
                      <a:pt x="37466" y="69103"/>
                      <a:pt x="30226" y="69103"/>
                    </a:cubicBezTo>
                    <a:lnTo>
                      <a:pt x="0" y="69103"/>
                    </a:lnTo>
                    <a:close/>
                    <a:moveTo>
                      <a:pt x="11787" y="29013"/>
                    </a:moveTo>
                    <a:lnTo>
                      <a:pt x="26976" y="29013"/>
                    </a:lnTo>
                    <a:cubicBezTo>
                      <a:pt x="30085" y="29013"/>
                      <a:pt x="32541" y="28079"/>
                      <a:pt x="34338" y="26230"/>
                    </a:cubicBezTo>
                    <a:cubicBezTo>
                      <a:pt x="36153" y="24366"/>
                      <a:pt x="37051" y="21998"/>
                      <a:pt x="37051" y="19127"/>
                    </a:cubicBezTo>
                    <a:cubicBezTo>
                      <a:pt x="37051" y="15966"/>
                      <a:pt x="36013" y="13634"/>
                      <a:pt x="33959" y="12129"/>
                    </a:cubicBezTo>
                    <a:cubicBezTo>
                      <a:pt x="31901" y="10627"/>
                      <a:pt x="29498" y="9866"/>
                      <a:pt x="26718" y="9866"/>
                    </a:cubicBezTo>
                    <a:lnTo>
                      <a:pt x="11787" y="9866"/>
                    </a:lnTo>
                    <a:lnTo>
                      <a:pt x="11787" y="29013"/>
                    </a:lnTo>
                    <a:close/>
                    <a:moveTo>
                      <a:pt x="11787" y="58718"/>
                    </a:moveTo>
                    <a:lnTo>
                      <a:pt x="27891" y="58718"/>
                    </a:lnTo>
                    <a:cubicBezTo>
                      <a:pt x="31297" y="58718"/>
                      <a:pt x="33991" y="57836"/>
                      <a:pt x="35961" y="56040"/>
                    </a:cubicBezTo>
                    <a:cubicBezTo>
                      <a:pt x="37933" y="54260"/>
                      <a:pt x="38916" y="51840"/>
                      <a:pt x="38916" y="48800"/>
                    </a:cubicBezTo>
                    <a:cubicBezTo>
                      <a:pt x="38916" y="45896"/>
                      <a:pt x="37914" y="43529"/>
                      <a:pt x="35912" y="41661"/>
                    </a:cubicBezTo>
                    <a:cubicBezTo>
                      <a:pt x="33906" y="39812"/>
                      <a:pt x="31245" y="38878"/>
                      <a:pt x="27943" y="38878"/>
                    </a:cubicBezTo>
                    <a:lnTo>
                      <a:pt x="11787" y="38878"/>
                    </a:lnTo>
                    <a:lnTo>
                      <a:pt x="11787" y="58718"/>
                    </a:lnTo>
                    <a:close/>
                  </a:path>
                </a:pathLst>
              </a:custGeom>
              <a:solidFill>
                <a:srgbClr val="000066"/>
              </a:solidFill>
              <a:ln w="326" cap="flat">
                <a:noFill/>
                <a:prstDash val="solid"/>
                <a:miter/>
              </a:ln>
            </p:spPr>
            <p:txBody>
              <a:bodyPr/>
              <a:lstStyle/>
              <a:p>
                <a:endParaRPr lang="en-GB"/>
              </a:p>
            </p:txBody>
          </p:sp>
          <p:sp>
            <p:nvSpPr>
              <p:cNvPr id="1067" name="Free-form: Shape 1066">
                <a:extLst>
                  <a:ext uri="{FF2B5EF4-FFF2-40B4-BE49-F238E27FC236}">
                    <a16:creationId xmlns:a16="http://schemas.microsoft.com/office/drawing/2014/main" id="{C96F8394-6D81-4CBD-C7EA-B602ED8D7EBC}"/>
                  </a:ext>
                </a:extLst>
              </p:cNvPr>
              <p:cNvSpPr/>
              <p:nvPr/>
            </p:nvSpPr>
            <p:spPr>
              <a:xfrm>
                <a:off x="4910919" y="1928361"/>
                <a:ext cx="42077" cy="52202"/>
              </a:xfrm>
              <a:custGeom>
                <a:avLst/>
                <a:gdLst>
                  <a:gd name="csX0" fmla="*/ 42078 w 42077"/>
                  <a:gd name="csY0" fmla="*/ 51131 h 52202"/>
                  <a:gd name="csX1" fmla="*/ 31346 w 42077"/>
                  <a:gd name="csY1" fmla="*/ 51131 h 52202"/>
                  <a:gd name="csX2" fmla="*/ 31346 w 42077"/>
                  <a:gd name="csY2" fmla="*/ 40090 h 52202"/>
                  <a:gd name="csX3" fmla="*/ 15190 w 42077"/>
                  <a:gd name="csY3" fmla="*/ 52202 h 52202"/>
                  <a:gd name="csX4" fmla="*/ 4112 w 42077"/>
                  <a:gd name="csY4" fmla="*/ 47866 h 52202"/>
                  <a:gd name="csX5" fmla="*/ 0 w 42077"/>
                  <a:gd name="csY5" fmla="*/ 35786 h 52202"/>
                  <a:gd name="csX6" fmla="*/ 0 w 42077"/>
                  <a:gd name="csY6" fmla="*/ 0 h 52202"/>
                  <a:gd name="csX7" fmla="*/ 11803 w 42077"/>
                  <a:gd name="csY7" fmla="*/ 0 h 52202"/>
                  <a:gd name="csX8" fmla="*/ 11803 w 42077"/>
                  <a:gd name="csY8" fmla="*/ 33317 h 52202"/>
                  <a:gd name="csX9" fmla="*/ 14239 w 42077"/>
                  <a:gd name="csY9" fmla="*/ 40557 h 52202"/>
                  <a:gd name="csX10" fmla="*/ 18991 w 42077"/>
                  <a:gd name="csY10" fmla="*/ 42268 h 52202"/>
                  <a:gd name="csX11" fmla="*/ 26630 w 42077"/>
                  <a:gd name="csY11" fmla="*/ 38898 h 52202"/>
                  <a:gd name="csX12" fmla="*/ 30536 w 42077"/>
                  <a:gd name="csY12" fmla="*/ 24555 h 52202"/>
                  <a:gd name="csX13" fmla="*/ 30536 w 42077"/>
                  <a:gd name="csY13" fmla="*/ 0 h 52202"/>
                  <a:gd name="csX14" fmla="*/ 42078 w 42077"/>
                  <a:gd name="csY14" fmla="*/ 0 h 52202"/>
                  <a:gd name="csX15" fmla="*/ 42078 w 42077"/>
                  <a:gd name="csY15" fmla="*/ 51131 h 522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42077" h="52202">
                    <a:moveTo>
                      <a:pt x="42078" y="51131"/>
                    </a:moveTo>
                    <a:lnTo>
                      <a:pt x="31346" y="51131"/>
                    </a:lnTo>
                    <a:lnTo>
                      <a:pt x="31346" y="40090"/>
                    </a:lnTo>
                    <a:cubicBezTo>
                      <a:pt x="28443" y="48159"/>
                      <a:pt x="23051" y="52186"/>
                      <a:pt x="15190" y="52202"/>
                    </a:cubicBezTo>
                    <a:cubicBezTo>
                      <a:pt x="10542" y="52186"/>
                      <a:pt x="6842" y="50752"/>
                      <a:pt x="4112" y="47866"/>
                    </a:cubicBezTo>
                    <a:cubicBezTo>
                      <a:pt x="1365" y="44979"/>
                      <a:pt x="0" y="40952"/>
                      <a:pt x="0" y="35786"/>
                    </a:cubicBezTo>
                    <a:lnTo>
                      <a:pt x="0" y="0"/>
                    </a:lnTo>
                    <a:lnTo>
                      <a:pt x="11803" y="0"/>
                    </a:lnTo>
                    <a:lnTo>
                      <a:pt x="11803" y="33317"/>
                    </a:lnTo>
                    <a:cubicBezTo>
                      <a:pt x="11803" y="36997"/>
                      <a:pt x="12613" y="39397"/>
                      <a:pt x="14239" y="40557"/>
                    </a:cubicBezTo>
                    <a:cubicBezTo>
                      <a:pt x="15846" y="41697"/>
                      <a:pt x="17436" y="42268"/>
                      <a:pt x="18991" y="42268"/>
                    </a:cubicBezTo>
                    <a:cubicBezTo>
                      <a:pt x="21496" y="42268"/>
                      <a:pt x="24037" y="41145"/>
                      <a:pt x="26630" y="38898"/>
                    </a:cubicBezTo>
                    <a:cubicBezTo>
                      <a:pt x="29240" y="36667"/>
                      <a:pt x="30536" y="31880"/>
                      <a:pt x="30536" y="24555"/>
                    </a:cubicBezTo>
                    <a:lnTo>
                      <a:pt x="30536" y="0"/>
                    </a:lnTo>
                    <a:lnTo>
                      <a:pt x="42078" y="0"/>
                    </a:lnTo>
                    <a:lnTo>
                      <a:pt x="42078" y="51131"/>
                    </a:lnTo>
                    <a:close/>
                  </a:path>
                </a:pathLst>
              </a:custGeom>
              <a:solidFill>
                <a:srgbClr val="000066"/>
              </a:solidFill>
              <a:ln w="326" cap="flat">
                <a:noFill/>
                <a:prstDash val="solid"/>
                <a:miter/>
              </a:ln>
            </p:spPr>
            <p:txBody>
              <a:bodyPr/>
              <a:lstStyle/>
              <a:p>
                <a:endParaRPr lang="en-GB"/>
              </a:p>
            </p:txBody>
          </p:sp>
          <p:sp>
            <p:nvSpPr>
              <p:cNvPr id="1068" name="Free-form: Shape 1067">
                <a:extLst>
                  <a:ext uri="{FF2B5EF4-FFF2-40B4-BE49-F238E27FC236}">
                    <a16:creationId xmlns:a16="http://schemas.microsoft.com/office/drawing/2014/main" id="{85348EB6-C11F-7585-CD1C-0B1E0168D682}"/>
                  </a:ext>
                </a:extLst>
              </p:cNvPr>
              <p:cNvSpPr/>
              <p:nvPr/>
            </p:nvSpPr>
            <p:spPr>
              <a:xfrm>
                <a:off x="4966857" y="1926839"/>
                <a:ext cx="26074" cy="52653"/>
              </a:xfrm>
              <a:custGeom>
                <a:avLst/>
                <a:gdLst>
                  <a:gd name="csX0" fmla="*/ 11542 w 26074"/>
                  <a:gd name="csY0" fmla="*/ 52653 h 52653"/>
                  <a:gd name="csX1" fmla="*/ 0 w 26074"/>
                  <a:gd name="csY1" fmla="*/ 52653 h 52653"/>
                  <a:gd name="csX2" fmla="*/ 0 w 26074"/>
                  <a:gd name="csY2" fmla="*/ 1522 h 52653"/>
                  <a:gd name="csX3" fmla="*/ 10438 w 26074"/>
                  <a:gd name="csY3" fmla="*/ 1522 h 52653"/>
                  <a:gd name="csX4" fmla="*/ 10438 w 26074"/>
                  <a:gd name="csY4" fmla="*/ 13723 h 52653"/>
                  <a:gd name="csX5" fmla="*/ 16555 w 26074"/>
                  <a:gd name="csY5" fmla="*/ 3302 h 52653"/>
                  <a:gd name="csX6" fmla="*/ 24556 w 26074"/>
                  <a:gd name="csY6" fmla="*/ 0 h 52653"/>
                  <a:gd name="csX7" fmla="*/ 26075 w 26074"/>
                  <a:gd name="csY7" fmla="*/ 52 h 52653"/>
                  <a:gd name="csX8" fmla="*/ 26075 w 26074"/>
                  <a:gd name="csY8" fmla="*/ 12459 h 52653"/>
                  <a:gd name="csX9" fmla="*/ 14412 w 26074"/>
                  <a:gd name="csY9" fmla="*/ 18076 h 52653"/>
                  <a:gd name="csX10" fmla="*/ 11542 w 26074"/>
                  <a:gd name="csY10" fmla="*/ 28964 h 52653"/>
                  <a:gd name="csX11" fmla="*/ 11542 w 26074"/>
                  <a:gd name="csY11" fmla="*/ 52653 h 526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6074" h="52653">
                    <a:moveTo>
                      <a:pt x="11542" y="52653"/>
                    </a:moveTo>
                    <a:lnTo>
                      <a:pt x="0" y="52653"/>
                    </a:lnTo>
                    <a:lnTo>
                      <a:pt x="0" y="1522"/>
                    </a:lnTo>
                    <a:lnTo>
                      <a:pt x="10438" y="1522"/>
                    </a:lnTo>
                    <a:lnTo>
                      <a:pt x="10438" y="13723"/>
                    </a:lnTo>
                    <a:cubicBezTo>
                      <a:pt x="11924" y="8971"/>
                      <a:pt x="13962" y="5480"/>
                      <a:pt x="16555" y="3302"/>
                    </a:cubicBezTo>
                    <a:cubicBezTo>
                      <a:pt x="19164" y="1107"/>
                      <a:pt x="21826" y="0"/>
                      <a:pt x="24556" y="0"/>
                    </a:cubicBezTo>
                    <a:cubicBezTo>
                      <a:pt x="24935" y="0"/>
                      <a:pt x="25438" y="20"/>
                      <a:pt x="26075" y="52"/>
                    </a:cubicBezTo>
                    <a:lnTo>
                      <a:pt x="26075" y="12459"/>
                    </a:lnTo>
                    <a:cubicBezTo>
                      <a:pt x="20199" y="12459"/>
                      <a:pt x="16313" y="14327"/>
                      <a:pt x="14412" y="18076"/>
                    </a:cubicBezTo>
                    <a:cubicBezTo>
                      <a:pt x="12511" y="21825"/>
                      <a:pt x="11542" y="25453"/>
                      <a:pt x="11542" y="28964"/>
                    </a:cubicBezTo>
                    <a:lnTo>
                      <a:pt x="11542" y="52653"/>
                    </a:lnTo>
                    <a:close/>
                  </a:path>
                </a:pathLst>
              </a:custGeom>
              <a:solidFill>
                <a:srgbClr val="000066"/>
              </a:solidFill>
              <a:ln w="326" cap="flat">
                <a:noFill/>
                <a:prstDash val="solid"/>
                <a:miter/>
              </a:ln>
            </p:spPr>
            <p:txBody>
              <a:bodyPr/>
              <a:lstStyle/>
              <a:p>
                <a:endParaRPr lang="en-GB"/>
              </a:p>
            </p:txBody>
          </p:sp>
          <p:sp>
            <p:nvSpPr>
              <p:cNvPr id="1069" name="Free-form: Shape 1068">
                <a:extLst>
                  <a:ext uri="{FF2B5EF4-FFF2-40B4-BE49-F238E27FC236}">
                    <a16:creationId xmlns:a16="http://schemas.microsoft.com/office/drawing/2014/main" id="{47741E7A-5E29-C205-B951-929D966E91B3}"/>
                  </a:ext>
                </a:extLst>
              </p:cNvPr>
              <p:cNvSpPr/>
              <p:nvPr/>
            </p:nvSpPr>
            <p:spPr>
              <a:xfrm>
                <a:off x="4997941" y="1927290"/>
                <a:ext cx="47142" cy="53273"/>
              </a:xfrm>
              <a:custGeom>
                <a:avLst/>
                <a:gdLst>
                  <a:gd name="csX0" fmla="*/ 35791 w 47142"/>
                  <a:gd name="csY0" fmla="*/ 35907 h 53273"/>
                  <a:gd name="csX1" fmla="*/ 46228 w 47142"/>
                  <a:gd name="csY1" fmla="*/ 37324 h 53273"/>
                  <a:gd name="csX2" fmla="*/ 38332 w 47142"/>
                  <a:gd name="csY2" fmla="*/ 48764 h 53273"/>
                  <a:gd name="csX3" fmla="*/ 23589 w 47142"/>
                  <a:gd name="csY3" fmla="*/ 53274 h 53273"/>
                  <a:gd name="csX4" fmla="*/ 6483 w 47142"/>
                  <a:gd name="csY4" fmla="*/ 46118 h 53273"/>
                  <a:gd name="csX5" fmla="*/ 0 w 47142"/>
                  <a:gd name="csY5" fmla="*/ 26782 h 53273"/>
                  <a:gd name="csX6" fmla="*/ 6535 w 47142"/>
                  <a:gd name="csY6" fmla="*/ 7603 h 53273"/>
                  <a:gd name="csX7" fmla="*/ 24246 w 47142"/>
                  <a:gd name="csY7" fmla="*/ 0 h 53273"/>
                  <a:gd name="csX8" fmla="*/ 41163 w 47142"/>
                  <a:gd name="csY8" fmla="*/ 7498 h 53273"/>
                  <a:gd name="csX9" fmla="*/ 47143 w 47142"/>
                  <a:gd name="csY9" fmla="*/ 26733 h 53273"/>
                  <a:gd name="csX10" fmla="*/ 47091 w 47142"/>
                  <a:gd name="csY10" fmla="*/ 28062 h 53273"/>
                  <a:gd name="csX11" fmla="*/ 11995 w 47142"/>
                  <a:gd name="csY11" fmla="*/ 28062 h 53273"/>
                  <a:gd name="csX12" fmla="*/ 12979 w 47142"/>
                  <a:gd name="csY12" fmla="*/ 36410 h 53273"/>
                  <a:gd name="csX13" fmla="*/ 16901 w 47142"/>
                  <a:gd name="csY13" fmla="*/ 41870 h 53273"/>
                  <a:gd name="csX14" fmla="*/ 24246 w 47142"/>
                  <a:gd name="csY14" fmla="*/ 44201 h 53273"/>
                  <a:gd name="csX15" fmla="*/ 35791 w 47142"/>
                  <a:gd name="csY15" fmla="*/ 35907 h 53273"/>
                  <a:gd name="csX16" fmla="*/ 35082 w 47142"/>
                  <a:gd name="csY16" fmla="*/ 20613 h 53273"/>
                  <a:gd name="csX17" fmla="*/ 31764 w 47142"/>
                  <a:gd name="csY17" fmla="*/ 11593 h 53273"/>
                  <a:gd name="csX18" fmla="*/ 23694 w 47142"/>
                  <a:gd name="csY18" fmla="*/ 8106 h 53273"/>
                  <a:gd name="csX19" fmla="*/ 15745 w 47142"/>
                  <a:gd name="csY19" fmla="*/ 11371 h 53273"/>
                  <a:gd name="csX20" fmla="*/ 11995 w 47142"/>
                  <a:gd name="csY20" fmla="*/ 20613 h 53273"/>
                  <a:gd name="csX21" fmla="*/ 35082 w 47142"/>
                  <a:gd name="csY21" fmla="*/ 20613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47142" h="53273">
                    <a:moveTo>
                      <a:pt x="35791" y="35907"/>
                    </a:moveTo>
                    <a:lnTo>
                      <a:pt x="46228" y="37324"/>
                    </a:lnTo>
                    <a:cubicBezTo>
                      <a:pt x="44880" y="41938"/>
                      <a:pt x="42234" y="45756"/>
                      <a:pt x="38332" y="48764"/>
                    </a:cubicBezTo>
                    <a:cubicBezTo>
                      <a:pt x="34409" y="51771"/>
                      <a:pt x="29501" y="53257"/>
                      <a:pt x="23589" y="53274"/>
                    </a:cubicBezTo>
                    <a:cubicBezTo>
                      <a:pt x="16506" y="53257"/>
                      <a:pt x="10804" y="50890"/>
                      <a:pt x="6483" y="46118"/>
                    </a:cubicBezTo>
                    <a:cubicBezTo>
                      <a:pt x="2162" y="41367"/>
                      <a:pt x="0" y="34924"/>
                      <a:pt x="0" y="26782"/>
                    </a:cubicBezTo>
                    <a:cubicBezTo>
                      <a:pt x="0" y="19059"/>
                      <a:pt x="2178" y="12665"/>
                      <a:pt x="6535" y="7603"/>
                    </a:cubicBezTo>
                    <a:cubicBezTo>
                      <a:pt x="10888" y="2541"/>
                      <a:pt x="16800" y="0"/>
                      <a:pt x="24246" y="0"/>
                    </a:cubicBezTo>
                    <a:cubicBezTo>
                      <a:pt x="31539" y="0"/>
                      <a:pt x="37172" y="2505"/>
                      <a:pt x="41163" y="7498"/>
                    </a:cubicBezTo>
                    <a:cubicBezTo>
                      <a:pt x="45138" y="12495"/>
                      <a:pt x="47143" y="18905"/>
                      <a:pt x="47143" y="26733"/>
                    </a:cubicBezTo>
                    <a:lnTo>
                      <a:pt x="47091" y="28062"/>
                    </a:lnTo>
                    <a:lnTo>
                      <a:pt x="11995" y="28062"/>
                    </a:lnTo>
                    <a:cubicBezTo>
                      <a:pt x="11995" y="31537"/>
                      <a:pt x="12322" y="34316"/>
                      <a:pt x="12979" y="36410"/>
                    </a:cubicBezTo>
                    <a:cubicBezTo>
                      <a:pt x="13635" y="38500"/>
                      <a:pt x="14948" y="40315"/>
                      <a:pt x="16901" y="41870"/>
                    </a:cubicBezTo>
                    <a:cubicBezTo>
                      <a:pt x="18874" y="43424"/>
                      <a:pt x="21310" y="44201"/>
                      <a:pt x="24246" y="44201"/>
                    </a:cubicBezTo>
                    <a:cubicBezTo>
                      <a:pt x="29948" y="44201"/>
                      <a:pt x="33802" y="41436"/>
                      <a:pt x="35791" y="35907"/>
                    </a:cubicBezTo>
                    <a:close/>
                    <a:moveTo>
                      <a:pt x="35082" y="20613"/>
                    </a:moveTo>
                    <a:cubicBezTo>
                      <a:pt x="35046" y="16933"/>
                      <a:pt x="33942" y="13928"/>
                      <a:pt x="31764" y="11593"/>
                    </a:cubicBezTo>
                    <a:cubicBezTo>
                      <a:pt x="29586" y="9278"/>
                      <a:pt x="26907" y="8106"/>
                      <a:pt x="23694" y="8106"/>
                    </a:cubicBezTo>
                    <a:cubicBezTo>
                      <a:pt x="20513" y="8106"/>
                      <a:pt x="17871" y="9193"/>
                      <a:pt x="15745" y="11371"/>
                    </a:cubicBezTo>
                    <a:cubicBezTo>
                      <a:pt x="13619" y="13546"/>
                      <a:pt x="12374" y="16623"/>
                      <a:pt x="11995" y="20613"/>
                    </a:cubicBezTo>
                    <a:lnTo>
                      <a:pt x="35082" y="20613"/>
                    </a:lnTo>
                    <a:close/>
                  </a:path>
                </a:pathLst>
              </a:custGeom>
              <a:solidFill>
                <a:srgbClr val="000066"/>
              </a:solidFill>
              <a:ln w="326" cap="flat">
                <a:noFill/>
                <a:prstDash val="solid"/>
                <a:miter/>
              </a:ln>
            </p:spPr>
            <p:txBody>
              <a:bodyPr/>
              <a:lstStyle/>
              <a:p>
                <a:endParaRPr lang="en-GB"/>
              </a:p>
            </p:txBody>
          </p:sp>
          <p:sp>
            <p:nvSpPr>
              <p:cNvPr id="1070" name="Free-form: Shape 1069">
                <a:extLst>
                  <a:ext uri="{FF2B5EF4-FFF2-40B4-BE49-F238E27FC236}">
                    <a16:creationId xmlns:a16="http://schemas.microsoft.com/office/drawing/2014/main" id="{7D7BF684-2410-6504-9844-668E44FF4FA2}"/>
                  </a:ext>
                </a:extLst>
              </p:cNvPr>
              <p:cNvSpPr/>
              <p:nvPr/>
            </p:nvSpPr>
            <p:spPr>
              <a:xfrm>
                <a:off x="5055594" y="1926839"/>
                <a:ext cx="26074" cy="52653"/>
              </a:xfrm>
              <a:custGeom>
                <a:avLst/>
                <a:gdLst>
                  <a:gd name="csX0" fmla="*/ 11542 w 26074"/>
                  <a:gd name="csY0" fmla="*/ 52653 h 52653"/>
                  <a:gd name="csX1" fmla="*/ 0 w 26074"/>
                  <a:gd name="csY1" fmla="*/ 52653 h 52653"/>
                  <a:gd name="csX2" fmla="*/ 0 w 26074"/>
                  <a:gd name="csY2" fmla="*/ 1522 h 52653"/>
                  <a:gd name="csX3" fmla="*/ 10438 w 26074"/>
                  <a:gd name="csY3" fmla="*/ 1522 h 52653"/>
                  <a:gd name="csX4" fmla="*/ 10438 w 26074"/>
                  <a:gd name="csY4" fmla="*/ 13723 h 52653"/>
                  <a:gd name="csX5" fmla="*/ 16555 w 26074"/>
                  <a:gd name="csY5" fmla="*/ 3302 h 52653"/>
                  <a:gd name="csX6" fmla="*/ 24556 w 26074"/>
                  <a:gd name="csY6" fmla="*/ 0 h 52653"/>
                  <a:gd name="csX7" fmla="*/ 26075 w 26074"/>
                  <a:gd name="csY7" fmla="*/ 52 h 52653"/>
                  <a:gd name="csX8" fmla="*/ 26075 w 26074"/>
                  <a:gd name="csY8" fmla="*/ 12459 h 52653"/>
                  <a:gd name="csX9" fmla="*/ 14412 w 26074"/>
                  <a:gd name="csY9" fmla="*/ 18076 h 52653"/>
                  <a:gd name="csX10" fmla="*/ 11542 w 26074"/>
                  <a:gd name="csY10" fmla="*/ 28964 h 52653"/>
                  <a:gd name="csX11" fmla="*/ 11542 w 26074"/>
                  <a:gd name="csY11" fmla="*/ 52653 h 526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6074" h="52653">
                    <a:moveTo>
                      <a:pt x="11542" y="52653"/>
                    </a:moveTo>
                    <a:lnTo>
                      <a:pt x="0" y="52653"/>
                    </a:lnTo>
                    <a:lnTo>
                      <a:pt x="0" y="1522"/>
                    </a:lnTo>
                    <a:lnTo>
                      <a:pt x="10438" y="1522"/>
                    </a:lnTo>
                    <a:lnTo>
                      <a:pt x="10438" y="13723"/>
                    </a:lnTo>
                    <a:cubicBezTo>
                      <a:pt x="11924" y="8971"/>
                      <a:pt x="13962" y="5480"/>
                      <a:pt x="16555" y="3302"/>
                    </a:cubicBezTo>
                    <a:cubicBezTo>
                      <a:pt x="19164" y="1107"/>
                      <a:pt x="21826" y="0"/>
                      <a:pt x="24556" y="0"/>
                    </a:cubicBezTo>
                    <a:cubicBezTo>
                      <a:pt x="24935" y="0"/>
                      <a:pt x="25438" y="20"/>
                      <a:pt x="26075" y="52"/>
                    </a:cubicBezTo>
                    <a:lnTo>
                      <a:pt x="26075" y="12459"/>
                    </a:lnTo>
                    <a:cubicBezTo>
                      <a:pt x="20199" y="12459"/>
                      <a:pt x="16313" y="14327"/>
                      <a:pt x="14412" y="18076"/>
                    </a:cubicBezTo>
                    <a:cubicBezTo>
                      <a:pt x="12511" y="21825"/>
                      <a:pt x="11542" y="25453"/>
                      <a:pt x="11542" y="28964"/>
                    </a:cubicBezTo>
                    <a:lnTo>
                      <a:pt x="11542" y="52653"/>
                    </a:lnTo>
                    <a:close/>
                  </a:path>
                </a:pathLst>
              </a:custGeom>
              <a:solidFill>
                <a:srgbClr val="000066"/>
              </a:solidFill>
              <a:ln w="326" cap="flat">
                <a:noFill/>
                <a:prstDash val="solid"/>
                <a:miter/>
              </a:ln>
            </p:spPr>
            <p:txBody>
              <a:bodyPr/>
              <a:lstStyle/>
              <a:p>
                <a:endParaRPr lang="en-GB"/>
              </a:p>
            </p:txBody>
          </p:sp>
          <p:sp>
            <p:nvSpPr>
              <p:cNvPr id="1071" name="Free-form: Shape 1070">
                <a:extLst>
                  <a:ext uri="{FF2B5EF4-FFF2-40B4-BE49-F238E27FC236}">
                    <a16:creationId xmlns:a16="http://schemas.microsoft.com/office/drawing/2014/main" id="{DC4F2CD0-AF0F-EC15-44AC-9199F5A457CB}"/>
                  </a:ext>
                </a:extLst>
              </p:cNvPr>
              <p:cNvSpPr/>
              <p:nvPr/>
            </p:nvSpPr>
            <p:spPr>
              <a:xfrm>
                <a:off x="5086731" y="1927290"/>
                <a:ext cx="46986" cy="53273"/>
              </a:xfrm>
              <a:custGeom>
                <a:avLst/>
                <a:gdLst>
                  <a:gd name="csX0" fmla="*/ 46986 w 46986"/>
                  <a:gd name="csY0" fmla="*/ 52202 h 53273"/>
                  <a:gd name="csX1" fmla="*/ 35996 w 46986"/>
                  <a:gd name="csY1" fmla="*/ 52202 h 53273"/>
                  <a:gd name="csX2" fmla="*/ 34216 w 46986"/>
                  <a:gd name="csY2" fmla="*/ 41870 h 53273"/>
                  <a:gd name="csX3" fmla="*/ 16901 w 46986"/>
                  <a:gd name="csY3" fmla="*/ 53274 h 53273"/>
                  <a:gd name="csX4" fmla="*/ 4631 w 46986"/>
                  <a:gd name="csY4" fmla="*/ 48780 h 53273"/>
                  <a:gd name="csX5" fmla="*/ 0 w 46986"/>
                  <a:gd name="csY5" fmla="*/ 37513 h 53273"/>
                  <a:gd name="csX6" fmla="*/ 30934 w 46986"/>
                  <a:gd name="csY6" fmla="*/ 19905 h 53273"/>
                  <a:gd name="csX7" fmla="*/ 34216 w 46986"/>
                  <a:gd name="csY7" fmla="*/ 19957 h 53273"/>
                  <a:gd name="csX8" fmla="*/ 34216 w 46986"/>
                  <a:gd name="csY8" fmla="*/ 16103 h 53273"/>
                  <a:gd name="csX9" fmla="*/ 23384 w 46986"/>
                  <a:gd name="csY9" fmla="*/ 8155 h 53273"/>
                  <a:gd name="csX10" fmla="*/ 11440 w 46986"/>
                  <a:gd name="csY10" fmla="*/ 16103 h 53273"/>
                  <a:gd name="csX11" fmla="*/ 1626 w 46986"/>
                  <a:gd name="csY11" fmla="*/ 14637 h 53273"/>
                  <a:gd name="csX12" fmla="*/ 8191 w 46986"/>
                  <a:gd name="csY12" fmla="*/ 4131 h 53273"/>
                  <a:gd name="csX13" fmla="*/ 24902 w 46986"/>
                  <a:gd name="csY13" fmla="*/ 0 h 53273"/>
                  <a:gd name="csX14" fmla="*/ 34579 w 46986"/>
                  <a:gd name="csY14" fmla="*/ 1003 h 53273"/>
                  <a:gd name="csX15" fmla="*/ 40905 w 46986"/>
                  <a:gd name="csY15" fmla="*/ 4337 h 53273"/>
                  <a:gd name="csX16" fmla="*/ 44481 w 46986"/>
                  <a:gd name="csY16" fmla="*/ 9451 h 53273"/>
                  <a:gd name="csX17" fmla="*/ 45468 w 46986"/>
                  <a:gd name="csY17" fmla="*/ 18784 h 53273"/>
                  <a:gd name="csX18" fmla="*/ 45468 w 46986"/>
                  <a:gd name="csY18" fmla="*/ 41870 h 53273"/>
                  <a:gd name="csX19" fmla="*/ 46986 w 46986"/>
                  <a:gd name="csY19" fmla="*/ 52202 h 53273"/>
                  <a:gd name="csX20" fmla="*/ 34216 w 46986"/>
                  <a:gd name="csY20" fmla="*/ 26178 h 53273"/>
                  <a:gd name="csX21" fmla="*/ 11839 w 46986"/>
                  <a:gd name="csY21" fmla="*/ 36857 h 53273"/>
                  <a:gd name="csX22" fmla="*/ 14102 w 46986"/>
                  <a:gd name="csY22" fmla="*/ 42301 h 53273"/>
                  <a:gd name="csX23" fmla="*/ 20912 w 46986"/>
                  <a:gd name="csY23" fmla="*/ 44564 h 53273"/>
                  <a:gd name="csX24" fmla="*/ 30866 w 46986"/>
                  <a:gd name="csY24" fmla="*/ 40384 h 53273"/>
                  <a:gd name="csX25" fmla="*/ 34216 w 46986"/>
                  <a:gd name="csY25" fmla="*/ 30897 h 53273"/>
                  <a:gd name="csX26" fmla="*/ 34216 w 46986"/>
                  <a:gd name="csY26" fmla="*/ 26178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46986" h="53273">
                    <a:moveTo>
                      <a:pt x="46986" y="52202"/>
                    </a:moveTo>
                    <a:lnTo>
                      <a:pt x="35996" y="52202"/>
                    </a:lnTo>
                    <a:cubicBezTo>
                      <a:pt x="35013" y="49094"/>
                      <a:pt x="34426" y="45655"/>
                      <a:pt x="34216" y="41870"/>
                    </a:cubicBezTo>
                    <a:cubicBezTo>
                      <a:pt x="31160" y="49472"/>
                      <a:pt x="25386" y="53257"/>
                      <a:pt x="16901" y="53274"/>
                    </a:cubicBezTo>
                    <a:cubicBezTo>
                      <a:pt x="11803" y="53257"/>
                      <a:pt x="7727" y="51771"/>
                      <a:pt x="4631" y="48780"/>
                    </a:cubicBezTo>
                    <a:cubicBezTo>
                      <a:pt x="1538" y="45792"/>
                      <a:pt x="0" y="42043"/>
                      <a:pt x="0" y="37513"/>
                    </a:cubicBezTo>
                    <a:cubicBezTo>
                      <a:pt x="0" y="25783"/>
                      <a:pt x="10317" y="19905"/>
                      <a:pt x="30934" y="19905"/>
                    </a:cubicBezTo>
                    <a:cubicBezTo>
                      <a:pt x="31748" y="19905"/>
                      <a:pt x="32835" y="19924"/>
                      <a:pt x="34216" y="19957"/>
                    </a:cubicBezTo>
                    <a:lnTo>
                      <a:pt x="34216" y="16103"/>
                    </a:lnTo>
                    <a:cubicBezTo>
                      <a:pt x="34216" y="10800"/>
                      <a:pt x="30605" y="8155"/>
                      <a:pt x="23384" y="8155"/>
                    </a:cubicBezTo>
                    <a:cubicBezTo>
                      <a:pt x="16365" y="8155"/>
                      <a:pt x="12391" y="10800"/>
                      <a:pt x="11440" y="16103"/>
                    </a:cubicBezTo>
                    <a:lnTo>
                      <a:pt x="1626" y="14637"/>
                    </a:lnTo>
                    <a:cubicBezTo>
                      <a:pt x="2162" y="10385"/>
                      <a:pt x="4357" y="6878"/>
                      <a:pt x="8191" y="4131"/>
                    </a:cubicBezTo>
                    <a:cubicBezTo>
                      <a:pt x="12045" y="1381"/>
                      <a:pt x="17610" y="0"/>
                      <a:pt x="24902" y="0"/>
                    </a:cubicBezTo>
                    <a:cubicBezTo>
                      <a:pt x="28861" y="0"/>
                      <a:pt x="32074" y="346"/>
                      <a:pt x="34579" y="1003"/>
                    </a:cubicBezTo>
                    <a:cubicBezTo>
                      <a:pt x="37068" y="1659"/>
                      <a:pt x="39177" y="2763"/>
                      <a:pt x="40905" y="4337"/>
                    </a:cubicBezTo>
                    <a:cubicBezTo>
                      <a:pt x="42633" y="5911"/>
                      <a:pt x="43825" y="7603"/>
                      <a:pt x="44481" y="9451"/>
                    </a:cubicBezTo>
                    <a:cubicBezTo>
                      <a:pt x="45138" y="11283"/>
                      <a:pt x="45468" y="14395"/>
                      <a:pt x="45468" y="18784"/>
                    </a:cubicBezTo>
                    <a:lnTo>
                      <a:pt x="45468" y="41870"/>
                    </a:lnTo>
                    <a:cubicBezTo>
                      <a:pt x="45468" y="45220"/>
                      <a:pt x="45967" y="48659"/>
                      <a:pt x="46986" y="52202"/>
                    </a:cubicBezTo>
                    <a:close/>
                    <a:moveTo>
                      <a:pt x="34216" y="26178"/>
                    </a:moveTo>
                    <a:cubicBezTo>
                      <a:pt x="19304" y="26178"/>
                      <a:pt x="11839" y="29738"/>
                      <a:pt x="11839" y="36857"/>
                    </a:cubicBezTo>
                    <a:cubicBezTo>
                      <a:pt x="11839" y="38983"/>
                      <a:pt x="12600" y="40799"/>
                      <a:pt x="14102" y="42301"/>
                    </a:cubicBezTo>
                    <a:cubicBezTo>
                      <a:pt x="15604" y="43803"/>
                      <a:pt x="17871" y="44564"/>
                      <a:pt x="20912" y="44564"/>
                    </a:cubicBezTo>
                    <a:cubicBezTo>
                      <a:pt x="25301" y="44564"/>
                      <a:pt x="28619" y="43166"/>
                      <a:pt x="30866" y="40384"/>
                    </a:cubicBezTo>
                    <a:cubicBezTo>
                      <a:pt x="33093" y="37601"/>
                      <a:pt x="34216" y="34440"/>
                      <a:pt x="34216" y="30897"/>
                    </a:cubicBezTo>
                    <a:lnTo>
                      <a:pt x="34216" y="26178"/>
                    </a:lnTo>
                    <a:close/>
                  </a:path>
                </a:pathLst>
              </a:custGeom>
              <a:solidFill>
                <a:srgbClr val="000066"/>
              </a:solidFill>
              <a:ln w="326" cap="flat">
                <a:noFill/>
                <a:prstDash val="solid"/>
                <a:miter/>
              </a:ln>
            </p:spPr>
            <p:txBody>
              <a:bodyPr/>
              <a:lstStyle/>
              <a:p>
                <a:endParaRPr lang="en-GB"/>
              </a:p>
            </p:txBody>
          </p:sp>
          <p:sp>
            <p:nvSpPr>
              <p:cNvPr id="1072" name="Free-form: Shape 1071">
                <a:extLst>
                  <a:ext uri="{FF2B5EF4-FFF2-40B4-BE49-F238E27FC236}">
                    <a16:creationId xmlns:a16="http://schemas.microsoft.com/office/drawing/2014/main" id="{8852EA0B-624A-27C4-F629-DD3D1D412E4B}"/>
                  </a:ext>
                </a:extLst>
              </p:cNvPr>
              <p:cNvSpPr/>
              <p:nvPr/>
            </p:nvSpPr>
            <p:spPr>
              <a:xfrm>
                <a:off x="4603949" y="2603705"/>
                <a:ext cx="56058" cy="71244"/>
              </a:xfrm>
              <a:custGeom>
                <a:avLst/>
                <a:gdLst>
                  <a:gd name="csX0" fmla="*/ 56059 w 56058"/>
                  <a:gd name="csY0" fmla="*/ 34835 h 71244"/>
                  <a:gd name="csX1" fmla="*/ 56059 w 56058"/>
                  <a:gd name="csY1" fmla="*/ 70174 h 71244"/>
                  <a:gd name="csX2" fmla="*/ 50530 w 56058"/>
                  <a:gd name="csY2" fmla="*/ 70174 h 71244"/>
                  <a:gd name="csX3" fmla="*/ 46745 w 56058"/>
                  <a:gd name="csY3" fmla="*/ 60860 h 71244"/>
                  <a:gd name="csX4" fmla="*/ 28047 w 56058"/>
                  <a:gd name="csY4" fmla="*/ 71245 h 71244"/>
                  <a:gd name="csX5" fmla="*/ 6966 w 56058"/>
                  <a:gd name="csY5" fmla="*/ 60497 h 71244"/>
                  <a:gd name="csX6" fmla="*/ 0 w 56058"/>
                  <a:gd name="csY6" fmla="*/ 35648 h 71244"/>
                  <a:gd name="csX7" fmla="*/ 7776 w 56058"/>
                  <a:gd name="csY7" fmla="*/ 10369 h 71244"/>
                  <a:gd name="csX8" fmla="*/ 29533 w 56058"/>
                  <a:gd name="csY8" fmla="*/ 0 h 71244"/>
                  <a:gd name="csX9" fmla="*/ 46692 w 56058"/>
                  <a:gd name="csY9" fmla="*/ 6064 h 71244"/>
                  <a:gd name="csX10" fmla="*/ 55197 w 56058"/>
                  <a:gd name="csY10" fmla="*/ 21116 h 71244"/>
                  <a:gd name="csX11" fmla="*/ 44360 w 56058"/>
                  <a:gd name="csY11" fmla="*/ 23033 h 71244"/>
                  <a:gd name="csX12" fmla="*/ 29827 w 56058"/>
                  <a:gd name="csY12" fmla="*/ 10385 h 71244"/>
                  <a:gd name="csX13" fmla="*/ 17851 w 56058"/>
                  <a:gd name="csY13" fmla="*/ 16364 h 71244"/>
                  <a:gd name="csX14" fmla="*/ 13220 w 56058"/>
                  <a:gd name="csY14" fmla="*/ 34731 h 71244"/>
                  <a:gd name="csX15" fmla="*/ 29621 w 56058"/>
                  <a:gd name="csY15" fmla="*/ 60912 h 71244"/>
                  <a:gd name="csX16" fmla="*/ 40180 w 56058"/>
                  <a:gd name="csY16" fmla="*/ 56507 h 71244"/>
                  <a:gd name="csX17" fmla="*/ 44360 w 56058"/>
                  <a:gd name="csY17" fmla="*/ 44858 h 71244"/>
                  <a:gd name="csX18" fmla="*/ 30089 w 56058"/>
                  <a:gd name="csY18" fmla="*/ 44858 h 71244"/>
                  <a:gd name="csX19" fmla="*/ 30089 w 56058"/>
                  <a:gd name="csY19" fmla="*/ 34835 h 71244"/>
                  <a:gd name="csX20" fmla="*/ 56059 w 56058"/>
                  <a:gd name="csY20" fmla="*/ 34835 h 712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56058" h="71244">
                    <a:moveTo>
                      <a:pt x="56059" y="34835"/>
                    </a:moveTo>
                    <a:lnTo>
                      <a:pt x="56059" y="70174"/>
                    </a:lnTo>
                    <a:lnTo>
                      <a:pt x="50530" y="70174"/>
                    </a:lnTo>
                    <a:lnTo>
                      <a:pt x="46745" y="60860"/>
                    </a:lnTo>
                    <a:cubicBezTo>
                      <a:pt x="42718" y="67773"/>
                      <a:pt x="36499" y="71228"/>
                      <a:pt x="28047" y="71245"/>
                    </a:cubicBezTo>
                    <a:cubicBezTo>
                      <a:pt x="18648" y="71228"/>
                      <a:pt x="11613" y="67649"/>
                      <a:pt x="6966" y="60497"/>
                    </a:cubicBezTo>
                    <a:cubicBezTo>
                      <a:pt x="2335" y="53342"/>
                      <a:pt x="0" y="45067"/>
                      <a:pt x="0" y="35648"/>
                    </a:cubicBezTo>
                    <a:cubicBezTo>
                      <a:pt x="0" y="25695"/>
                      <a:pt x="2593" y="17263"/>
                      <a:pt x="7776" y="10369"/>
                    </a:cubicBezTo>
                    <a:cubicBezTo>
                      <a:pt x="12962" y="3455"/>
                      <a:pt x="20203" y="0"/>
                      <a:pt x="29533" y="0"/>
                    </a:cubicBezTo>
                    <a:cubicBezTo>
                      <a:pt x="36480" y="0"/>
                      <a:pt x="42202" y="2021"/>
                      <a:pt x="46692" y="6064"/>
                    </a:cubicBezTo>
                    <a:cubicBezTo>
                      <a:pt x="51170" y="10091"/>
                      <a:pt x="54004" y="15104"/>
                      <a:pt x="55197" y="21116"/>
                    </a:cubicBezTo>
                    <a:lnTo>
                      <a:pt x="44360" y="23033"/>
                    </a:lnTo>
                    <a:cubicBezTo>
                      <a:pt x="42339" y="14601"/>
                      <a:pt x="37482" y="10385"/>
                      <a:pt x="29827" y="10385"/>
                    </a:cubicBezTo>
                    <a:cubicBezTo>
                      <a:pt x="24938" y="10385"/>
                      <a:pt x="20944" y="12370"/>
                      <a:pt x="17851" y="16364"/>
                    </a:cubicBezTo>
                    <a:cubicBezTo>
                      <a:pt x="14758" y="20339"/>
                      <a:pt x="13220" y="26472"/>
                      <a:pt x="13220" y="34731"/>
                    </a:cubicBezTo>
                    <a:cubicBezTo>
                      <a:pt x="13220" y="52186"/>
                      <a:pt x="18700" y="60912"/>
                      <a:pt x="29621" y="60912"/>
                    </a:cubicBezTo>
                    <a:cubicBezTo>
                      <a:pt x="33870" y="60912"/>
                      <a:pt x="37398" y="59443"/>
                      <a:pt x="40180" y="56507"/>
                    </a:cubicBezTo>
                    <a:cubicBezTo>
                      <a:pt x="42963" y="53567"/>
                      <a:pt x="44360" y="49678"/>
                      <a:pt x="44360" y="44858"/>
                    </a:cubicBezTo>
                    <a:lnTo>
                      <a:pt x="30089" y="44858"/>
                    </a:lnTo>
                    <a:lnTo>
                      <a:pt x="30089" y="34835"/>
                    </a:lnTo>
                    <a:lnTo>
                      <a:pt x="56059" y="34835"/>
                    </a:lnTo>
                    <a:close/>
                  </a:path>
                </a:pathLst>
              </a:custGeom>
              <a:solidFill>
                <a:srgbClr val="000066"/>
              </a:solidFill>
              <a:ln w="326" cap="flat">
                <a:noFill/>
                <a:prstDash val="solid"/>
                <a:miter/>
              </a:ln>
            </p:spPr>
            <p:txBody>
              <a:bodyPr/>
              <a:lstStyle/>
              <a:p>
                <a:endParaRPr lang="en-GB"/>
              </a:p>
            </p:txBody>
          </p:sp>
          <p:sp>
            <p:nvSpPr>
              <p:cNvPr id="1073" name="Free-form: Shape 1072">
                <a:extLst>
                  <a:ext uri="{FF2B5EF4-FFF2-40B4-BE49-F238E27FC236}">
                    <a16:creationId xmlns:a16="http://schemas.microsoft.com/office/drawing/2014/main" id="{31FDD92B-7234-50FC-DE1C-9D60CCDB02F2}"/>
                  </a:ext>
                </a:extLst>
              </p:cNvPr>
              <p:cNvSpPr/>
              <p:nvPr/>
            </p:nvSpPr>
            <p:spPr>
              <a:xfrm>
                <a:off x="4670240" y="2621676"/>
                <a:ext cx="46986" cy="53273"/>
              </a:xfrm>
              <a:custGeom>
                <a:avLst/>
                <a:gdLst>
                  <a:gd name="csX0" fmla="*/ 46986 w 46986"/>
                  <a:gd name="csY0" fmla="*/ 52202 h 53273"/>
                  <a:gd name="csX1" fmla="*/ 35996 w 46986"/>
                  <a:gd name="csY1" fmla="*/ 52202 h 53273"/>
                  <a:gd name="csX2" fmla="*/ 34217 w 46986"/>
                  <a:gd name="csY2" fmla="*/ 41870 h 53273"/>
                  <a:gd name="csX3" fmla="*/ 16901 w 46986"/>
                  <a:gd name="csY3" fmla="*/ 53274 h 53273"/>
                  <a:gd name="csX4" fmla="*/ 4631 w 46986"/>
                  <a:gd name="csY4" fmla="*/ 48780 h 53273"/>
                  <a:gd name="csX5" fmla="*/ 0 w 46986"/>
                  <a:gd name="csY5" fmla="*/ 37513 h 53273"/>
                  <a:gd name="csX6" fmla="*/ 30934 w 46986"/>
                  <a:gd name="csY6" fmla="*/ 19905 h 53273"/>
                  <a:gd name="csX7" fmla="*/ 34217 w 46986"/>
                  <a:gd name="csY7" fmla="*/ 19957 h 53273"/>
                  <a:gd name="csX8" fmla="*/ 34217 w 46986"/>
                  <a:gd name="csY8" fmla="*/ 16103 h 53273"/>
                  <a:gd name="csX9" fmla="*/ 23384 w 46986"/>
                  <a:gd name="csY9" fmla="*/ 8155 h 53273"/>
                  <a:gd name="csX10" fmla="*/ 11440 w 46986"/>
                  <a:gd name="csY10" fmla="*/ 16103 h 53273"/>
                  <a:gd name="csX11" fmla="*/ 1627 w 46986"/>
                  <a:gd name="csY11" fmla="*/ 14637 h 53273"/>
                  <a:gd name="csX12" fmla="*/ 8191 w 46986"/>
                  <a:gd name="csY12" fmla="*/ 4131 h 53273"/>
                  <a:gd name="csX13" fmla="*/ 24902 w 46986"/>
                  <a:gd name="csY13" fmla="*/ 0 h 53273"/>
                  <a:gd name="csX14" fmla="*/ 34579 w 46986"/>
                  <a:gd name="csY14" fmla="*/ 1003 h 53273"/>
                  <a:gd name="csX15" fmla="*/ 40905 w 46986"/>
                  <a:gd name="csY15" fmla="*/ 4337 h 53273"/>
                  <a:gd name="csX16" fmla="*/ 44481 w 46986"/>
                  <a:gd name="csY16" fmla="*/ 9451 h 53273"/>
                  <a:gd name="csX17" fmla="*/ 45468 w 46986"/>
                  <a:gd name="csY17" fmla="*/ 18784 h 53273"/>
                  <a:gd name="csX18" fmla="*/ 45468 w 46986"/>
                  <a:gd name="csY18" fmla="*/ 41870 h 53273"/>
                  <a:gd name="csX19" fmla="*/ 46986 w 46986"/>
                  <a:gd name="csY19" fmla="*/ 52202 h 53273"/>
                  <a:gd name="csX20" fmla="*/ 34217 w 46986"/>
                  <a:gd name="csY20" fmla="*/ 26178 h 53273"/>
                  <a:gd name="csX21" fmla="*/ 11839 w 46986"/>
                  <a:gd name="csY21" fmla="*/ 36857 h 53273"/>
                  <a:gd name="csX22" fmla="*/ 14102 w 46986"/>
                  <a:gd name="csY22" fmla="*/ 42301 h 53273"/>
                  <a:gd name="csX23" fmla="*/ 20912 w 46986"/>
                  <a:gd name="csY23" fmla="*/ 44564 h 53273"/>
                  <a:gd name="csX24" fmla="*/ 30866 w 46986"/>
                  <a:gd name="csY24" fmla="*/ 40384 h 53273"/>
                  <a:gd name="csX25" fmla="*/ 34217 w 46986"/>
                  <a:gd name="csY25" fmla="*/ 30897 h 53273"/>
                  <a:gd name="csX26" fmla="*/ 34217 w 46986"/>
                  <a:gd name="csY26" fmla="*/ 26178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46986" h="53273">
                    <a:moveTo>
                      <a:pt x="46986" y="52202"/>
                    </a:moveTo>
                    <a:lnTo>
                      <a:pt x="35996" y="52202"/>
                    </a:lnTo>
                    <a:cubicBezTo>
                      <a:pt x="35013" y="49094"/>
                      <a:pt x="34426" y="45655"/>
                      <a:pt x="34217" y="41870"/>
                    </a:cubicBezTo>
                    <a:cubicBezTo>
                      <a:pt x="31160" y="49472"/>
                      <a:pt x="25386" y="53257"/>
                      <a:pt x="16901" y="53274"/>
                    </a:cubicBezTo>
                    <a:cubicBezTo>
                      <a:pt x="11803" y="53257"/>
                      <a:pt x="7727" y="51771"/>
                      <a:pt x="4631" y="48780"/>
                    </a:cubicBezTo>
                    <a:cubicBezTo>
                      <a:pt x="1538" y="45792"/>
                      <a:pt x="0" y="42043"/>
                      <a:pt x="0" y="37513"/>
                    </a:cubicBezTo>
                    <a:cubicBezTo>
                      <a:pt x="0" y="25783"/>
                      <a:pt x="10317" y="19905"/>
                      <a:pt x="30934" y="19905"/>
                    </a:cubicBezTo>
                    <a:cubicBezTo>
                      <a:pt x="31748" y="19905"/>
                      <a:pt x="32835" y="19924"/>
                      <a:pt x="34217" y="19957"/>
                    </a:cubicBezTo>
                    <a:lnTo>
                      <a:pt x="34217" y="16103"/>
                    </a:lnTo>
                    <a:cubicBezTo>
                      <a:pt x="34217" y="10800"/>
                      <a:pt x="30605" y="8155"/>
                      <a:pt x="23384" y="8155"/>
                    </a:cubicBezTo>
                    <a:cubicBezTo>
                      <a:pt x="16365" y="8155"/>
                      <a:pt x="12391" y="10800"/>
                      <a:pt x="11440" y="16103"/>
                    </a:cubicBezTo>
                    <a:lnTo>
                      <a:pt x="1627" y="14637"/>
                    </a:lnTo>
                    <a:cubicBezTo>
                      <a:pt x="2162" y="10385"/>
                      <a:pt x="4357" y="6878"/>
                      <a:pt x="8191" y="4131"/>
                    </a:cubicBezTo>
                    <a:cubicBezTo>
                      <a:pt x="12045" y="1381"/>
                      <a:pt x="17610" y="0"/>
                      <a:pt x="24902" y="0"/>
                    </a:cubicBezTo>
                    <a:cubicBezTo>
                      <a:pt x="28861" y="0"/>
                      <a:pt x="32074" y="346"/>
                      <a:pt x="34579" y="1003"/>
                    </a:cubicBezTo>
                    <a:cubicBezTo>
                      <a:pt x="37068" y="1659"/>
                      <a:pt x="39177" y="2763"/>
                      <a:pt x="40905" y="4337"/>
                    </a:cubicBezTo>
                    <a:cubicBezTo>
                      <a:pt x="42633" y="5911"/>
                      <a:pt x="43825" y="7603"/>
                      <a:pt x="44481" y="9451"/>
                    </a:cubicBezTo>
                    <a:cubicBezTo>
                      <a:pt x="45138" y="11283"/>
                      <a:pt x="45468" y="14395"/>
                      <a:pt x="45468" y="18784"/>
                    </a:cubicBezTo>
                    <a:lnTo>
                      <a:pt x="45468" y="41870"/>
                    </a:lnTo>
                    <a:cubicBezTo>
                      <a:pt x="45468" y="45220"/>
                      <a:pt x="45967" y="48659"/>
                      <a:pt x="46986" y="52202"/>
                    </a:cubicBezTo>
                    <a:close/>
                    <a:moveTo>
                      <a:pt x="34217" y="26178"/>
                    </a:moveTo>
                    <a:cubicBezTo>
                      <a:pt x="19305" y="26178"/>
                      <a:pt x="11839" y="29738"/>
                      <a:pt x="11839" y="36857"/>
                    </a:cubicBezTo>
                    <a:cubicBezTo>
                      <a:pt x="11839" y="38983"/>
                      <a:pt x="12600" y="40799"/>
                      <a:pt x="14102" y="42301"/>
                    </a:cubicBezTo>
                    <a:cubicBezTo>
                      <a:pt x="15604" y="43803"/>
                      <a:pt x="17871" y="44564"/>
                      <a:pt x="20912" y="44564"/>
                    </a:cubicBezTo>
                    <a:cubicBezTo>
                      <a:pt x="25301" y="44564"/>
                      <a:pt x="28619" y="43166"/>
                      <a:pt x="30866" y="40384"/>
                    </a:cubicBezTo>
                    <a:cubicBezTo>
                      <a:pt x="33093" y="37601"/>
                      <a:pt x="34217" y="34440"/>
                      <a:pt x="34217" y="30897"/>
                    </a:cubicBezTo>
                    <a:lnTo>
                      <a:pt x="34217" y="26178"/>
                    </a:lnTo>
                    <a:close/>
                  </a:path>
                </a:pathLst>
              </a:custGeom>
              <a:solidFill>
                <a:srgbClr val="000066"/>
              </a:solidFill>
              <a:ln w="326" cap="flat">
                <a:noFill/>
                <a:prstDash val="solid"/>
                <a:miter/>
              </a:ln>
            </p:spPr>
            <p:txBody>
              <a:bodyPr/>
              <a:lstStyle/>
              <a:p>
                <a:endParaRPr lang="en-GB"/>
              </a:p>
            </p:txBody>
          </p:sp>
          <p:sp>
            <p:nvSpPr>
              <p:cNvPr id="1074" name="Free-form: Shape 1073">
                <a:extLst>
                  <a:ext uri="{FF2B5EF4-FFF2-40B4-BE49-F238E27FC236}">
                    <a16:creationId xmlns:a16="http://schemas.microsoft.com/office/drawing/2014/main" id="{E181724F-D734-CFC7-C6AA-E8380FB0C6E0}"/>
                  </a:ext>
                </a:extLst>
              </p:cNvPr>
              <p:cNvSpPr/>
              <p:nvPr/>
            </p:nvSpPr>
            <p:spPr>
              <a:xfrm>
                <a:off x="4729515" y="2604776"/>
                <a:ext cx="47590" cy="69102"/>
              </a:xfrm>
              <a:custGeom>
                <a:avLst/>
                <a:gdLst>
                  <a:gd name="csX0" fmla="*/ 47590 w 47590"/>
                  <a:gd name="csY0" fmla="*/ 69103 h 69102"/>
                  <a:gd name="csX1" fmla="*/ 35442 w 47590"/>
                  <a:gd name="csY1" fmla="*/ 69103 h 69102"/>
                  <a:gd name="csX2" fmla="*/ 22378 w 47590"/>
                  <a:gd name="csY2" fmla="*/ 42872 h 69102"/>
                  <a:gd name="csX3" fmla="*/ 11042 w 47590"/>
                  <a:gd name="csY3" fmla="*/ 55589 h 69102"/>
                  <a:gd name="csX4" fmla="*/ 11042 w 47590"/>
                  <a:gd name="csY4" fmla="*/ 69103 h 69102"/>
                  <a:gd name="csX5" fmla="*/ 0 w 47590"/>
                  <a:gd name="csY5" fmla="*/ 69103 h 69102"/>
                  <a:gd name="csX6" fmla="*/ 0 w 47590"/>
                  <a:gd name="csY6" fmla="*/ 0 h 69102"/>
                  <a:gd name="csX7" fmla="*/ 11042 w 47590"/>
                  <a:gd name="csY7" fmla="*/ 0 h 69102"/>
                  <a:gd name="csX8" fmla="*/ 11042 w 47590"/>
                  <a:gd name="csY8" fmla="*/ 42872 h 69102"/>
                  <a:gd name="csX9" fmla="*/ 13374 w 47590"/>
                  <a:gd name="csY9" fmla="*/ 39985 h 69102"/>
                  <a:gd name="csX10" fmla="*/ 33629 w 47590"/>
                  <a:gd name="csY10" fmla="*/ 17971 h 69102"/>
                  <a:gd name="csX11" fmla="*/ 46036 w 47590"/>
                  <a:gd name="csY11" fmla="*/ 17971 h 69102"/>
                  <a:gd name="csX12" fmla="*/ 30637 w 47590"/>
                  <a:gd name="csY12" fmla="*/ 34888 h 69102"/>
                  <a:gd name="csX13" fmla="*/ 47590 w 47590"/>
                  <a:gd name="csY13" fmla="*/ 69103 h 691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47590" h="69102">
                    <a:moveTo>
                      <a:pt x="47590" y="69103"/>
                    </a:moveTo>
                    <a:lnTo>
                      <a:pt x="35442" y="69103"/>
                    </a:lnTo>
                    <a:lnTo>
                      <a:pt x="22378" y="42872"/>
                    </a:lnTo>
                    <a:lnTo>
                      <a:pt x="11042" y="55589"/>
                    </a:lnTo>
                    <a:lnTo>
                      <a:pt x="11042" y="69103"/>
                    </a:lnTo>
                    <a:lnTo>
                      <a:pt x="0" y="69103"/>
                    </a:lnTo>
                    <a:lnTo>
                      <a:pt x="0" y="0"/>
                    </a:lnTo>
                    <a:lnTo>
                      <a:pt x="11042" y="0"/>
                    </a:lnTo>
                    <a:lnTo>
                      <a:pt x="11042" y="42872"/>
                    </a:lnTo>
                    <a:cubicBezTo>
                      <a:pt x="12028" y="41592"/>
                      <a:pt x="12806" y="40642"/>
                      <a:pt x="13374" y="39985"/>
                    </a:cubicBezTo>
                    <a:lnTo>
                      <a:pt x="33629" y="17971"/>
                    </a:lnTo>
                    <a:lnTo>
                      <a:pt x="46036" y="17971"/>
                    </a:lnTo>
                    <a:lnTo>
                      <a:pt x="30637" y="34888"/>
                    </a:lnTo>
                    <a:lnTo>
                      <a:pt x="47590" y="69103"/>
                    </a:lnTo>
                    <a:close/>
                  </a:path>
                </a:pathLst>
              </a:custGeom>
              <a:solidFill>
                <a:srgbClr val="000066"/>
              </a:solidFill>
              <a:ln w="326" cap="flat">
                <a:noFill/>
                <a:prstDash val="solid"/>
                <a:miter/>
              </a:ln>
            </p:spPr>
            <p:txBody>
              <a:bodyPr/>
              <a:lstStyle/>
              <a:p>
                <a:endParaRPr lang="en-GB"/>
              </a:p>
            </p:txBody>
          </p:sp>
          <p:sp>
            <p:nvSpPr>
              <p:cNvPr id="1075" name="Free-form: Shape 1074">
                <a:extLst>
                  <a:ext uri="{FF2B5EF4-FFF2-40B4-BE49-F238E27FC236}">
                    <a16:creationId xmlns:a16="http://schemas.microsoft.com/office/drawing/2014/main" id="{E94AC984-B587-124B-3C2C-ACD5221A5ABE}"/>
                  </a:ext>
                </a:extLst>
              </p:cNvPr>
              <p:cNvSpPr/>
              <p:nvPr/>
            </p:nvSpPr>
            <p:spPr>
              <a:xfrm>
                <a:off x="4780042" y="2621676"/>
                <a:ext cx="47143" cy="53273"/>
              </a:xfrm>
              <a:custGeom>
                <a:avLst/>
                <a:gdLst>
                  <a:gd name="csX0" fmla="*/ 35791 w 47143"/>
                  <a:gd name="csY0" fmla="*/ 35907 h 53273"/>
                  <a:gd name="csX1" fmla="*/ 46228 w 47143"/>
                  <a:gd name="csY1" fmla="*/ 37324 h 53273"/>
                  <a:gd name="csX2" fmla="*/ 38332 w 47143"/>
                  <a:gd name="csY2" fmla="*/ 48764 h 53273"/>
                  <a:gd name="csX3" fmla="*/ 23590 w 47143"/>
                  <a:gd name="csY3" fmla="*/ 53274 h 53273"/>
                  <a:gd name="csX4" fmla="*/ 6483 w 47143"/>
                  <a:gd name="csY4" fmla="*/ 46118 h 53273"/>
                  <a:gd name="csX5" fmla="*/ 0 w 47143"/>
                  <a:gd name="csY5" fmla="*/ 26782 h 53273"/>
                  <a:gd name="csX6" fmla="*/ 6535 w 47143"/>
                  <a:gd name="csY6" fmla="*/ 7603 h 53273"/>
                  <a:gd name="csX7" fmla="*/ 24246 w 47143"/>
                  <a:gd name="csY7" fmla="*/ 0 h 53273"/>
                  <a:gd name="csX8" fmla="*/ 41163 w 47143"/>
                  <a:gd name="csY8" fmla="*/ 7498 h 53273"/>
                  <a:gd name="csX9" fmla="*/ 47143 w 47143"/>
                  <a:gd name="csY9" fmla="*/ 26733 h 53273"/>
                  <a:gd name="csX10" fmla="*/ 47091 w 47143"/>
                  <a:gd name="csY10" fmla="*/ 28062 h 53273"/>
                  <a:gd name="csX11" fmla="*/ 11996 w 47143"/>
                  <a:gd name="csY11" fmla="*/ 28062 h 53273"/>
                  <a:gd name="csX12" fmla="*/ 12979 w 47143"/>
                  <a:gd name="csY12" fmla="*/ 36410 h 53273"/>
                  <a:gd name="csX13" fmla="*/ 16901 w 47143"/>
                  <a:gd name="csY13" fmla="*/ 41870 h 53273"/>
                  <a:gd name="csX14" fmla="*/ 24246 w 47143"/>
                  <a:gd name="csY14" fmla="*/ 44201 h 53273"/>
                  <a:gd name="csX15" fmla="*/ 35791 w 47143"/>
                  <a:gd name="csY15" fmla="*/ 35907 h 53273"/>
                  <a:gd name="csX16" fmla="*/ 35082 w 47143"/>
                  <a:gd name="csY16" fmla="*/ 20613 h 53273"/>
                  <a:gd name="csX17" fmla="*/ 31764 w 47143"/>
                  <a:gd name="csY17" fmla="*/ 11593 h 53273"/>
                  <a:gd name="csX18" fmla="*/ 23694 w 47143"/>
                  <a:gd name="csY18" fmla="*/ 8106 h 53273"/>
                  <a:gd name="csX19" fmla="*/ 15745 w 47143"/>
                  <a:gd name="csY19" fmla="*/ 11371 h 53273"/>
                  <a:gd name="csX20" fmla="*/ 11996 w 47143"/>
                  <a:gd name="csY20" fmla="*/ 20613 h 53273"/>
                  <a:gd name="csX21" fmla="*/ 35082 w 47143"/>
                  <a:gd name="csY21" fmla="*/ 20613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47143" h="53273">
                    <a:moveTo>
                      <a:pt x="35791" y="35907"/>
                    </a:moveTo>
                    <a:lnTo>
                      <a:pt x="46228" y="37324"/>
                    </a:lnTo>
                    <a:cubicBezTo>
                      <a:pt x="44880" y="41938"/>
                      <a:pt x="42234" y="45756"/>
                      <a:pt x="38332" y="48764"/>
                    </a:cubicBezTo>
                    <a:cubicBezTo>
                      <a:pt x="34409" y="51771"/>
                      <a:pt x="29501" y="53257"/>
                      <a:pt x="23590" y="53274"/>
                    </a:cubicBezTo>
                    <a:cubicBezTo>
                      <a:pt x="16506" y="53257"/>
                      <a:pt x="10804" y="50890"/>
                      <a:pt x="6483" y="46118"/>
                    </a:cubicBezTo>
                    <a:cubicBezTo>
                      <a:pt x="2162" y="41367"/>
                      <a:pt x="0" y="34924"/>
                      <a:pt x="0" y="26782"/>
                    </a:cubicBezTo>
                    <a:cubicBezTo>
                      <a:pt x="0" y="19059"/>
                      <a:pt x="2178" y="12665"/>
                      <a:pt x="6535" y="7603"/>
                    </a:cubicBezTo>
                    <a:cubicBezTo>
                      <a:pt x="10888" y="2541"/>
                      <a:pt x="16800" y="0"/>
                      <a:pt x="24246" y="0"/>
                    </a:cubicBezTo>
                    <a:cubicBezTo>
                      <a:pt x="31539" y="0"/>
                      <a:pt x="37172" y="2505"/>
                      <a:pt x="41163" y="7498"/>
                    </a:cubicBezTo>
                    <a:cubicBezTo>
                      <a:pt x="45138" y="12495"/>
                      <a:pt x="47143" y="18905"/>
                      <a:pt x="47143" y="26733"/>
                    </a:cubicBezTo>
                    <a:lnTo>
                      <a:pt x="47091" y="28062"/>
                    </a:lnTo>
                    <a:lnTo>
                      <a:pt x="11996" y="28062"/>
                    </a:lnTo>
                    <a:cubicBezTo>
                      <a:pt x="11996" y="31537"/>
                      <a:pt x="12322" y="34316"/>
                      <a:pt x="12979" y="36410"/>
                    </a:cubicBezTo>
                    <a:cubicBezTo>
                      <a:pt x="13635" y="38500"/>
                      <a:pt x="14948" y="40315"/>
                      <a:pt x="16901" y="41870"/>
                    </a:cubicBezTo>
                    <a:cubicBezTo>
                      <a:pt x="18874" y="43424"/>
                      <a:pt x="21310" y="44201"/>
                      <a:pt x="24246" y="44201"/>
                    </a:cubicBezTo>
                    <a:cubicBezTo>
                      <a:pt x="29948" y="44201"/>
                      <a:pt x="33802" y="41435"/>
                      <a:pt x="35791" y="35907"/>
                    </a:cubicBezTo>
                    <a:close/>
                    <a:moveTo>
                      <a:pt x="35082" y="20613"/>
                    </a:moveTo>
                    <a:cubicBezTo>
                      <a:pt x="35046" y="16933"/>
                      <a:pt x="33942" y="13928"/>
                      <a:pt x="31764" y="11593"/>
                    </a:cubicBezTo>
                    <a:cubicBezTo>
                      <a:pt x="29586" y="9278"/>
                      <a:pt x="26908" y="8106"/>
                      <a:pt x="23694" y="8106"/>
                    </a:cubicBezTo>
                    <a:cubicBezTo>
                      <a:pt x="20513" y="8106"/>
                      <a:pt x="17871" y="9193"/>
                      <a:pt x="15745" y="11371"/>
                    </a:cubicBezTo>
                    <a:cubicBezTo>
                      <a:pt x="13619" y="13546"/>
                      <a:pt x="12375" y="16622"/>
                      <a:pt x="11996" y="20613"/>
                    </a:cubicBezTo>
                    <a:lnTo>
                      <a:pt x="35082" y="20613"/>
                    </a:lnTo>
                    <a:close/>
                  </a:path>
                </a:pathLst>
              </a:custGeom>
              <a:solidFill>
                <a:srgbClr val="000066"/>
              </a:solidFill>
              <a:ln w="326" cap="flat">
                <a:noFill/>
                <a:prstDash val="solid"/>
                <a:miter/>
              </a:ln>
            </p:spPr>
            <p:txBody>
              <a:bodyPr/>
              <a:lstStyle/>
              <a:p>
                <a:endParaRPr lang="en-GB"/>
              </a:p>
            </p:txBody>
          </p:sp>
          <p:sp>
            <p:nvSpPr>
              <p:cNvPr id="1076" name="Free-form: Shape 1075">
                <a:extLst>
                  <a:ext uri="{FF2B5EF4-FFF2-40B4-BE49-F238E27FC236}">
                    <a16:creationId xmlns:a16="http://schemas.microsoft.com/office/drawing/2014/main" id="{868B34D7-50EF-2886-7883-ADB6EE411341}"/>
                  </a:ext>
                </a:extLst>
              </p:cNvPr>
              <p:cNvSpPr/>
              <p:nvPr/>
            </p:nvSpPr>
            <p:spPr>
              <a:xfrm>
                <a:off x="4837694" y="2621676"/>
                <a:ext cx="42338" cy="52202"/>
              </a:xfrm>
              <a:custGeom>
                <a:avLst/>
                <a:gdLst>
                  <a:gd name="csX0" fmla="*/ 42339 w 42338"/>
                  <a:gd name="csY0" fmla="*/ 52202 h 52202"/>
                  <a:gd name="csX1" fmla="*/ 30794 w 42338"/>
                  <a:gd name="csY1" fmla="*/ 52202 h 52202"/>
                  <a:gd name="csX2" fmla="*/ 30794 w 42338"/>
                  <a:gd name="csY2" fmla="*/ 20251 h 52202"/>
                  <a:gd name="csX3" fmla="*/ 28462 w 42338"/>
                  <a:gd name="csY3" fmla="*/ 12632 h 52202"/>
                  <a:gd name="csX4" fmla="*/ 22845 w 42338"/>
                  <a:gd name="csY4" fmla="*/ 10075 h 52202"/>
                  <a:gd name="csX5" fmla="*/ 14948 w 42338"/>
                  <a:gd name="csY5" fmla="*/ 14029 h 52202"/>
                  <a:gd name="csX6" fmla="*/ 11542 w 42338"/>
                  <a:gd name="csY6" fmla="*/ 25920 h 52202"/>
                  <a:gd name="csX7" fmla="*/ 11542 w 42338"/>
                  <a:gd name="csY7" fmla="*/ 52202 h 52202"/>
                  <a:gd name="csX8" fmla="*/ 0 w 42338"/>
                  <a:gd name="csY8" fmla="*/ 52202 h 52202"/>
                  <a:gd name="csX9" fmla="*/ 0 w 42338"/>
                  <a:gd name="csY9" fmla="*/ 1071 h 52202"/>
                  <a:gd name="csX10" fmla="*/ 10542 w 42338"/>
                  <a:gd name="csY10" fmla="*/ 1071 h 52202"/>
                  <a:gd name="csX11" fmla="*/ 10542 w 42338"/>
                  <a:gd name="csY11" fmla="*/ 12926 h 52202"/>
                  <a:gd name="csX12" fmla="*/ 26026 w 42338"/>
                  <a:gd name="csY12" fmla="*/ 0 h 52202"/>
                  <a:gd name="csX13" fmla="*/ 37551 w 42338"/>
                  <a:gd name="csY13" fmla="*/ 4268 h 52202"/>
                  <a:gd name="csX14" fmla="*/ 42339 w 42338"/>
                  <a:gd name="csY14" fmla="*/ 19199 h 52202"/>
                  <a:gd name="csX15" fmla="*/ 42339 w 42338"/>
                  <a:gd name="csY15" fmla="*/ 52202 h 522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42338" h="52202">
                    <a:moveTo>
                      <a:pt x="42339" y="52202"/>
                    </a:moveTo>
                    <a:lnTo>
                      <a:pt x="30794" y="52202"/>
                    </a:lnTo>
                    <a:lnTo>
                      <a:pt x="30794" y="20251"/>
                    </a:lnTo>
                    <a:cubicBezTo>
                      <a:pt x="30794" y="16884"/>
                      <a:pt x="30017" y="14343"/>
                      <a:pt x="28462" y="12632"/>
                    </a:cubicBezTo>
                    <a:cubicBezTo>
                      <a:pt x="26904" y="10937"/>
                      <a:pt x="25039" y="10075"/>
                      <a:pt x="22845" y="10075"/>
                    </a:cubicBezTo>
                    <a:cubicBezTo>
                      <a:pt x="19837" y="10075"/>
                      <a:pt x="17211" y="11404"/>
                      <a:pt x="14948" y="14029"/>
                    </a:cubicBezTo>
                    <a:cubicBezTo>
                      <a:pt x="12685" y="16658"/>
                      <a:pt x="11542" y="20633"/>
                      <a:pt x="11542" y="25920"/>
                    </a:cubicBezTo>
                    <a:lnTo>
                      <a:pt x="11542" y="52202"/>
                    </a:lnTo>
                    <a:lnTo>
                      <a:pt x="0" y="52202"/>
                    </a:lnTo>
                    <a:lnTo>
                      <a:pt x="0" y="1071"/>
                    </a:lnTo>
                    <a:lnTo>
                      <a:pt x="10542" y="1071"/>
                    </a:lnTo>
                    <a:lnTo>
                      <a:pt x="10542" y="12926"/>
                    </a:lnTo>
                    <a:cubicBezTo>
                      <a:pt x="14223" y="4301"/>
                      <a:pt x="19390" y="0"/>
                      <a:pt x="26026" y="0"/>
                    </a:cubicBezTo>
                    <a:cubicBezTo>
                      <a:pt x="30516" y="0"/>
                      <a:pt x="34354" y="1417"/>
                      <a:pt x="37551" y="4268"/>
                    </a:cubicBezTo>
                    <a:cubicBezTo>
                      <a:pt x="40729" y="7103"/>
                      <a:pt x="42339" y="12080"/>
                      <a:pt x="42339" y="19199"/>
                    </a:cubicBezTo>
                    <a:lnTo>
                      <a:pt x="42339" y="52202"/>
                    </a:lnTo>
                    <a:close/>
                  </a:path>
                </a:pathLst>
              </a:custGeom>
              <a:solidFill>
                <a:srgbClr val="000066"/>
              </a:solidFill>
              <a:ln w="326" cap="flat">
                <a:noFill/>
                <a:prstDash val="solid"/>
                <a:miter/>
              </a:ln>
            </p:spPr>
            <p:txBody>
              <a:bodyPr/>
              <a:lstStyle/>
              <a:p>
                <a:endParaRPr lang="en-GB"/>
              </a:p>
            </p:txBody>
          </p:sp>
          <p:sp>
            <p:nvSpPr>
              <p:cNvPr id="1077" name="Free-form: Shape 1076">
                <a:extLst>
                  <a:ext uri="{FF2B5EF4-FFF2-40B4-BE49-F238E27FC236}">
                    <a16:creationId xmlns:a16="http://schemas.microsoft.com/office/drawing/2014/main" id="{5176E424-530A-8385-C78E-0A5CC7EE6420}"/>
                  </a:ext>
                </a:extLst>
              </p:cNvPr>
              <p:cNvSpPr/>
              <p:nvPr/>
            </p:nvSpPr>
            <p:spPr>
              <a:xfrm>
                <a:off x="4893841" y="2604776"/>
                <a:ext cx="47590" cy="69102"/>
              </a:xfrm>
              <a:custGeom>
                <a:avLst/>
                <a:gdLst>
                  <a:gd name="csX0" fmla="*/ 47590 w 47590"/>
                  <a:gd name="csY0" fmla="*/ 69103 h 69102"/>
                  <a:gd name="csX1" fmla="*/ 35441 w 47590"/>
                  <a:gd name="csY1" fmla="*/ 69103 h 69102"/>
                  <a:gd name="csX2" fmla="*/ 22378 w 47590"/>
                  <a:gd name="csY2" fmla="*/ 42872 h 69102"/>
                  <a:gd name="csX3" fmla="*/ 11042 w 47590"/>
                  <a:gd name="csY3" fmla="*/ 55589 h 69102"/>
                  <a:gd name="csX4" fmla="*/ 11042 w 47590"/>
                  <a:gd name="csY4" fmla="*/ 69103 h 69102"/>
                  <a:gd name="csX5" fmla="*/ 0 w 47590"/>
                  <a:gd name="csY5" fmla="*/ 69103 h 69102"/>
                  <a:gd name="csX6" fmla="*/ 0 w 47590"/>
                  <a:gd name="csY6" fmla="*/ 0 h 69102"/>
                  <a:gd name="csX7" fmla="*/ 11042 w 47590"/>
                  <a:gd name="csY7" fmla="*/ 0 h 69102"/>
                  <a:gd name="csX8" fmla="*/ 11042 w 47590"/>
                  <a:gd name="csY8" fmla="*/ 42872 h 69102"/>
                  <a:gd name="csX9" fmla="*/ 13374 w 47590"/>
                  <a:gd name="csY9" fmla="*/ 39985 h 69102"/>
                  <a:gd name="csX10" fmla="*/ 33629 w 47590"/>
                  <a:gd name="csY10" fmla="*/ 17971 h 69102"/>
                  <a:gd name="csX11" fmla="*/ 46036 w 47590"/>
                  <a:gd name="csY11" fmla="*/ 17971 h 69102"/>
                  <a:gd name="csX12" fmla="*/ 30637 w 47590"/>
                  <a:gd name="csY12" fmla="*/ 34888 h 69102"/>
                  <a:gd name="csX13" fmla="*/ 47590 w 47590"/>
                  <a:gd name="csY13" fmla="*/ 69103 h 691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47590" h="69102">
                    <a:moveTo>
                      <a:pt x="47590" y="69103"/>
                    </a:moveTo>
                    <a:lnTo>
                      <a:pt x="35441" y="69103"/>
                    </a:lnTo>
                    <a:lnTo>
                      <a:pt x="22378" y="42872"/>
                    </a:lnTo>
                    <a:lnTo>
                      <a:pt x="11042" y="55589"/>
                    </a:lnTo>
                    <a:lnTo>
                      <a:pt x="11042" y="69103"/>
                    </a:lnTo>
                    <a:lnTo>
                      <a:pt x="0" y="69103"/>
                    </a:lnTo>
                    <a:lnTo>
                      <a:pt x="0" y="0"/>
                    </a:lnTo>
                    <a:lnTo>
                      <a:pt x="11042" y="0"/>
                    </a:lnTo>
                    <a:lnTo>
                      <a:pt x="11042" y="42872"/>
                    </a:lnTo>
                    <a:cubicBezTo>
                      <a:pt x="12028" y="41592"/>
                      <a:pt x="12806" y="40642"/>
                      <a:pt x="13374" y="39985"/>
                    </a:cubicBezTo>
                    <a:lnTo>
                      <a:pt x="33629" y="17971"/>
                    </a:lnTo>
                    <a:lnTo>
                      <a:pt x="46036" y="17971"/>
                    </a:lnTo>
                    <a:lnTo>
                      <a:pt x="30637" y="34888"/>
                    </a:lnTo>
                    <a:lnTo>
                      <a:pt x="47590" y="69103"/>
                    </a:lnTo>
                    <a:close/>
                  </a:path>
                </a:pathLst>
              </a:custGeom>
              <a:solidFill>
                <a:srgbClr val="000066"/>
              </a:solidFill>
              <a:ln w="326" cap="flat">
                <a:noFill/>
                <a:prstDash val="solid"/>
                <a:miter/>
              </a:ln>
            </p:spPr>
            <p:txBody>
              <a:bodyPr/>
              <a:lstStyle/>
              <a:p>
                <a:endParaRPr lang="en-GB"/>
              </a:p>
            </p:txBody>
          </p:sp>
          <p:sp>
            <p:nvSpPr>
              <p:cNvPr id="1078" name="Free-form: Shape 1077">
                <a:extLst>
                  <a:ext uri="{FF2B5EF4-FFF2-40B4-BE49-F238E27FC236}">
                    <a16:creationId xmlns:a16="http://schemas.microsoft.com/office/drawing/2014/main" id="{5C05D3AE-A855-451C-1DB2-D6539F2E8C65}"/>
                  </a:ext>
                </a:extLst>
              </p:cNvPr>
              <p:cNvSpPr/>
              <p:nvPr/>
            </p:nvSpPr>
            <p:spPr>
              <a:xfrm>
                <a:off x="4944368" y="2621676"/>
                <a:ext cx="47142" cy="53273"/>
              </a:xfrm>
              <a:custGeom>
                <a:avLst/>
                <a:gdLst>
                  <a:gd name="csX0" fmla="*/ 35791 w 47142"/>
                  <a:gd name="csY0" fmla="*/ 35907 h 53273"/>
                  <a:gd name="csX1" fmla="*/ 46228 w 47142"/>
                  <a:gd name="csY1" fmla="*/ 37324 h 53273"/>
                  <a:gd name="csX2" fmla="*/ 38332 w 47142"/>
                  <a:gd name="csY2" fmla="*/ 48764 h 53273"/>
                  <a:gd name="csX3" fmla="*/ 23590 w 47142"/>
                  <a:gd name="csY3" fmla="*/ 53274 h 53273"/>
                  <a:gd name="csX4" fmla="*/ 6483 w 47142"/>
                  <a:gd name="csY4" fmla="*/ 46118 h 53273"/>
                  <a:gd name="csX5" fmla="*/ 0 w 47142"/>
                  <a:gd name="csY5" fmla="*/ 26782 h 53273"/>
                  <a:gd name="csX6" fmla="*/ 6535 w 47142"/>
                  <a:gd name="csY6" fmla="*/ 7603 h 53273"/>
                  <a:gd name="csX7" fmla="*/ 24246 w 47142"/>
                  <a:gd name="csY7" fmla="*/ 0 h 53273"/>
                  <a:gd name="csX8" fmla="*/ 41163 w 47142"/>
                  <a:gd name="csY8" fmla="*/ 7498 h 53273"/>
                  <a:gd name="csX9" fmla="*/ 47143 w 47142"/>
                  <a:gd name="csY9" fmla="*/ 26733 h 53273"/>
                  <a:gd name="csX10" fmla="*/ 47091 w 47142"/>
                  <a:gd name="csY10" fmla="*/ 28062 h 53273"/>
                  <a:gd name="csX11" fmla="*/ 11996 w 47142"/>
                  <a:gd name="csY11" fmla="*/ 28062 h 53273"/>
                  <a:gd name="csX12" fmla="*/ 12979 w 47142"/>
                  <a:gd name="csY12" fmla="*/ 36410 h 53273"/>
                  <a:gd name="csX13" fmla="*/ 16901 w 47142"/>
                  <a:gd name="csY13" fmla="*/ 41870 h 53273"/>
                  <a:gd name="csX14" fmla="*/ 24246 w 47142"/>
                  <a:gd name="csY14" fmla="*/ 44201 h 53273"/>
                  <a:gd name="csX15" fmla="*/ 35791 w 47142"/>
                  <a:gd name="csY15" fmla="*/ 35907 h 53273"/>
                  <a:gd name="csX16" fmla="*/ 35082 w 47142"/>
                  <a:gd name="csY16" fmla="*/ 20613 h 53273"/>
                  <a:gd name="csX17" fmla="*/ 31764 w 47142"/>
                  <a:gd name="csY17" fmla="*/ 11593 h 53273"/>
                  <a:gd name="csX18" fmla="*/ 23694 w 47142"/>
                  <a:gd name="csY18" fmla="*/ 8106 h 53273"/>
                  <a:gd name="csX19" fmla="*/ 15745 w 47142"/>
                  <a:gd name="csY19" fmla="*/ 11371 h 53273"/>
                  <a:gd name="csX20" fmla="*/ 11996 w 47142"/>
                  <a:gd name="csY20" fmla="*/ 20613 h 53273"/>
                  <a:gd name="csX21" fmla="*/ 35082 w 47142"/>
                  <a:gd name="csY21" fmla="*/ 20613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47142" h="53273">
                    <a:moveTo>
                      <a:pt x="35791" y="35907"/>
                    </a:moveTo>
                    <a:lnTo>
                      <a:pt x="46228" y="37324"/>
                    </a:lnTo>
                    <a:cubicBezTo>
                      <a:pt x="44880" y="41938"/>
                      <a:pt x="42234" y="45756"/>
                      <a:pt x="38332" y="48764"/>
                    </a:cubicBezTo>
                    <a:cubicBezTo>
                      <a:pt x="34409" y="51771"/>
                      <a:pt x="29501" y="53257"/>
                      <a:pt x="23590" y="53274"/>
                    </a:cubicBezTo>
                    <a:cubicBezTo>
                      <a:pt x="16506" y="53257"/>
                      <a:pt x="10804" y="50890"/>
                      <a:pt x="6483" y="46118"/>
                    </a:cubicBezTo>
                    <a:cubicBezTo>
                      <a:pt x="2162" y="41367"/>
                      <a:pt x="0" y="34924"/>
                      <a:pt x="0" y="26782"/>
                    </a:cubicBezTo>
                    <a:cubicBezTo>
                      <a:pt x="0" y="19059"/>
                      <a:pt x="2178" y="12665"/>
                      <a:pt x="6535" y="7603"/>
                    </a:cubicBezTo>
                    <a:cubicBezTo>
                      <a:pt x="10888" y="2541"/>
                      <a:pt x="16800" y="0"/>
                      <a:pt x="24246" y="0"/>
                    </a:cubicBezTo>
                    <a:cubicBezTo>
                      <a:pt x="31539" y="0"/>
                      <a:pt x="37172" y="2505"/>
                      <a:pt x="41163" y="7498"/>
                    </a:cubicBezTo>
                    <a:cubicBezTo>
                      <a:pt x="45138" y="12495"/>
                      <a:pt x="47143" y="18905"/>
                      <a:pt x="47143" y="26733"/>
                    </a:cubicBezTo>
                    <a:lnTo>
                      <a:pt x="47091" y="28062"/>
                    </a:lnTo>
                    <a:lnTo>
                      <a:pt x="11996" y="28062"/>
                    </a:lnTo>
                    <a:cubicBezTo>
                      <a:pt x="11996" y="31537"/>
                      <a:pt x="12322" y="34316"/>
                      <a:pt x="12979" y="36410"/>
                    </a:cubicBezTo>
                    <a:cubicBezTo>
                      <a:pt x="13635" y="38500"/>
                      <a:pt x="14948" y="40315"/>
                      <a:pt x="16901" y="41870"/>
                    </a:cubicBezTo>
                    <a:cubicBezTo>
                      <a:pt x="18874" y="43424"/>
                      <a:pt x="21310" y="44201"/>
                      <a:pt x="24246" y="44201"/>
                    </a:cubicBezTo>
                    <a:cubicBezTo>
                      <a:pt x="29948" y="44201"/>
                      <a:pt x="33802" y="41435"/>
                      <a:pt x="35791" y="35907"/>
                    </a:cubicBezTo>
                    <a:close/>
                    <a:moveTo>
                      <a:pt x="35082" y="20613"/>
                    </a:moveTo>
                    <a:cubicBezTo>
                      <a:pt x="35046" y="16933"/>
                      <a:pt x="33942" y="13928"/>
                      <a:pt x="31764" y="11593"/>
                    </a:cubicBezTo>
                    <a:cubicBezTo>
                      <a:pt x="29586" y="9278"/>
                      <a:pt x="26907" y="8106"/>
                      <a:pt x="23694" y="8106"/>
                    </a:cubicBezTo>
                    <a:cubicBezTo>
                      <a:pt x="20513" y="8106"/>
                      <a:pt x="17871" y="9193"/>
                      <a:pt x="15745" y="11371"/>
                    </a:cubicBezTo>
                    <a:cubicBezTo>
                      <a:pt x="13619" y="13546"/>
                      <a:pt x="12374" y="16622"/>
                      <a:pt x="11996" y="20613"/>
                    </a:cubicBezTo>
                    <a:lnTo>
                      <a:pt x="35082" y="20613"/>
                    </a:lnTo>
                    <a:close/>
                  </a:path>
                </a:pathLst>
              </a:custGeom>
              <a:solidFill>
                <a:srgbClr val="000066"/>
              </a:solidFill>
              <a:ln w="326" cap="flat">
                <a:noFill/>
                <a:prstDash val="solid"/>
                <a:miter/>
              </a:ln>
            </p:spPr>
            <p:txBody>
              <a:bodyPr/>
              <a:lstStyle/>
              <a:p>
                <a:endParaRPr lang="en-GB"/>
              </a:p>
            </p:txBody>
          </p:sp>
          <p:sp>
            <p:nvSpPr>
              <p:cNvPr id="1079" name="Free-form: Shape 1078">
                <a:extLst>
                  <a:ext uri="{FF2B5EF4-FFF2-40B4-BE49-F238E27FC236}">
                    <a16:creationId xmlns:a16="http://schemas.microsoft.com/office/drawing/2014/main" id="{510ABBB6-5C6A-F581-6A7B-CC5D42A5907C}"/>
                  </a:ext>
                </a:extLst>
              </p:cNvPr>
              <p:cNvSpPr/>
              <p:nvPr/>
            </p:nvSpPr>
            <p:spPr>
              <a:xfrm>
                <a:off x="5771749" y="2449053"/>
                <a:ext cx="56058" cy="71244"/>
              </a:xfrm>
              <a:custGeom>
                <a:avLst/>
                <a:gdLst>
                  <a:gd name="csX0" fmla="*/ 56059 w 56058"/>
                  <a:gd name="csY0" fmla="*/ 34835 h 71244"/>
                  <a:gd name="csX1" fmla="*/ 56059 w 56058"/>
                  <a:gd name="csY1" fmla="*/ 70174 h 71244"/>
                  <a:gd name="csX2" fmla="*/ 50530 w 56058"/>
                  <a:gd name="csY2" fmla="*/ 70174 h 71244"/>
                  <a:gd name="csX3" fmla="*/ 46745 w 56058"/>
                  <a:gd name="csY3" fmla="*/ 60860 h 71244"/>
                  <a:gd name="csX4" fmla="*/ 28047 w 56058"/>
                  <a:gd name="csY4" fmla="*/ 71245 h 71244"/>
                  <a:gd name="csX5" fmla="*/ 6966 w 56058"/>
                  <a:gd name="csY5" fmla="*/ 60497 h 71244"/>
                  <a:gd name="csX6" fmla="*/ 0 w 56058"/>
                  <a:gd name="csY6" fmla="*/ 35649 h 71244"/>
                  <a:gd name="csX7" fmla="*/ 7776 w 56058"/>
                  <a:gd name="csY7" fmla="*/ 10369 h 71244"/>
                  <a:gd name="csX8" fmla="*/ 29533 w 56058"/>
                  <a:gd name="csY8" fmla="*/ 0 h 71244"/>
                  <a:gd name="csX9" fmla="*/ 46692 w 56058"/>
                  <a:gd name="csY9" fmla="*/ 6064 h 71244"/>
                  <a:gd name="csX10" fmla="*/ 55197 w 56058"/>
                  <a:gd name="csY10" fmla="*/ 21116 h 71244"/>
                  <a:gd name="csX11" fmla="*/ 44360 w 56058"/>
                  <a:gd name="csY11" fmla="*/ 23033 h 71244"/>
                  <a:gd name="csX12" fmla="*/ 29827 w 56058"/>
                  <a:gd name="csY12" fmla="*/ 10385 h 71244"/>
                  <a:gd name="csX13" fmla="*/ 17851 w 56058"/>
                  <a:gd name="csY13" fmla="*/ 16364 h 71244"/>
                  <a:gd name="csX14" fmla="*/ 13220 w 56058"/>
                  <a:gd name="csY14" fmla="*/ 34731 h 71244"/>
                  <a:gd name="csX15" fmla="*/ 29622 w 56058"/>
                  <a:gd name="csY15" fmla="*/ 60912 h 71244"/>
                  <a:gd name="csX16" fmla="*/ 40180 w 56058"/>
                  <a:gd name="csY16" fmla="*/ 56507 h 71244"/>
                  <a:gd name="csX17" fmla="*/ 44360 w 56058"/>
                  <a:gd name="csY17" fmla="*/ 44858 h 71244"/>
                  <a:gd name="csX18" fmla="*/ 30089 w 56058"/>
                  <a:gd name="csY18" fmla="*/ 44858 h 71244"/>
                  <a:gd name="csX19" fmla="*/ 30089 w 56058"/>
                  <a:gd name="csY19" fmla="*/ 34835 h 71244"/>
                  <a:gd name="csX20" fmla="*/ 56059 w 56058"/>
                  <a:gd name="csY20" fmla="*/ 34835 h 712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56058" h="71244">
                    <a:moveTo>
                      <a:pt x="56059" y="34835"/>
                    </a:moveTo>
                    <a:lnTo>
                      <a:pt x="56059" y="70174"/>
                    </a:lnTo>
                    <a:lnTo>
                      <a:pt x="50530" y="70174"/>
                    </a:lnTo>
                    <a:lnTo>
                      <a:pt x="46745" y="60860"/>
                    </a:lnTo>
                    <a:cubicBezTo>
                      <a:pt x="42718" y="67773"/>
                      <a:pt x="36499" y="71228"/>
                      <a:pt x="28047" y="71245"/>
                    </a:cubicBezTo>
                    <a:cubicBezTo>
                      <a:pt x="18648" y="71228"/>
                      <a:pt x="11613" y="67649"/>
                      <a:pt x="6966" y="60497"/>
                    </a:cubicBezTo>
                    <a:cubicBezTo>
                      <a:pt x="2335" y="53342"/>
                      <a:pt x="0" y="45067"/>
                      <a:pt x="0" y="35649"/>
                    </a:cubicBezTo>
                    <a:cubicBezTo>
                      <a:pt x="0" y="25695"/>
                      <a:pt x="2593" y="17263"/>
                      <a:pt x="7776" y="10369"/>
                    </a:cubicBezTo>
                    <a:cubicBezTo>
                      <a:pt x="12962" y="3455"/>
                      <a:pt x="20203" y="0"/>
                      <a:pt x="29533" y="0"/>
                    </a:cubicBezTo>
                    <a:cubicBezTo>
                      <a:pt x="36480" y="0"/>
                      <a:pt x="42202" y="2021"/>
                      <a:pt x="46692" y="6064"/>
                    </a:cubicBezTo>
                    <a:cubicBezTo>
                      <a:pt x="51170" y="10091"/>
                      <a:pt x="54004" y="15104"/>
                      <a:pt x="55197" y="21116"/>
                    </a:cubicBezTo>
                    <a:lnTo>
                      <a:pt x="44360" y="23033"/>
                    </a:lnTo>
                    <a:cubicBezTo>
                      <a:pt x="42339" y="14601"/>
                      <a:pt x="37482" y="10385"/>
                      <a:pt x="29827" y="10385"/>
                    </a:cubicBezTo>
                    <a:cubicBezTo>
                      <a:pt x="24938" y="10385"/>
                      <a:pt x="20944" y="12370"/>
                      <a:pt x="17851" y="16364"/>
                    </a:cubicBezTo>
                    <a:cubicBezTo>
                      <a:pt x="14758" y="20339"/>
                      <a:pt x="13220" y="26472"/>
                      <a:pt x="13220" y="34731"/>
                    </a:cubicBezTo>
                    <a:cubicBezTo>
                      <a:pt x="13220" y="52186"/>
                      <a:pt x="18700" y="60912"/>
                      <a:pt x="29622" y="60912"/>
                    </a:cubicBezTo>
                    <a:cubicBezTo>
                      <a:pt x="33870" y="60912"/>
                      <a:pt x="37398" y="59443"/>
                      <a:pt x="40180" y="56507"/>
                    </a:cubicBezTo>
                    <a:cubicBezTo>
                      <a:pt x="42963" y="53567"/>
                      <a:pt x="44360" y="49678"/>
                      <a:pt x="44360" y="44858"/>
                    </a:cubicBezTo>
                    <a:lnTo>
                      <a:pt x="30089" y="44858"/>
                    </a:lnTo>
                    <a:lnTo>
                      <a:pt x="30089" y="34835"/>
                    </a:lnTo>
                    <a:lnTo>
                      <a:pt x="56059" y="34835"/>
                    </a:lnTo>
                    <a:close/>
                  </a:path>
                </a:pathLst>
              </a:custGeom>
              <a:solidFill>
                <a:srgbClr val="000066"/>
              </a:solidFill>
              <a:ln w="326" cap="flat">
                <a:noFill/>
                <a:prstDash val="solid"/>
                <a:miter/>
              </a:ln>
            </p:spPr>
            <p:txBody>
              <a:bodyPr/>
              <a:lstStyle/>
              <a:p>
                <a:endParaRPr lang="en-GB"/>
              </a:p>
            </p:txBody>
          </p:sp>
          <p:sp>
            <p:nvSpPr>
              <p:cNvPr id="1080" name="Free-form: Shape 1079">
                <a:extLst>
                  <a:ext uri="{FF2B5EF4-FFF2-40B4-BE49-F238E27FC236}">
                    <a16:creationId xmlns:a16="http://schemas.microsoft.com/office/drawing/2014/main" id="{CDF231B4-9606-EAB3-7364-83C6A0FA24A1}"/>
                  </a:ext>
                </a:extLst>
              </p:cNvPr>
              <p:cNvSpPr/>
              <p:nvPr/>
            </p:nvSpPr>
            <p:spPr>
              <a:xfrm>
                <a:off x="5841221" y="2450124"/>
                <a:ext cx="11545" cy="69102"/>
              </a:xfrm>
              <a:custGeom>
                <a:avLst/>
                <a:gdLst>
                  <a:gd name="csX0" fmla="*/ 11545 w 11545"/>
                  <a:gd name="csY0" fmla="*/ 11992 h 69102"/>
                  <a:gd name="csX1" fmla="*/ 0 w 11545"/>
                  <a:gd name="csY1" fmla="*/ 11992 h 69102"/>
                  <a:gd name="csX2" fmla="*/ 0 w 11545"/>
                  <a:gd name="csY2" fmla="*/ 0 h 69102"/>
                  <a:gd name="csX3" fmla="*/ 11545 w 11545"/>
                  <a:gd name="csY3" fmla="*/ 0 h 69102"/>
                  <a:gd name="csX4" fmla="*/ 11545 w 11545"/>
                  <a:gd name="csY4" fmla="*/ 11992 h 69102"/>
                  <a:gd name="csX5" fmla="*/ 11545 w 11545"/>
                  <a:gd name="csY5" fmla="*/ 69103 h 69102"/>
                  <a:gd name="csX6" fmla="*/ 0 w 11545"/>
                  <a:gd name="csY6" fmla="*/ 69103 h 69102"/>
                  <a:gd name="csX7" fmla="*/ 0 w 11545"/>
                  <a:gd name="csY7" fmla="*/ 17971 h 69102"/>
                  <a:gd name="csX8" fmla="*/ 11545 w 11545"/>
                  <a:gd name="csY8" fmla="*/ 17971 h 69102"/>
                  <a:gd name="csX9" fmla="*/ 11545 w 11545"/>
                  <a:gd name="csY9" fmla="*/ 69103 h 691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1545" h="69102">
                    <a:moveTo>
                      <a:pt x="11545" y="11992"/>
                    </a:moveTo>
                    <a:lnTo>
                      <a:pt x="0" y="11992"/>
                    </a:lnTo>
                    <a:lnTo>
                      <a:pt x="0" y="0"/>
                    </a:lnTo>
                    <a:lnTo>
                      <a:pt x="11545" y="0"/>
                    </a:lnTo>
                    <a:lnTo>
                      <a:pt x="11545" y="11992"/>
                    </a:lnTo>
                    <a:close/>
                    <a:moveTo>
                      <a:pt x="11545" y="69103"/>
                    </a:moveTo>
                    <a:lnTo>
                      <a:pt x="0" y="69103"/>
                    </a:lnTo>
                    <a:lnTo>
                      <a:pt x="0" y="17971"/>
                    </a:lnTo>
                    <a:lnTo>
                      <a:pt x="11545" y="17971"/>
                    </a:lnTo>
                    <a:lnTo>
                      <a:pt x="11545" y="69103"/>
                    </a:lnTo>
                    <a:close/>
                  </a:path>
                </a:pathLst>
              </a:custGeom>
              <a:solidFill>
                <a:srgbClr val="000066"/>
              </a:solidFill>
              <a:ln w="326" cap="flat">
                <a:noFill/>
                <a:prstDash val="solid"/>
                <a:miter/>
              </a:ln>
            </p:spPr>
            <p:txBody>
              <a:bodyPr/>
              <a:lstStyle/>
              <a:p>
                <a:endParaRPr lang="en-GB"/>
              </a:p>
            </p:txBody>
          </p:sp>
          <p:sp>
            <p:nvSpPr>
              <p:cNvPr id="1081" name="Free-form: Shape 1080">
                <a:extLst>
                  <a:ext uri="{FF2B5EF4-FFF2-40B4-BE49-F238E27FC236}">
                    <a16:creationId xmlns:a16="http://schemas.microsoft.com/office/drawing/2014/main" id="{CC02DC79-09A5-E120-4677-A002BC78BACD}"/>
                  </a:ext>
                </a:extLst>
              </p:cNvPr>
              <p:cNvSpPr/>
              <p:nvPr/>
            </p:nvSpPr>
            <p:spPr>
              <a:xfrm>
                <a:off x="5863357" y="2467025"/>
                <a:ext cx="42737" cy="53273"/>
              </a:xfrm>
              <a:custGeom>
                <a:avLst/>
                <a:gdLst>
                  <a:gd name="csX0" fmla="*/ 32799 w 42737"/>
                  <a:gd name="csY0" fmla="*/ 33418 h 53273"/>
                  <a:gd name="csX1" fmla="*/ 42737 w 42737"/>
                  <a:gd name="csY1" fmla="*/ 34440 h 53273"/>
                  <a:gd name="csX2" fmla="*/ 35288 w 42737"/>
                  <a:gd name="csY2" fmla="*/ 48659 h 53273"/>
                  <a:gd name="csX3" fmla="*/ 21966 w 42737"/>
                  <a:gd name="csY3" fmla="*/ 53274 h 53273"/>
                  <a:gd name="csX4" fmla="*/ 5705 w 42737"/>
                  <a:gd name="csY4" fmla="*/ 45550 h 53273"/>
                  <a:gd name="csX5" fmla="*/ 0 w 42737"/>
                  <a:gd name="csY5" fmla="*/ 26645 h 53273"/>
                  <a:gd name="csX6" fmla="*/ 6221 w 42737"/>
                  <a:gd name="csY6" fmla="*/ 7550 h 53273"/>
                  <a:gd name="csX7" fmla="*/ 22828 w 42737"/>
                  <a:gd name="csY7" fmla="*/ 0 h 53273"/>
                  <a:gd name="csX8" fmla="*/ 42737 w 42737"/>
                  <a:gd name="csY8" fmla="*/ 17625 h 53273"/>
                  <a:gd name="csX9" fmla="*/ 32799 w 42737"/>
                  <a:gd name="csY9" fmla="*/ 18990 h 53273"/>
                  <a:gd name="csX10" fmla="*/ 23436 w 42737"/>
                  <a:gd name="csY10" fmla="*/ 9471 h 53273"/>
                  <a:gd name="csX11" fmla="*/ 14915 w 42737"/>
                  <a:gd name="csY11" fmla="*/ 14617 h 53273"/>
                  <a:gd name="csX12" fmla="*/ 12253 w 42737"/>
                  <a:gd name="csY12" fmla="*/ 27043 h 53273"/>
                  <a:gd name="csX13" fmla="*/ 15020 w 42737"/>
                  <a:gd name="csY13" fmla="*/ 38983 h 53273"/>
                  <a:gd name="csX14" fmla="*/ 22727 w 42737"/>
                  <a:gd name="csY14" fmla="*/ 43183 h 53273"/>
                  <a:gd name="csX15" fmla="*/ 32799 w 42737"/>
                  <a:gd name="csY15" fmla="*/ 33418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42737" h="53273">
                    <a:moveTo>
                      <a:pt x="32799" y="33418"/>
                    </a:moveTo>
                    <a:lnTo>
                      <a:pt x="42737" y="34440"/>
                    </a:lnTo>
                    <a:cubicBezTo>
                      <a:pt x="41441" y="40851"/>
                      <a:pt x="38969" y="45583"/>
                      <a:pt x="35288" y="48659"/>
                    </a:cubicBezTo>
                    <a:cubicBezTo>
                      <a:pt x="31607" y="51736"/>
                      <a:pt x="27165" y="53257"/>
                      <a:pt x="21966" y="53274"/>
                    </a:cubicBezTo>
                    <a:cubicBezTo>
                      <a:pt x="14915" y="53257"/>
                      <a:pt x="9487" y="50700"/>
                      <a:pt x="5705" y="45550"/>
                    </a:cubicBezTo>
                    <a:cubicBezTo>
                      <a:pt x="1904" y="40400"/>
                      <a:pt x="0" y="34094"/>
                      <a:pt x="0" y="26645"/>
                    </a:cubicBezTo>
                    <a:cubicBezTo>
                      <a:pt x="0" y="18938"/>
                      <a:pt x="2074" y="12580"/>
                      <a:pt x="6221" y="7550"/>
                    </a:cubicBezTo>
                    <a:cubicBezTo>
                      <a:pt x="10389" y="2521"/>
                      <a:pt x="15918" y="0"/>
                      <a:pt x="22828" y="0"/>
                    </a:cubicBezTo>
                    <a:cubicBezTo>
                      <a:pt x="33975" y="0"/>
                      <a:pt x="40611" y="5875"/>
                      <a:pt x="42737" y="17625"/>
                    </a:cubicBezTo>
                    <a:lnTo>
                      <a:pt x="32799" y="18990"/>
                    </a:lnTo>
                    <a:cubicBezTo>
                      <a:pt x="31937" y="12648"/>
                      <a:pt x="28808" y="9471"/>
                      <a:pt x="23436" y="9471"/>
                    </a:cubicBezTo>
                    <a:cubicBezTo>
                      <a:pt x="19530" y="9471"/>
                      <a:pt x="16679" y="11179"/>
                      <a:pt x="14915" y="14617"/>
                    </a:cubicBezTo>
                    <a:cubicBezTo>
                      <a:pt x="13135" y="18040"/>
                      <a:pt x="12253" y="22187"/>
                      <a:pt x="12253" y="27043"/>
                    </a:cubicBezTo>
                    <a:cubicBezTo>
                      <a:pt x="12253" y="32210"/>
                      <a:pt x="13168" y="36184"/>
                      <a:pt x="15020" y="38983"/>
                    </a:cubicBezTo>
                    <a:cubicBezTo>
                      <a:pt x="16852" y="41782"/>
                      <a:pt x="19425" y="43183"/>
                      <a:pt x="22727" y="43183"/>
                    </a:cubicBezTo>
                    <a:cubicBezTo>
                      <a:pt x="27789" y="43183"/>
                      <a:pt x="31160" y="39933"/>
                      <a:pt x="32799" y="33418"/>
                    </a:cubicBezTo>
                    <a:close/>
                  </a:path>
                </a:pathLst>
              </a:custGeom>
              <a:solidFill>
                <a:srgbClr val="000066"/>
              </a:solidFill>
              <a:ln w="326" cap="flat">
                <a:noFill/>
                <a:prstDash val="solid"/>
                <a:miter/>
              </a:ln>
            </p:spPr>
            <p:txBody>
              <a:bodyPr/>
              <a:lstStyle/>
              <a:p>
                <a:endParaRPr lang="en-GB"/>
              </a:p>
            </p:txBody>
          </p:sp>
          <p:sp>
            <p:nvSpPr>
              <p:cNvPr id="1082" name="Free-form: Shape 1081">
                <a:extLst>
                  <a:ext uri="{FF2B5EF4-FFF2-40B4-BE49-F238E27FC236}">
                    <a16:creationId xmlns:a16="http://schemas.microsoft.com/office/drawing/2014/main" id="{9FAC6188-B864-B420-A301-24CB1214BB15}"/>
                  </a:ext>
                </a:extLst>
              </p:cNvPr>
              <p:cNvSpPr/>
              <p:nvPr/>
            </p:nvSpPr>
            <p:spPr>
              <a:xfrm>
                <a:off x="5914942" y="2468096"/>
                <a:ext cx="42077" cy="52202"/>
              </a:xfrm>
              <a:custGeom>
                <a:avLst/>
                <a:gdLst>
                  <a:gd name="csX0" fmla="*/ 42078 w 42077"/>
                  <a:gd name="csY0" fmla="*/ 51131 h 52202"/>
                  <a:gd name="csX1" fmla="*/ 31346 w 42077"/>
                  <a:gd name="csY1" fmla="*/ 51131 h 52202"/>
                  <a:gd name="csX2" fmla="*/ 31346 w 42077"/>
                  <a:gd name="csY2" fmla="*/ 40090 h 52202"/>
                  <a:gd name="csX3" fmla="*/ 15190 w 42077"/>
                  <a:gd name="csY3" fmla="*/ 52202 h 52202"/>
                  <a:gd name="csX4" fmla="*/ 4112 w 42077"/>
                  <a:gd name="csY4" fmla="*/ 47866 h 52202"/>
                  <a:gd name="csX5" fmla="*/ 0 w 42077"/>
                  <a:gd name="csY5" fmla="*/ 35786 h 52202"/>
                  <a:gd name="csX6" fmla="*/ 0 w 42077"/>
                  <a:gd name="csY6" fmla="*/ 0 h 52202"/>
                  <a:gd name="csX7" fmla="*/ 11803 w 42077"/>
                  <a:gd name="csY7" fmla="*/ 0 h 52202"/>
                  <a:gd name="csX8" fmla="*/ 11803 w 42077"/>
                  <a:gd name="csY8" fmla="*/ 33317 h 52202"/>
                  <a:gd name="csX9" fmla="*/ 14239 w 42077"/>
                  <a:gd name="csY9" fmla="*/ 40557 h 52202"/>
                  <a:gd name="csX10" fmla="*/ 18991 w 42077"/>
                  <a:gd name="csY10" fmla="*/ 42268 h 52202"/>
                  <a:gd name="csX11" fmla="*/ 26630 w 42077"/>
                  <a:gd name="csY11" fmla="*/ 38898 h 52202"/>
                  <a:gd name="csX12" fmla="*/ 30536 w 42077"/>
                  <a:gd name="csY12" fmla="*/ 24555 h 52202"/>
                  <a:gd name="csX13" fmla="*/ 30536 w 42077"/>
                  <a:gd name="csY13" fmla="*/ 0 h 52202"/>
                  <a:gd name="csX14" fmla="*/ 42078 w 42077"/>
                  <a:gd name="csY14" fmla="*/ 0 h 52202"/>
                  <a:gd name="csX15" fmla="*/ 42078 w 42077"/>
                  <a:gd name="csY15" fmla="*/ 51131 h 522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42077" h="52202">
                    <a:moveTo>
                      <a:pt x="42078" y="51131"/>
                    </a:moveTo>
                    <a:lnTo>
                      <a:pt x="31346" y="51131"/>
                    </a:lnTo>
                    <a:lnTo>
                      <a:pt x="31346" y="40090"/>
                    </a:lnTo>
                    <a:cubicBezTo>
                      <a:pt x="28443" y="48159"/>
                      <a:pt x="23051" y="52186"/>
                      <a:pt x="15190" y="52202"/>
                    </a:cubicBezTo>
                    <a:cubicBezTo>
                      <a:pt x="10542" y="52186"/>
                      <a:pt x="6842" y="50752"/>
                      <a:pt x="4112" y="47866"/>
                    </a:cubicBezTo>
                    <a:cubicBezTo>
                      <a:pt x="1365" y="44979"/>
                      <a:pt x="0" y="40952"/>
                      <a:pt x="0" y="35786"/>
                    </a:cubicBezTo>
                    <a:lnTo>
                      <a:pt x="0" y="0"/>
                    </a:lnTo>
                    <a:lnTo>
                      <a:pt x="11803" y="0"/>
                    </a:lnTo>
                    <a:lnTo>
                      <a:pt x="11803" y="33317"/>
                    </a:lnTo>
                    <a:cubicBezTo>
                      <a:pt x="11803" y="36997"/>
                      <a:pt x="12613" y="39398"/>
                      <a:pt x="14239" y="40557"/>
                    </a:cubicBezTo>
                    <a:cubicBezTo>
                      <a:pt x="15846" y="41697"/>
                      <a:pt x="17436" y="42268"/>
                      <a:pt x="18991" y="42268"/>
                    </a:cubicBezTo>
                    <a:cubicBezTo>
                      <a:pt x="21496" y="42268"/>
                      <a:pt x="24037" y="41145"/>
                      <a:pt x="26630" y="38898"/>
                    </a:cubicBezTo>
                    <a:cubicBezTo>
                      <a:pt x="29239" y="36667"/>
                      <a:pt x="30536" y="31880"/>
                      <a:pt x="30536" y="24555"/>
                    </a:cubicBezTo>
                    <a:lnTo>
                      <a:pt x="30536" y="0"/>
                    </a:lnTo>
                    <a:lnTo>
                      <a:pt x="42078" y="0"/>
                    </a:lnTo>
                    <a:lnTo>
                      <a:pt x="42078" y="51131"/>
                    </a:lnTo>
                    <a:close/>
                  </a:path>
                </a:pathLst>
              </a:custGeom>
              <a:solidFill>
                <a:srgbClr val="000066"/>
              </a:solidFill>
              <a:ln w="326" cap="flat">
                <a:noFill/>
                <a:prstDash val="solid"/>
                <a:miter/>
              </a:ln>
            </p:spPr>
            <p:txBody>
              <a:bodyPr/>
              <a:lstStyle/>
              <a:p>
                <a:endParaRPr lang="en-GB"/>
              </a:p>
            </p:txBody>
          </p:sp>
          <p:sp>
            <p:nvSpPr>
              <p:cNvPr id="1083" name="Free-form: Shape 1082">
                <a:extLst>
                  <a:ext uri="{FF2B5EF4-FFF2-40B4-BE49-F238E27FC236}">
                    <a16:creationId xmlns:a16="http://schemas.microsoft.com/office/drawing/2014/main" id="{4CE89C92-E00F-E663-02B8-D5D06FE1B791}"/>
                  </a:ext>
                </a:extLst>
              </p:cNvPr>
              <p:cNvSpPr/>
              <p:nvPr/>
            </p:nvSpPr>
            <p:spPr>
              <a:xfrm>
                <a:off x="5970828" y="2467025"/>
                <a:ext cx="76398" cy="52202"/>
              </a:xfrm>
              <a:custGeom>
                <a:avLst/>
                <a:gdLst>
                  <a:gd name="csX0" fmla="*/ 76399 w 76398"/>
                  <a:gd name="csY0" fmla="*/ 52202 h 52202"/>
                  <a:gd name="csX1" fmla="*/ 64302 w 76398"/>
                  <a:gd name="csY1" fmla="*/ 52202 h 52202"/>
                  <a:gd name="csX2" fmla="*/ 64302 w 76398"/>
                  <a:gd name="csY2" fmla="*/ 20355 h 52202"/>
                  <a:gd name="csX3" fmla="*/ 55487 w 76398"/>
                  <a:gd name="csY3" fmla="*/ 10437 h 52202"/>
                  <a:gd name="csX4" fmla="*/ 47316 w 76398"/>
                  <a:gd name="csY4" fmla="*/ 14186 h 52202"/>
                  <a:gd name="csX5" fmla="*/ 44256 w 76398"/>
                  <a:gd name="csY5" fmla="*/ 25368 h 52202"/>
                  <a:gd name="csX6" fmla="*/ 44256 w 76398"/>
                  <a:gd name="csY6" fmla="*/ 52202 h 52202"/>
                  <a:gd name="csX7" fmla="*/ 32002 w 76398"/>
                  <a:gd name="csY7" fmla="*/ 52202 h 52202"/>
                  <a:gd name="csX8" fmla="*/ 32002 w 76398"/>
                  <a:gd name="csY8" fmla="*/ 20355 h 52202"/>
                  <a:gd name="csX9" fmla="*/ 23743 w 76398"/>
                  <a:gd name="csY9" fmla="*/ 10280 h 52202"/>
                  <a:gd name="csX10" fmla="*/ 15327 w 76398"/>
                  <a:gd name="csY10" fmla="*/ 14343 h 52202"/>
                  <a:gd name="csX11" fmla="*/ 11907 w 76398"/>
                  <a:gd name="csY11" fmla="*/ 25368 h 52202"/>
                  <a:gd name="csX12" fmla="*/ 11907 w 76398"/>
                  <a:gd name="csY12" fmla="*/ 52202 h 52202"/>
                  <a:gd name="csX13" fmla="*/ 0 w 76398"/>
                  <a:gd name="csY13" fmla="*/ 52202 h 52202"/>
                  <a:gd name="csX14" fmla="*/ 0 w 76398"/>
                  <a:gd name="csY14" fmla="*/ 1071 h 52202"/>
                  <a:gd name="csX15" fmla="*/ 11198 w 76398"/>
                  <a:gd name="csY15" fmla="*/ 1071 h 52202"/>
                  <a:gd name="csX16" fmla="*/ 11198 w 76398"/>
                  <a:gd name="csY16" fmla="*/ 11956 h 52202"/>
                  <a:gd name="csX17" fmla="*/ 28253 w 76398"/>
                  <a:gd name="csY17" fmla="*/ 0 h 52202"/>
                  <a:gd name="csX18" fmla="*/ 42943 w 76398"/>
                  <a:gd name="csY18" fmla="*/ 11956 h 52202"/>
                  <a:gd name="csX19" fmla="*/ 59997 w 76398"/>
                  <a:gd name="csY19" fmla="*/ 0 h 52202"/>
                  <a:gd name="csX20" fmla="*/ 71905 w 76398"/>
                  <a:gd name="csY20" fmla="*/ 4615 h 52202"/>
                  <a:gd name="csX21" fmla="*/ 76399 w 76398"/>
                  <a:gd name="csY21" fmla="*/ 16054 h 52202"/>
                  <a:gd name="csX22" fmla="*/ 76399 w 76398"/>
                  <a:gd name="csY22" fmla="*/ 52202 h 522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76398" h="52202">
                    <a:moveTo>
                      <a:pt x="76399" y="52202"/>
                    </a:moveTo>
                    <a:lnTo>
                      <a:pt x="64302" y="52202"/>
                    </a:lnTo>
                    <a:lnTo>
                      <a:pt x="64302" y="20355"/>
                    </a:lnTo>
                    <a:cubicBezTo>
                      <a:pt x="64302" y="13736"/>
                      <a:pt x="61363" y="10437"/>
                      <a:pt x="55487" y="10437"/>
                    </a:cubicBezTo>
                    <a:cubicBezTo>
                      <a:pt x="52084" y="10437"/>
                      <a:pt x="49354" y="11681"/>
                      <a:pt x="47316" y="14186"/>
                    </a:cubicBezTo>
                    <a:cubicBezTo>
                      <a:pt x="45275" y="16675"/>
                      <a:pt x="44256" y="20408"/>
                      <a:pt x="44256" y="25368"/>
                    </a:cubicBezTo>
                    <a:lnTo>
                      <a:pt x="44256" y="52202"/>
                    </a:lnTo>
                    <a:lnTo>
                      <a:pt x="32002" y="52202"/>
                    </a:lnTo>
                    <a:lnTo>
                      <a:pt x="32002" y="20355"/>
                    </a:lnTo>
                    <a:cubicBezTo>
                      <a:pt x="32002" y="13651"/>
                      <a:pt x="29255" y="10280"/>
                      <a:pt x="23743" y="10280"/>
                    </a:cubicBezTo>
                    <a:cubicBezTo>
                      <a:pt x="20408" y="10280"/>
                      <a:pt x="17610" y="11629"/>
                      <a:pt x="15327" y="14343"/>
                    </a:cubicBezTo>
                    <a:cubicBezTo>
                      <a:pt x="13047" y="17037"/>
                      <a:pt x="11907" y="20718"/>
                      <a:pt x="11907" y="25368"/>
                    </a:cubicBezTo>
                    <a:lnTo>
                      <a:pt x="11907" y="52202"/>
                    </a:lnTo>
                    <a:lnTo>
                      <a:pt x="0" y="52202"/>
                    </a:lnTo>
                    <a:lnTo>
                      <a:pt x="0" y="1071"/>
                    </a:lnTo>
                    <a:lnTo>
                      <a:pt x="11198" y="1071"/>
                    </a:lnTo>
                    <a:lnTo>
                      <a:pt x="11198" y="11956"/>
                    </a:lnTo>
                    <a:cubicBezTo>
                      <a:pt x="14843" y="3991"/>
                      <a:pt x="20529" y="0"/>
                      <a:pt x="28253" y="0"/>
                    </a:cubicBezTo>
                    <a:cubicBezTo>
                      <a:pt x="35787" y="0"/>
                      <a:pt x="40680" y="3991"/>
                      <a:pt x="42943" y="11956"/>
                    </a:cubicBezTo>
                    <a:cubicBezTo>
                      <a:pt x="47055" y="3991"/>
                      <a:pt x="52740" y="0"/>
                      <a:pt x="59997" y="0"/>
                    </a:cubicBezTo>
                    <a:cubicBezTo>
                      <a:pt x="64922" y="0"/>
                      <a:pt x="68897" y="1538"/>
                      <a:pt x="71905" y="4615"/>
                    </a:cubicBezTo>
                    <a:cubicBezTo>
                      <a:pt x="74896" y="7691"/>
                      <a:pt x="76399" y="11508"/>
                      <a:pt x="76399" y="16054"/>
                    </a:cubicBezTo>
                    <a:lnTo>
                      <a:pt x="76399" y="52202"/>
                    </a:lnTo>
                    <a:close/>
                  </a:path>
                </a:pathLst>
              </a:custGeom>
              <a:solidFill>
                <a:srgbClr val="000066"/>
              </a:solidFill>
              <a:ln w="326" cap="flat">
                <a:noFill/>
                <a:prstDash val="solid"/>
                <a:miter/>
              </a:ln>
            </p:spPr>
            <p:txBody>
              <a:bodyPr/>
              <a:lstStyle/>
              <a:p>
                <a:endParaRPr lang="en-GB"/>
              </a:p>
            </p:txBody>
          </p:sp>
          <p:sp>
            <p:nvSpPr>
              <p:cNvPr id="1084" name="Free-form: Shape 1083">
                <a:extLst>
                  <a:ext uri="{FF2B5EF4-FFF2-40B4-BE49-F238E27FC236}">
                    <a16:creationId xmlns:a16="http://schemas.microsoft.com/office/drawing/2014/main" id="{B43280AB-AFBC-534D-508C-77CB8CB69A85}"/>
                  </a:ext>
                </a:extLst>
              </p:cNvPr>
              <p:cNvSpPr/>
              <p:nvPr/>
            </p:nvSpPr>
            <p:spPr>
              <a:xfrm>
                <a:off x="6061103" y="2450124"/>
                <a:ext cx="45274" cy="70173"/>
              </a:xfrm>
              <a:custGeom>
                <a:avLst/>
                <a:gdLst>
                  <a:gd name="csX0" fmla="*/ 5219 w 45274"/>
                  <a:gd name="csY0" fmla="*/ 69103 h 70173"/>
                  <a:gd name="csX1" fmla="*/ 0 w 45274"/>
                  <a:gd name="csY1" fmla="*/ 69103 h 70173"/>
                  <a:gd name="csX2" fmla="*/ 0 w 45274"/>
                  <a:gd name="csY2" fmla="*/ 0 h 70173"/>
                  <a:gd name="csX3" fmla="*/ 11542 w 45274"/>
                  <a:gd name="csY3" fmla="*/ 0 h 70173"/>
                  <a:gd name="csX4" fmla="*/ 11542 w 45274"/>
                  <a:gd name="csY4" fmla="*/ 24953 h 70173"/>
                  <a:gd name="csX5" fmla="*/ 18126 w 45274"/>
                  <a:gd name="csY5" fmla="*/ 17419 h 70173"/>
                  <a:gd name="csX6" fmla="*/ 25833 w 45274"/>
                  <a:gd name="csY6" fmla="*/ 15587 h 70173"/>
                  <a:gd name="csX7" fmla="*/ 39746 w 45274"/>
                  <a:gd name="csY7" fmla="*/ 22723 h 70173"/>
                  <a:gd name="csX8" fmla="*/ 45275 w 45274"/>
                  <a:gd name="csY8" fmla="*/ 42526 h 70173"/>
                  <a:gd name="csX9" fmla="*/ 39831 w 45274"/>
                  <a:gd name="csY9" fmla="*/ 62068 h 70173"/>
                  <a:gd name="csX10" fmla="*/ 24210 w 45274"/>
                  <a:gd name="csY10" fmla="*/ 70174 h 70173"/>
                  <a:gd name="csX11" fmla="*/ 8311 w 45274"/>
                  <a:gd name="csY11" fmla="*/ 60703 h 70173"/>
                  <a:gd name="csX12" fmla="*/ 5219 w 45274"/>
                  <a:gd name="csY12" fmla="*/ 69103 h 70173"/>
                  <a:gd name="csX13" fmla="*/ 11542 w 45274"/>
                  <a:gd name="csY13" fmla="*/ 47278 h 70173"/>
                  <a:gd name="csX14" fmla="*/ 14517 w 45274"/>
                  <a:gd name="csY14" fmla="*/ 57385 h 70173"/>
                  <a:gd name="csX15" fmla="*/ 22188 w 45274"/>
                  <a:gd name="csY15" fmla="*/ 60654 h 70173"/>
                  <a:gd name="csX16" fmla="*/ 29827 w 45274"/>
                  <a:gd name="csY16" fmla="*/ 56902 h 70173"/>
                  <a:gd name="csX17" fmla="*/ 33109 w 45274"/>
                  <a:gd name="csY17" fmla="*/ 42216 h 70173"/>
                  <a:gd name="csX18" fmla="*/ 30327 w 45274"/>
                  <a:gd name="csY18" fmla="*/ 29894 h 70173"/>
                  <a:gd name="csX19" fmla="*/ 22482 w 45274"/>
                  <a:gd name="csY19" fmla="*/ 25558 h 70173"/>
                  <a:gd name="csX20" fmla="*/ 14637 w 45274"/>
                  <a:gd name="csY20" fmla="*/ 29254 h 70173"/>
                  <a:gd name="csX21" fmla="*/ 11542 w 45274"/>
                  <a:gd name="csY21" fmla="*/ 39692 h 70173"/>
                  <a:gd name="csX22" fmla="*/ 11542 w 45274"/>
                  <a:gd name="csY22" fmla="*/ 47278 h 701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45274" h="70173">
                    <a:moveTo>
                      <a:pt x="5219" y="69103"/>
                    </a:moveTo>
                    <a:lnTo>
                      <a:pt x="0" y="69103"/>
                    </a:lnTo>
                    <a:lnTo>
                      <a:pt x="0" y="0"/>
                    </a:lnTo>
                    <a:lnTo>
                      <a:pt x="11542" y="0"/>
                    </a:lnTo>
                    <a:lnTo>
                      <a:pt x="11542" y="24953"/>
                    </a:lnTo>
                    <a:cubicBezTo>
                      <a:pt x="13736" y="21152"/>
                      <a:pt x="15931" y="18628"/>
                      <a:pt x="18126" y="17419"/>
                    </a:cubicBezTo>
                    <a:cubicBezTo>
                      <a:pt x="20320" y="16191"/>
                      <a:pt x="22897" y="15587"/>
                      <a:pt x="25833" y="15587"/>
                    </a:cubicBezTo>
                    <a:cubicBezTo>
                      <a:pt x="31434" y="15587"/>
                      <a:pt x="36065" y="17971"/>
                      <a:pt x="39746" y="22723"/>
                    </a:cubicBezTo>
                    <a:cubicBezTo>
                      <a:pt x="43426" y="27491"/>
                      <a:pt x="45275" y="34094"/>
                      <a:pt x="45275" y="42526"/>
                    </a:cubicBezTo>
                    <a:cubicBezTo>
                      <a:pt x="45275" y="50145"/>
                      <a:pt x="43462" y="56660"/>
                      <a:pt x="39831" y="62068"/>
                    </a:cubicBezTo>
                    <a:cubicBezTo>
                      <a:pt x="36202" y="67460"/>
                      <a:pt x="30983" y="70157"/>
                      <a:pt x="24210" y="70174"/>
                    </a:cubicBezTo>
                    <a:cubicBezTo>
                      <a:pt x="17384" y="70157"/>
                      <a:pt x="12097" y="67013"/>
                      <a:pt x="8311" y="60703"/>
                    </a:cubicBezTo>
                    <a:lnTo>
                      <a:pt x="5219" y="69103"/>
                    </a:lnTo>
                    <a:close/>
                    <a:moveTo>
                      <a:pt x="11542" y="47278"/>
                    </a:moveTo>
                    <a:cubicBezTo>
                      <a:pt x="11542" y="51840"/>
                      <a:pt x="12528" y="55210"/>
                      <a:pt x="14517" y="57385"/>
                    </a:cubicBezTo>
                    <a:cubicBezTo>
                      <a:pt x="16486" y="59563"/>
                      <a:pt x="19043" y="60654"/>
                      <a:pt x="22188" y="60654"/>
                    </a:cubicBezTo>
                    <a:cubicBezTo>
                      <a:pt x="25212" y="60654"/>
                      <a:pt x="27770" y="59390"/>
                      <a:pt x="29827" y="56902"/>
                    </a:cubicBezTo>
                    <a:cubicBezTo>
                      <a:pt x="31881" y="54397"/>
                      <a:pt x="32989" y="49508"/>
                      <a:pt x="33109" y="42216"/>
                    </a:cubicBezTo>
                    <a:cubicBezTo>
                      <a:pt x="33109" y="36893"/>
                      <a:pt x="32195" y="32781"/>
                      <a:pt x="30327" y="29894"/>
                    </a:cubicBezTo>
                    <a:cubicBezTo>
                      <a:pt x="28478" y="27008"/>
                      <a:pt x="25852" y="25558"/>
                      <a:pt x="22482" y="25558"/>
                    </a:cubicBezTo>
                    <a:cubicBezTo>
                      <a:pt x="19321" y="25558"/>
                      <a:pt x="16692" y="26802"/>
                      <a:pt x="14637" y="29254"/>
                    </a:cubicBezTo>
                    <a:cubicBezTo>
                      <a:pt x="12580" y="31727"/>
                      <a:pt x="11542" y="35198"/>
                      <a:pt x="11542" y="39692"/>
                    </a:cubicBezTo>
                    <a:lnTo>
                      <a:pt x="11542" y="47278"/>
                    </a:lnTo>
                    <a:close/>
                  </a:path>
                </a:pathLst>
              </a:custGeom>
              <a:solidFill>
                <a:srgbClr val="000066"/>
              </a:solidFill>
              <a:ln w="326" cap="flat">
                <a:noFill/>
                <a:prstDash val="solid"/>
                <a:miter/>
              </a:ln>
            </p:spPr>
            <p:txBody>
              <a:bodyPr/>
              <a:lstStyle/>
              <a:p>
                <a:endParaRPr lang="en-GB"/>
              </a:p>
            </p:txBody>
          </p:sp>
          <p:sp>
            <p:nvSpPr>
              <p:cNvPr id="1085" name="Free-form: Shape 1084">
                <a:extLst>
                  <a:ext uri="{FF2B5EF4-FFF2-40B4-BE49-F238E27FC236}">
                    <a16:creationId xmlns:a16="http://schemas.microsoft.com/office/drawing/2014/main" id="{F549C261-7F84-61D3-5AF4-8741721B1696}"/>
                  </a:ext>
                </a:extLst>
              </p:cNvPr>
              <p:cNvSpPr/>
              <p:nvPr/>
            </p:nvSpPr>
            <p:spPr>
              <a:xfrm>
                <a:off x="6116884" y="2450124"/>
                <a:ext cx="11544" cy="69102"/>
              </a:xfrm>
              <a:custGeom>
                <a:avLst/>
                <a:gdLst>
                  <a:gd name="csX0" fmla="*/ 11545 w 11544"/>
                  <a:gd name="csY0" fmla="*/ 11992 h 69102"/>
                  <a:gd name="csX1" fmla="*/ 0 w 11544"/>
                  <a:gd name="csY1" fmla="*/ 11992 h 69102"/>
                  <a:gd name="csX2" fmla="*/ 0 w 11544"/>
                  <a:gd name="csY2" fmla="*/ 0 h 69102"/>
                  <a:gd name="csX3" fmla="*/ 11545 w 11544"/>
                  <a:gd name="csY3" fmla="*/ 0 h 69102"/>
                  <a:gd name="csX4" fmla="*/ 11545 w 11544"/>
                  <a:gd name="csY4" fmla="*/ 11992 h 69102"/>
                  <a:gd name="csX5" fmla="*/ 11545 w 11544"/>
                  <a:gd name="csY5" fmla="*/ 69103 h 69102"/>
                  <a:gd name="csX6" fmla="*/ 0 w 11544"/>
                  <a:gd name="csY6" fmla="*/ 69103 h 69102"/>
                  <a:gd name="csX7" fmla="*/ 0 w 11544"/>
                  <a:gd name="csY7" fmla="*/ 17971 h 69102"/>
                  <a:gd name="csX8" fmla="*/ 11545 w 11544"/>
                  <a:gd name="csY8" fmla="*/ 17971 h 69102"/>
                  <a:gd name="csX9" fmla="*/ 11545 w 11544"/>
                  <a:gd name="csY9" fmla="*/ 69103 h 691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1544" h="69102">
                    <a:moveTo>
                      <a:pt x="11545" y="11992"/>
                    </a:moveTo>
                    <a:lnTo>
                      <a:pt x="0" y="11992"/>
                    </a:lnTo>
                    <a:lnTo>
                      <a:pt x="0" y="0"/>
                    </a:lnTo>
                    <a:lnTo>
                      <a:pt x="11545" y="0"/>
                    </a:lnTo>
                    <a:lnTo>
                      <a:pt x="11545" y="11992"/>
                    </a:lnTo>
                    <a:close/>
                    <a:moveTo>
                      <a:pt x="11545" y="69103"/>
                    </a:moveTo>
                    <a:lnTo>
                      <a:pt x="0" y="69103"/>
                    </a:lnTo>
                    <a:lnTo>
                      <a:pt x="0" y="17971"/>
                    </a:lnTo>
                    <a:lnTo>
                      <a:pt x="11545" y="17971"/>
                    </a:lnTo>
                    <a:lnTo>
                      <a:pt x="11545" y="69103"/>
                    </a:lnTo>
                    <a:close/>
                  </a:path>
                </a:pathLst>
              </a:custGeom>
              <a:solidFill>
                <a:srgbClr val="000066"/>
              </a:solidFill>
              <a:ln w="326" cap="flat">
                <a:noFill/>
                <a:prstDash val="solid"/>
                <a:miter/>
              </a:ln>
            </p:spPr>
            <p:txBody>
              <a:bodyPr/>
              <a:lstStyle/>
              <a:p>
                <a:endParaRPr lang="en-GB"/>
              </a:p>
            </p:txBody>
          </p:sp>
          <p:sp>
            <p:nvSpPr>
              <p:cNvPr id="1086" name="Free-form: Shape 1085">
                <a:extLst>
                  <a:ext uri="{FF2B5EF4-FFF2-40B4-BE49-F238E27FC236}">
                    <a16:creationId xmlns:a16="http://schemas.microsoft.com/office/drawing/2014/main" id="{488EFD3F-38DC-DA28-C961-8A35BB2B6B7E}"/>
                  </a:ext>
                </a:extLst>
              </p:cNvPr>
              <p:cNvSpPr/>
              <p:nvPr/>
            </p:nvSpPr>
            <p:spPr>
              <a:xfrm>
                <a:off x="4005483" y="1987487"/>
                <a:ext cx="67776" cy="69102"/>
              </a:xfrm>
              <a:custGeom>
                <a:avLst/>
                <a:gdLst>
                  <a:gd name="csX0" fmla="*/ 67777 w 67776"/>
                  <a:gd name="csY0" fmla="*/ 69103 h 69102"/>
                  <a:gd name="csX1" fmla="*/ 55076 w 67776"/>
                  <a:gd name="csY1" fmla="*/ 69103 h 69102"/>
                  <a:gd name="csX2" fmla="*/ 55076 w 67776"/>
                  <a:gd name="csY2" fmla="*/ 8605 h 69102"/>
                  <a:gd name="csX3" fmla="*/ 35944 w 67776"/>
                  <a:gd name="csY3" fmla="*/ 69103 h 69102"/>
                  <a:gd name="csX4" fmla="*/ 29413 w 67776"/>
                  <a:gd name="csY4" fmla="*/ 69103 h 69102"/>
                  <a:gd name="csX5" fmla="*/ 10160 w 67776"/>
                  <a:gd name="csY5" fmla="*/ 8605 h 69102"/>
                  <a:gd name="csX6" fmla="*/ 10160 w 67776"/>
                  <a:gd name="csY6" fmla="*/ 69103 h 69102"/>
                  <a:gd name="csX7" fmla="*/ 0 w 67776"/>
                  <a:gd name="csY7" fmla="*/ 69103 h 69102"/>
                  <a:gd name="csX8" fmla="*/ 0 w 67776"/>
                  <a:gd name="csY8" fmla="*/ 0 h 69102"/>
                  <a:gd name="csX9" fmla="*/ 19478 w 67776"/>
                  <a:gd name="csY9" fmla="*/ 0 h 69102"/>
                  <a:gd name="csX10" fmla="*/ 33959 w 67776"/>
                  <a:gd name="csY10" fmla="*/ 44495 h 69102"/>
                  <a:gd name="csX11" fmla="*/ 48198 w 67776"/>
                  <a:gd name="csY11" fmla="*/ 0 h 69102"/>
                  <a:gd name="csX12" fmla="*/ 67777 w 67776"/>
                  <a:gd name="csY12" fmla="*/ 0 h 69102"/>
                  <a:gd name="csX13" fmla="*/ 67777 w 67776"/>
                  <a:gd name="csY13" fmla="*/ 69103 h 691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7776" h="69102">
                    <a:moveTo>
                      <a:pt x="67777" y="69103"/>
                    </a:moveTo>
                    <a:lnTo>
                      <a:pt x="55076" y="69103"/>
                    </a:lnTo>
                    <a:lnTo>
                      <a:pt x="55076" y="8605"/>
                    </a:lnTo>
                    <a:lnTo>
                      <a:pt x="35944" y="69103"/>
                    </a:lnTo>
                    <a:lnTo>
                      <a:pt x="29413" y="69103"/>
                    </a:lnTo>
                    <a:lnTo>
                      <a:pt x="10160" y="8605"/>
                    </a:lnTo>
                    <a:lnTo>
                      <a:pt x="10160" y="69103"/>
                    </a:lnTo>
                    <a:lnTo>
                      <a:pt x="0" y="69103"/>
                    </a:lnTo>
                    <a:lnTo>
                      <a:pt x="0" y="0"/>
                    </a:lnTo>
                    <a:lnTo>
                      <a:pt x="19478" y="0"/>
                    </a:lnTo>
                    <a:lnTo>
                      <a:pt x="33959" y="44495"/>
                    </a:lnTo>
                    <a:lnTo>
                      <a:pt x="48198" y="0"/>
                    </a:lnTo>
                    <a:lnTo>
                      <a:pt x="67777" y="0"/>
                    </a:lnTo>
                    <a:lnTo>
                      <a:pt x="67777" y="69103"/>
                    </a:lnTo>
                    <a:close/>
                  </a:path>
                </a:pathLst>
              </a:custGeom>
              <a:solidFill>
                <a:srgbClr val="000066"/>
              </a:solidFill>
              <a:ln w="326" cap="flat">
                <a:noFill/>
                <a:prstDash val="solid"/>
                <a:miter/>
              </a:ln>
            </p:spPr>
            <p:txBody>
              <a:bodyPr/>
              <a:lstStyle/>
              <a:p>
                <a:endParaRPr lang="en-GB"/>
              </a:p>
            </p:txBody>
          </p:sp>
          <p:sp>
            <p:nvSpPr>
              <p:cNvPr id="1087" name="Free-form: Shape 1086">
                <a:extLst>
                  <a:ext uri="{FF2B5EF4-FFF2-40B4-BE49-F238E27FC236}">
                    <a16:creationId xmlns:a16="http://schemas.microsoft.com/office/drawing/2014/main" id="{27D33E4C-EE2F-E850-39C7-A302DAD8590A}"/>
                  </a:ext>
                </a:extLst>
              </p:cNvPr>
              <p:cNvSpPr/>
              <p:nvPr/>
            </p:nvSpPr>
            <p:spPr>
              <a:xfrm>
                <a:off x="4087845" y="2005458"/>
                <a:ext cx="42077" cy="52202"/>
              </a:xfrm>
              <a:custGeom>
                <a:avLst/>
                <a:gdLst>
                  <a:gd name="csX0" fmla="*/ 42078 w 42077"/>
                  <a:gd name="csY0" fmla="*/ 51131 h 52202"/>
                  <a:gd name="csX1" fmla="*/ 31346 w 42077"/>
                  <a:gd name="csY1" fmla="*/ 51131 h 52202"/>
                  <a:gd name="csX2" fmla="*/ 31346 w 42077"/>
                  <a:gd name="csY2" fmla="*/ 40090 h 52202"/>
                  <a:gd name="csX3" fmla="*/ 15190 w 42077"/>
                  <a:gd name="csY3" fmla="*/ 52202 h 52202"/>
                  <a:gd name="csX4" fmla="*/ 4112 w 42077"/>
                  <a:gd name="csY4" fmla="*/ 47866 h 52202"/>
                  <a:gd name="csX5" fmla="*/ 0 w 42077"/>
                  <a:gd name="csY5" fmla="*/ 35786 h 52202"/>
                  <a:gd name="csX6" fmla="*/ 0 w 42077"/>
                  <a:gd name="csY6" fmla="*/ 0 h 52202"/>
                  <a:gd name="csX7" fmla="*/ 11803 w 42077"/>
                  <a:gd name="csY7" fmla="*/ 0 h 52202"/>
                  <a:gd name="csX8" fmla="*/ 11803 w 42077"/>
                  <a:gd name="csY8" fmla="*/ 33317 h 52202"/>
                  <a:gd name="csX9" fmla="*/ 14239 w 42077"/>
                  <a:gd name="csY9" fmla="*/ 40557 h 52202"/>
                  <a:gd name="csX10" fmla="*/ 18991 w 42077"/>
                  <a:gd name="csY10" fmla="*/ 42268 h 52202"/>
                  <a:gd name="csX11" fmla="*/ 26630 w 42077"/>
                  <a:gd name="csY11" fmla="*/ 38898 h 52202"/>
                  <a:gd name="csX12" fmla="*/ 30536 w 42077"/>
                  <a:gd name="csY12" fmla="*/ 24555 h 52202"/>
                  <a:gd name="csX13" fmla="*/ 30536 w 42077"/>
                  <a:gd name="csY13" fmla="*/ 0 h 52202"/>
                  <a:gd name="csX14" fmla="*/ 42078 w 42077"/>
                  <a:gd name="csY14" fmla="*/ 0 h 52202"/>
                  <a:gd name="csX15" fmla="*/ 42078 w 42077"/>
                  <a:gd name="csY15" fmla="*/ 51131 h 522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42077" h="52202">
                    <a:moveTo>
                      <a:pt x="42078" y="51131"/>
                    </a:moveTo>
                    <a:lnTo>
                      <a:pt x="31346" y="51131"/>
                    </a:lnTo>
                    <a:lnTo>
                      <a:pt x="31346" y="40090"/>
                    </a:lnTo>
                    <a:cubicBezTo>
                      <a:pt x="28443" y="48159"/>
                      <a:pt x="23051" y="52186"/>
                      <a:pt x="15190" y="52202"/>
                    </a:cubicBezTo>
                    <a:cubicBezTo>
                      <a:pt x="10542" y="52186"/>
                      <a:pt x="6842" y="50752"/>
                      <a:pt x="4112" y="47866"/>
                    </a:cubicBezTo>
                    <a:cubicBezTo>
                      <a:pt x="1365" y="44979"/>
                      <a:pt x="0" y="40952"/>
                      <a:pt x="0" y="35786"/>
                    </a:cubicBezTo>
                    <a:lnTo>
                      <a:pt x="0" y="0"/>
                    </a:lnTo>
                    <a:lnTo>
                      <a:pt x="11803" y="0"/>
                    </a:lnTo>
                    <a:lnTo>
                      <a:pt x="11803" y="33317"/>
                    </a:lnTo>
                    <a:cubicBezTo>
                      <a:pt x="11803" y="36997"/>
                      <a:pt x="12613" y="39397"/>
                      <a:pt x="14239" y="40557"/>
                    </a:cubicBezTo>
                    <a:cubicBezTo>
                      <a:pt x="15846" y="41697"/>
                      <a:pt x="17436" y="42268"/>
                      <a:pt x="18991" y="42268"/>
                    </a:cubicBezTo>
                    <a:cubicBezTo>
                      <a:pt x="21496" y="42268"/>
                      <a:pt x="24037" y="41145"/>
                      <a:pt x="26630" y="38898"/>
                    </a:cubicBezTo>
                    <a:cubicBezTo>
                      <a:pt x="29239" y="36667"/>
                      <a:pt x="30536" y="31880"/>
                      <a:pt x="30536" y="24555"/>
                    </a:cubicBezTo>
                    <a:lnTo>
                      <a:pt x="30536" y="0"/>
                    </a:lnTo>
                    <a:lnTo>
                      <a:pt x="42078" y="0"/>
                    </a:lnTo>
                    <a:lnTo>
                      <a:pt x="42078" y="51131"/>
                    </a:lnTo>
                    <a:close/>
                  </a:path>
                </a:pathLst>
              </a:custGeom>
              <a:solidFill>
                <a:srgbClr val="000066"/>
              </a:solidFill>
              <a:ln w="326" cap="flat">
                <a:noFill/>
                <a:prstDash val="solid"/>
                <a:miter/>
              </a:ln>
            </p:spPr>
            <p:txBody>
              <a:bodyPr/>
              <a:lstStyle/>
              <a:p>
                <a:endParaRPr lang="en-GB"/>
              </a:p>
            </p:txBody>
          </p:sp>
          <p:sp>
            <p:nvSpPr>
              <p:cNvPr id="1088" name="Free-form: Shape 1087">
                <a:extLst>
                  <a:ext uri="{FF2B5EF4-FFF2-40B4-BE49-F238E27FC236}">
                    <a16:creationId xmlns:a16="http://schemas.microsoft.com/office/drawing/2014/main" id="{9C6C8B6D-13E1-7341-7660-23A313648651}"/>
                  </a:ext>
                </a:extLst>
              </p:cNvPr>
              <p:cNvSpPr/>
              <p:nvPr/>
            </p:nvSpPr>
            <p:spPr>
              <a:xfrm>
                <a:off x="4137561" y="2004387"/>
                <a:ext cx="43945" cy="53273"/>
              </a:xfrm>
              <a:custGeom>
                <a:avLst/>
                <a:gdLst>
                  <a:gd name="csX0" fmla="*/ 0 w 43945"/>
                  <a:gd name="csY0" fmla="*/ 40452 h 53273"/>
                  <a:gd name="csX1" fmla="*/ 10836 w 43945"/>
                  <a:gd name="csY1" fmla="*/ 38379 h 53273"/>
                  <a:gd name="csX2" fmla="*/ 21774 w 43945"/>
                  <a:gd name="csY2" fmla="*/ 44600 h 53273"/>
                  <a:gd name="csX3" fmla="*/ 32505 w 43945"/>
                  <a:gd name="csY3" fmla="*/ 38274 h 53273"/>
                  <a:gd name="csX4" fmla="*/ 30830 w 43945"/>
                  <a:gd name="csY4" fmla="*/ 34940 h 53273"/>
                  <a:gd name="csX5" fmla="*/ 26888 w 43945"/>
                  <a:gd name="csY5" fmla="*/ 33160 h 53273"/>
                  <a:gd name="csX6" fmla="*/ 17574 w 43945"/>
                  <a:gd name="csY6" fmla="*/ 31397 h 53273"/>
                  <a:gd name="csX7" fmla="*/ 2074 w 43945"/>
                  <a:gd name="csY7" fmla="*/ 16260 h 53273"/>
                  <a:gd name="csX8" fmla="*/ 6982 w 43945"/>
                  <a:gd name="csY8" fmla="*/ 4735 h 53273"/>
                  <a:gd name="csX9" fmla="*/ 21617 w 43945"/>
                  <a:gd name="csY9" fmla="*/ 0 h 53273"/>
                  <a:gd name="csX10" fmla="*/ 41421 w 43945"/>
                  <a:gd name="csY10" fmla="*/ 11907 h 53273"/>
                  <a:gd name="csX11" fmla="*/ 31140 w 43945"/>
                  <a:gd name="csY11" fmla="*/ 13981 h 53273"/>
                  <a:gd name="csX12" fmla="*/ 21931 w 43945"/>
                  <a:gd name="csY12" fmla="*/ 8207 h 53273"/>
                  <a:gd name="csX13" fmla="*/ 12701 w 43945"/>
                  <a:gd name="csY13" fmla="*/ 13981 h 53273"/>
                  <a:gd name="csX14" fmla="*/ 20151 w 43945"/>
                  <a:gd name="csY14" fmla="*/ 19493 h 53273"/>
                  <a:gd name="csX15" fmla="*/ 31140 w 43945"/>
                  <a:gd name="csY15" fmla="*/ 21772 h 53273"/>
                  <a:gd name="csX16" fmla="*/ 43946 w 43945"/>
                  <a:gd name="csY16" fmla="*/ 36462 h 53273"/>
                  <a:gd name="csX17" fmla="*/ 37362 w 43945"/>
                  <a:gd name="csY17" fmla="*/ 49094 h 53273"/>
                  <a:gd name="csX18" fmla="*/ 21721 w 43945"/>
                  <a:gd name="csY18" fmla="*/ 53274 h 53273"/>
                  <a:gd name="csX19" fmla="*/ 7845 w 43945"/>
                  <a:gd name="csY19" fmla="*/ 50093 h 53273"/>
                  <a:gd name="csX20" fmla="*/ 0 w 43945"/>
                  <a:gd name="csY20" fmla="*/ 40452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43945" h="53273">
                    <a:moveTo>
                      <a:pt x="0" y="40452"/>
                    </a:moveTo>
                    <a:lnTo>
                      <a:pt x="10836" y="38379"/>
                    </a:lnTo>
                    <a:cubicBezTo>
                      <a:pt x="12495" y="42526"/>
                      <a:pt x="16140" y="44600"/>
                      <a:pt x="21774" y="44600"/>
                    </a:cubicBezTo>
                    <a:cubicBezTo>
                      <a:pt x="28929" y="44600"/>
                      <a:pt x="32505" y="42490"/>
                      <a:pt x="32505" y="38274"/>
                    </a:cubicBezTo>
                    <a:cubicBezTo>
                      <a:pt x="32505" y="36926"/>
                      <a:pt x="31953" y="35822"/>
                      <a:pt x="30830" y="34940"/>
                    </a:cubicBezTo>
                    <a:cubicBezTo>
                      <a:pt x="29723" y="34058"/>
                      <a:pt x="28410" y="33470"/>
                      <a:pt x="26888" y="33160"/>
                    </a:cubicBezTo>
                    <a:lnTo>
                      <a:pt x="17574" y="31397"/>
                    </a:lnTo>
                    <a:cubicBezTo>
                      <a:pt x="7240" y="29411"/>
                      <a:pt x="2074" y="24365"/>
                      <a:pt x="2074" y="16260"/>
                    </a:cubicBezTo>
                    <a:cubicBezTo>
                      <a:pt x="2074" y="11734"/>
                      <a:pt x="3717" y="7897"/>
                      <a:pt x="6982" y="4735"/>
                    </a:cubicBezTo>
                    <a:cubicBezTo>
                      <a:pt x="10265" y="1590"/>
                      <a:pt x="15138" y="0"/>
                      <a:pt x="21617" y="0"/>
                    </a:cubicBezTo>
                    <a:cubicBezTo>
                      <a:pt x="32417" y="0"/>
                      <a:pt x="39021" y="3974"/>
                      <a:pt x="41421" y="11907"/>
                    </a:cubicBezTo>
                    <a:lnTo>
                      <a:pt x="31140" y="13981"/>
                    </a:lnTo>
                    <a:cubicBezTo>
                      <a:pt x="30053" y="10127"/>
                      <a:pt x="26993" y="8207"/>
                      <a:pt x="21931" y="8207"/>
                    </a:cubicBezTo>
                    <a:cubicBezTo>
                      <a:pt x="15778" y="8207"/>
                      <a:pt x="12701" y="10127"/>
                      <a:pt x="12701" y="13981"/>
                    </a:cubicBezTo>
                    <a:cubicBezTo>
                      <a:pt x="12701" y="16639"/>
                      <a:pt x="15190" y="18491"/>
                      <a:pt x="20151" y="19493"/>
                    </a:cubicBezTo>
                    <a:lnTo>
                      <a:pt x="31140" y="21772"/>
                    </a:lnTo>
                    <a:cubicBezTo>
                      <a:pt x="39677" y="23536"/>
                      <a:pt x="43946" y="28425"/>
                      <a:pt x="43946" y="36462"/>
                    </a:cubicBezTo>
                    <a:cubicBezTo>
                      <a:pt x="43946" y="42095"/>
                      <a:pt x="41751" y="46311"/>
                      <a:pt x="37362" y="49094"/>
                    </a:cubicBezTo>
                    <a:cubicBezTo>
                      <a:pt x="32972" y="51873"/>
                      <a:pt x="27770" y="53257"/>
                      <a:pt x="21721" y="53274"/>
                    </a:cubicBezTo>
                    <a:cubicBezTo>
                      <a:pt x="16486" y="53257"/>
                      <a:pt x="11872" y="52202"/>
                      <a:pt x="7845" y="50093"/>
                    </a:cubicBezTo>
                    <a:cubicBezTo>
                      <a:pt x="3837" y="47986"/>
                      <a:pt x="1208" y="44773"/>
                      <a:pt x="0" y="40452"/>
                    </a:cubicBezTo>
                    <a:close/>
                  </a:path>
                </a:pathLst>
              </a:custGeom>
              <a:solidFill>
                <a:srgbClr val="000066"/>
              </a:solidFill>
              <a:ln w="326" cap="flat">
                <a:noFill/>
                <a:prstDash val="solid"/>
                <a:miter/>
              </a:ln>
            </p:spPr>
            <p:txBody>
              <a:bodyPr/>
              <a:lstStyle/>
              <a:p>
                <a:endParaRPr lang="en-GB"/>
              </a:p>
            </p:txBody>
          </p:sp>
          <p:sp>
            <p:nvSpPr>
              <p:cNvPr id="1089" name="Free-form: Shape 1088">
                <a:extLst>
                  <a:ext uri="{FF2B5EF4-FFF2-40B4-BE49-F238E27FC236}">
                    <a16:creationId xmlns:a16="http://schemas.microsoft.com/office/drawing/2014/main" id="{4A174B47-3400-D13D-0205-76302A361920}"/>
                  </a:ext>
                </a:extLst>
              </p:cNvPr>
              <p:cNvSpPr/>
              <p:nvPr/>
            </p:nvSpPr>
            <p:spPr>
              <a:xfrm>
                <a:off x="4187640" y="2004387"/>
                <a:ext cx="46986" cy="53273"/>
              </a:xfrm>
              <a:custGeom>
                <a:avLst/>
                <a:gdLst>
                  <a:gd name="csX0" fmla="*/ 46986 w 46986"/>
                  <a:gd name="csY0" fmla="*/ 52202 h 53273"/>
                  <a:gd name="csX1" fmla="*/ 35997 w 46986"/>
                  <a:gd name="csY1" fmla="*/ 52202 h 53273"/>
                  <a:gd name="csX2" fmla="*/ 34217 w 46986"/>
                  <a:gd name="csY2" fmla="*/ 41870 h 53273"/>
                  <a:gd name="csX3" fmla="*/ 16901 w 46986"/>
                  <a:gd name="csY3" fmla="*/ 53274 h 53273"/>
                  <a:gd name="csX4" fmla="*/ 4631 w 46986"/>
                  <a:gd name="csY4" fmla="*/ 48780 h 53273"/>
                  <a:gd name="csX5" fmla="*/ 0 w 46986"/>
                  <a:gd name="csY5" fmla="*/ 37513 h 53273"/>
                  <a:gd name="csX6" fmla="*/ 30935 w 46986"/>
                  <a:gd name="csY6" fmla="*/ 19905 h 53273"/>
                  <a:gd name="csX7" fmla="*/ 34217 w 46986"/>
                  <a:gd name="csY7" fmla="*/ 19957 h 53273"/>
                  <a:gd name="csX8" fmla="*/ 34217 w 46986"/>
                  <a:gd name="csY8" fmla="*/ 16103 h 53273"/>
                  <a:gd name="csX9" fmla="*/ 23384 w 46986"/>
                  <a:gd name="csY9" fmla="*/ 8155 h 53273"/>
                  <a:gd name="csX10" fmla="*/ 11440 w 46986"/>
                  <a:gd name="csY10" fmla="*/ 16103 h 53273"/>
                  <a:gd name="csX11" fmla="*/ 1627 w 46986"/>
                  <a:gd name="csY11" fmla="*/ 14637 h 53273"/>
                  <a:gd name="csX12" fmla="*/ 8191 w 46986"/>
                  <a:gd name="csY12" fmla="*/ 4131 h 53273"/>
                  <a:gd name="csX13" fmla="*/ 24902 w 46986"/>
                  <a:gd name="csY13" fmla="*/ 0 h 53273"/>
                  <a:gd name="csX14" fmla="*/ 34579 w 46986"/>
                  <a:gd name="csY14" fmla="*/ 1003 h 53273"/>
                  <a:gd name="csX15" fmla="*/ 40905 w 46986"/>
                  <a:gd name="csY15" fmla="*/ 4337 h 53273"/>
                  <a:gd name="csX16" fmla="*/ 44481 w 46986"/>
                  <a:gd name="csY16" fmla="*/ 9451 h 53273"/>
                  <a:gd name="csX17" fmla="*/ 45468 w 46986"/>
                  <a:gd name="csY17" fmla="*/ 18784 h 53273"/>
                  <a:gd name="csX18" fmla="*/ 45468 w 46986"/>
                  <a:gd name="csY18" fmla="*/ 41870 h 53273"/>
                  <a:gd name="csX19" fmla="*/ 46986 w 46986"/>
                  <a:gd name="csY19" fmla="*/ 52202 h 53273"/>
                  <a:gd name="csX20" fmla="*/ 34217 w 46986"/>
                  <a:gd name="csY20" fmla="*/ 26178 h 53273"/>
                  <a:gd name="csX21" fmla="*/ 11839 w 46986"/>
                  <a:gd name="csY21" fmla="*/ 36857 h 53273"/>
                  <a:gd name="csX22" fmla="*/ 14102 w 46986"/>
                  <a:gd name="csY22" fmla="*/ 42301 h 53273"/>
                  <a:gd name="csX23" fmla="*/ 20912 w 46986"/>
                  <a:gd name="csY23" fmla="*/ 44564 h 53273"/>
                  <a:gd name="csX24" fmla="*/ 30866 w 46986"/>
                  <a:gd name="csY24" fmla="*/ 40384 h 53273"/>
                  <a:gd name="csX25" fmla="*/ 34217 w 46986"/>
                  <a:gd name="csY25" fmla="*/ 30897 h 53273"/>
                  <a:gd name="csX26" fmla="*/ 34217 w 46986"/>
                  <a:gd name="csY26" fmla="*/ 26178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46986" h="53273">
                    <a:moveTo>
                      <a:pt x="46986" y="52202"/>
                    </a:moveTo>
                    <a:lnTo>
                      <a:pt x="35997" y="52202"/>
                    </a:lnTo>
                    <a:cubicBezTo>
                      <a:pt x="35013" y="49094"/>
                      <a:pt x="34426" y="45655"/>
                      <a:pt x="34217" y="41870"/>
                    </a:cubicBezTo>
                    <a:cubicBezTo>
                      <a:pt x="31160" y="49472"/>
                      <a:pt x="25386" y="53257"/>
                      <a:pt x="16901" y="53274"/>
                    </a:cubicBezTo>
                    <a:cubicBezTo>
                      <a:pt x="11803" y="53257"/>
                      <a:pt x="7727" y="51771"/>
                      <a:pt x="4631" y="48780"/>
                    </a:cubicBezTo>
                    <a:cubicBezTo>
                      <a:pt x="1538" y="45792"/>
                      <a:pt x="0" y="42043"/>
                      <a:pt x="0" y="37513"/>
                    </a:cubicBezTo>
                    <a:cubicBezTo>
                      <a:pt x="0" y="25783"/>
                      <a:pt x="10317" y="19905"/>
                      <a:pt x="30935" y="19905"/>
                    </a:cubicBezTo>
                    <a:cubicBezTo>
                      <a:pt x="31748" y="19905"/>
                      <a:pt x="32835" y="19924"/>
                      <a:pt x="34217" y="19957"/>
                    </a:cubicBezTo>
                    <a:lnTo>
                      <a:pt x="34217" y="16103"/>
                    </a:lnTo>
                    <a:cubicBezTo>
                      <a:pt x="34217" y="10800"/>
                      <a:pt x="30605" y="8155"/>
                      <a:pt x="23384" y="8155"/>
                    </a:cubicBezTo>
                    <a:cubicBezTo>
                      <a:pt x="16365" y="8155"/>
                      <a:pt x="12391" y="10800"/>
                      <a:pt x="11440" y="16103"/>
                    </a:cubicBezTo>
                    <a:lnTo>
                      <a:pt x="1627" y="14637"/>
                    </a:lnTo>
                    <a:cubicBezTo>
                      <a:pt x="2162" y="10385"/>
                      <a:pt x="4357" y="6878"/>
                      <a:pt x="8191" y="4131"/>
                    </a:cubicBezTo>
                    <a:cubicBezTo>
                      <a:pt x="12045" y="1381"/>
                      <a:pt x="17610" y="0"/>
                      <a:pt x="24902" y="0"/>
                    </a:cubicBezTo>
                    <a:cubicBezTo>
                      <a:pt x="28861" y="0"/>
                      <a:pt x="32074" y="346"/>
                      <a:pt x="34579" y="1003"/>
                    </a:cubicBezTo>
                    <a:cubicBezTo>
                      <a:pt x="37068" y="1659"/>
                      <a:pt x="39177" y="2763"/>
                      <a:pt x="40905" y="4337"/>
                    </a:cubicBezTo>
                    <a:cubicBezTo>
                      <a:pt x="42633" y="5911"/>
                      <a:pt x="43825" y="7603"/>
                      <a:pt x="44481" y="9451"/>
                    </a:cubicBezTo>
                    <a:cubicBezTo>
                      <a:pt x="45138" y="11283"/>
                      <a:pt x="45468" y="14395"/>
                      <a:pt x="45468" y="18784"/>
                    </a:cubicBezTo>
                    <a:lnTo>
                      <a:pt x="45468" y="41870"/>
                    </a:lnTo>
                    <a:cubicBezTo>
                      <a:pt x="45468" y="45220"/>
                      <a:pt x="45967" y="48659"/>
                      <a:pt x="46986" y="52202"/>
                    </a:cubicBezTo>
                    <a:close/>
                    <a:moveTo>
                      <a:pt x="34217" y="26178"/>
                    </a:moveTo>
                    <a:cubicBezTo>
                      <a:pt x="19305" y="26178"/>
                      <a:pt x="11839" y="29738"/>
                      <a:pt x="11839" y="36857"/>
                    </a:cubicBezTo>
                    <a:cubicBezTo>
                      <a:pt x="11839" y="38983"/>
                      <a:pt x="12600" y="40799"/>
                      <a:pt x="14102" y="42301"/>
                    </a:cubicBezTo>
                    <a:cubicBezTo>
                      <a:pt x="15604" y="43803"/>
                      <a:pt x="17871" y="44564"/>
                      <a:pt x="20912" y="44564"/>
                    </a:cubicBezTo>
                    <a:cubicBezTo>
                      <a:pt x="25301" y="44564"/>
                      <a:pt x="28619" y="43166"/>
                      <a:pt x="30866" y="40384"/>
                    </a:cubicBezTo>
                    <a:cubicBezTo>
                      <a:pt x="33093" y="37601"/>
                      <a:pt x="34217" y="34440"/>
                      <a:pt x="34217" y="30897"/>
                    </a:cubicBezTo>
                    <a:lnTo>
                      <a:pt x="34217" y="26178"/>
                    </a:lnTo>
                    <a:close/>
                  </a:path>
                </a:pathLst>
              </a:custGeom>
              <a:solidFill>
                <a:srgbClr val="000066"/>
              </a:solidFill>
              <a:ln w="326" cap="flat">
                <a:noFill/>
                <a:prstDash val="solid"/>
                <a:miter/>
              </a:ln>
            </p:spPr>
            <p:txBody>
              <a:bodyPr/>
              <a:lstStyle/>
              <a:p>
                <a:endParaRPr lang="en-GB"/>
              </a:p>
            </p:txBody>
          </p:sp>
          <p:sp>
            <p:nvSpPr>
              <p:cNvPr id="1090" name="Free-form: Shape 1089">
                <a:extLst>
                  <a:ext uri="{FF2B5EF4-FFF2-40B4-BE49-F238E27FC236}">
                    <a16:creationId xmlns:a16="http://schemas.microsoft.com/office/drawing/2014/main" id="{5687CF47-6DF1-DB92-3121-00371D6C3AF6}"/>
                  </a:ext>
                </a:extLst>
              </p:cNvPr>
              <p:cNvSpPr/>
              <p:nvPr/>
            </p:nvSpPr>
            <p:spPr>
              <a:xfrm>
                <a:off x="4246916" y="2004387"/>
                <a:ext cx="42339" cy="52202"/>
              </a:xfrm>
              <a:custGeom>
                <a:avLst/>
                <a:gdLst>
                  <a:gd name="csX0" fmla="*/ 42339 w 42339"/>
                  <a:gd name="csY0" fmla="*/ 52202 h 52202"/>
                  <a:gd name="csX1" fmla="*/ 30794 w 42339"/>
                  <a:gd name="csY1" fmla="*/ 52202 h 52202"/>
                  <a:gd name="csX2" fmla="*/ 30794 w 42339"/>
                  <a:gd name="csY2" fmla="*/ 20251 h 52202"/>
                  <a:gd name="csX3" fmla="*/ 28462 w 42339"/>
                  <a:gd name="csY3" fmla="*/ 12632 h 52202"/>
                  <a:gd name="csX4" fmla="*/ 22845 w 42339"/>
                  <a:gd name="csY4" fmla="*/ 10075 h 52202"/>
                  <a:gd name="csX5" fmla="*/ 14948 w 42339"/>
                  <a:gd name="csY5" fmla="*/ 14029 h 52202"/>
                  <a:gd name="csX6" fmla="*/ 11542 w 42339"/>
                  <a:gd name="csY6" fmla="*/ 25920 h 52202"/>
                  <a:gd name="csX7" fmla="*/ 11542 w 42339"/>
                  <a:gd name="csY7" fmla="*/ 52202 h 52202"/>
                  <a:gd name="csX8" fmla="*/ 0 w 42339"/>
                  <a:gd name="csY8" fmla="*/ 52202 h 52202"/>
                  <a:gd name="csX9" fmla="*/ 0 w 42339"/>
                  <a:gd name="csY9" fmla="*/ 1071 h 52202"/>
                  <a:gd name="csX10" fmla="*/ 10542 w 42339"/>
                  <a:gd name="csY10" fmla="*/ 1071 h 52202"/>
                  <a:gd name="csX11" fmla="*/ 10542 w 42339"/>
                  <a:gd name="csY11" fmla="*/ 12926 h 52202"/>
                  <a:gd name="csX12" fmla="*/ 26026 w 42339"/>
                  <a:gd name="csY12" fmla="*/ 0 h 52202"/>
                  <a:gd name="csX13" fmla="*/ 37551 w 42339"/>
                  <a:gd name="csY13" fmla="*/ 4268 h 52202"/>
                  <a:gd name="csX14" fmla="*/ 42339 w 42339"/>
                  <a:gd name="csY14" fmla="*/ 19199 h 52202"/>
                  <a:gd name="csX15" fmla="*/ 42339 w 42339"/>
                  <a:gd name="csY15" fmla="*/ 52202 h 522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42339" h="52202">
                    <a:moveTo>
                      <a:pt x="42339" y="52202"/>
                    </a:moveTo>
                    <a:lnTo>
                      <a:pt x="30794" y="52202"/>
                    </a:lnTo>
                    <a:lnTo>
                      <a:pt x="30794" y="20251"/>
                    </a:lnTo>
                    <a:cubicBezTo>
                      <a:pt x="30794" y="16884"/>
                      <a:pt x="30017" y="14343"/>
                      <a:pt x="28462" y="12632"/>
                    </a:cubicBezTo>
                    <a:cubicBezTo>
                      <a:pt x="26904" y="10937"/>
                      <a:pt x="25039" y="10075"/>
                      <a:pt x="22845" y="10075"/>
                    </a:cubicBezTo>
                    <a:cubicBezTo>
                      <a:pt x="19837" y="10075"/>
                      <a:pt x="17211" y="11404"/>
                      <a:pt x="14948" y="14029"/>
                    </a:cubicBezTo>
                    <a:cubicBezTo>
                      <a:pt x="12685" y="16658"/>
                      <a:pt x="11542" y="20633"/>
                      <a:pt x="11542" y="25920"/>
                    </a:cubicBezTo>
                    <a:lnTo>
                      <a:pt x="11542" y="52202"/>
                    </a:lnTo>
                    <a:lnTo>
                      <a:pt x="0" y="52202"/>
                    </a:lnTo>
                    <a:lnTo>
                      <a:pt x="0" y="1071"/>
                    </a:lnTo>
                    <a:lnTo>
                      <a:pt x="10542" y="1071"/>
                    </a:lnTo>
                    <a:lnTo>
                      <a:pt x="10542" y="12926"/>
                    </a:lnTo>
                    <a:cubicBezTo>
                      <a:pt x="14223" y="4301"/>
                      <a:pt x="19390" y="0"/>
                      <a:pt x="26026" y="0"/>
                    </a:cubicBezTo>
                    <a:cubicBezTo>
                      <a:pt x="30517" y="0"/>
                      <a:pt x="34354" y="1417"/>
                      <a:pt x="37551" y="4268"/>
                    </a:cubicBezTo>
                    <a:cubicBezTo>
                      <a:pt x="40729" y="7103"/>
                      <a:pt x="42339" y="12080"/>
                      <a:pt x="42339" y="19199"/>
                    </a:cubicBezTo>
                    <a:lnTo>
                      <a:pt x="42339" y="52202"/>
                    </a:lnTo>
                    <a:close/>
                  </a:path>
                </a:pathLst>
              </a:custGeom>
              <a:solidFill>
                <a:srgbClr val="000066"/>
              </a:solidFill>
              <a:ln w="326" cap="flat">
                <a:noFill/>
                <a:prstDash val="solid"/>
                <a:miter/>
              </a:ln>
            </p:spPr>
            <p:txBody>
              <a:bodyPr/>
              <a:lstStyle/>
              <a:p>
                <a:endParaRPr lang="en-GB"/>
              </a:p>
            </p:txBody>
          </p:sp>
          <p:sp>
            <p:nvSpPr>
              <p:cNvPr id="1091" name="Free-form: Shape 1090">
                <a:extLst>
                  <a:ext uri="{FF2B5EF4-FFF2-40B4-BE49-F238E27FC236}">
                    <a16:creationId xmlns:a16="http://schemas.microsoft.com/office/drawing/2014/main" id="{5E3DEFE4-F0F6-EC34-1858-DAE35E305820}"/>
                  </a:ext>
                </a:extLst>
              </p:cNvPr>
              <p:cNvSpPr/>
              <p:nvPr/>
            </p:nvSpPr>
            <p:spPr>
              <a:xfrm>
                <a:off x="4298569" y="2005458"/>
                <a:ext cx="38570" cy="51131"/>
              </a:xfrm>
              <a:custGeom>
                <a:avLst/>
                <a:gdLst>
                  <a:gd name="csX0" fmla="*/ 38570 w 38570"/>
                  <a:gd name="csY0" fmla="*/ 42164 h 51131"/>
                  <a:gd name="csX1" fmla="*/ 38570 w 38570"/>
                  <a:gd name="csY1" fmla="*/ 51131 h 51131"/>
                  <a:gd name="csX2" fmla="*/ 0 w 38570"/>
                  <a:gd name="csY2" fmla="*/ 51131 h 51131"/>
                  <a:gd name="csX3" fmla="*/ 0 w 38570"/>
                  <a:gd name="csY3" fmla="*/ 42164 h 51131"/>
                  <a:gd name="csX4" fmla="*/ 24644 w 38570"/>
                  <a:gd name="csY4" fmla="*/ 8968 h 51131"/>
                  <a:gd name="csX5" fmla="*/ 2315 w 38570"/>
                  <a:gd name="csY5" fmla="*/ 8968 h 51131"/>
                  <a:gd name="csX6" fmla="*/ 2315 w 38570"/>
                  <a:gd name="csY6" fmla="*/ 0 h 51131"/>
                  <a:gd name="csX7" fmla="*/ 38570 w 38570"/>
                  <a:gd name="csY7" fmla="*/ 0 h 51131"/>
                  <a:gd name="csX8" fmla="*/ 38570 w 38570"/>
                  <a:gd name="csY8" fmla="*/ 8154 h 51131"/>
                  <a:gd name="csX9" fmla="*/ 13305 w 38570"/>
                  <a:gd name="csY9" fmla="*/ 42164 h 51131"/>
                  <a:gd name="csX10" fmla="*/ 38570 w 38570"/>
                  <a:gd name="csY10" fmla="*/ 42164 h 511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8570" h="51131">
                    <a:moveTo>
                      <a:pt x="38570" y="42164"/>
                    </a:moveTo>
                    <a:lnTo>
                      <a:pt x="38570" y="51131"/>
                    </a:lnTo>
                    <a:lnTo>
                      <a:pt x="0" y="51131"/>
                    </a:lnTo>
                    <a:lnTo>
                      <a:pt x="0" y="42164"/>
                    </a:lnTo>
                    <a:lnTo>
                      <a:pt x="24644" y="8968"/>
                    </a:lnTo>
                    <a:lnTo>
                      <a:pt x="2315" y="8968"/>
                    </a:lnTo>
                    <a:lnTo>
                      <a:pt x="2315" y="0"/>
                    </a:lnTo>
                    <a:lnTo>
                      <a:pt x="38570" y="0"/>
                    </a:lnTo>
                    <a:lnTo>
                      <a:pt x="38570" y="8154"/>
                    </a:lnTo>
                    <a:lnTo>
                      <a:pt x="13305" y="42164"/>
                    </a:lnTo>
                    <a:lnTo>
                      <a:pt x="38570" y="42164"/>
                    </a:lnTo>
                    <a:close/>
                  </a:path>
                </a:pathLst>
              </a:custGeom>
              <a:solidFill>
                <a:srgbClr val="000066"/>
              </a:solidFill>
              <a:ln w="326" cap="flat">
                <a:noFill/>
                <a:prstDash val="solid"/>
                <a:miter/>
              </a:ln>
            </p:spPr>
            <p:txBody>
              <a:bodyPr/>
              <a:lstStyle/>
              <a:p>
                <a:endParaRPr lang="en-GB"/>
              </a:p>
            </p:txBody>
          </p:sp>
          <p:sp>
            <p:nvSpPr>
              <p:cNvPr id="1092" name="Free-form: Shape 1091">
                <a:extLst>
                  <a:ext uri="{FF2B5EF4-FFF2-40B4-BE49-F238E27FC236}">
                    <a16:creationId xmlns:a16="http://schemas.microsoft.com/office/drawing/2014/main" id="{AFE65CF5-A4DA-430E-F55A-1E752907D70F}"/>
                  </a:ext>
                </a:extLst>
              </p:cNvPr>
              <p:cNvSpPr/>
              <p:nvPr/>
            </p:nvSpPr>
            <p:spPr>
              <a:xfrm>
                <a:off x="4343172" y="2004387"/>
                <a:ext cx="47142" cy="53273"/>
              </a:xfrm>
              <a:custGeom>
                <a:avLst/>
                <a:gdLst>
                  <a:gd name="csX0" fmla="*/ 35791 w 47142"/>
                  <a:gd name="csY0" fmla="*/ 35907 h 53273"/>
                  <a:gd name="csX1" fmla="*/ 46228 w 47142"/>
                  <a:gd name="csY1" fmla="*/ 37324 h 53273"/>
                  <a:gd name="csX2" fmla="*/ 38332 w 47142"/>
                  <a:gd name="csY2" fmla="*/ 48764 h 53273"/>
                  <a:gd name="csX3" fmla="*/ 23589 w 47142"/>
                  <a:gd name="csY3" fmla="*/ 53274 h 53273"/>
                  <a:gd name="csX4" fmla="*/ 6483 w 47142"/>
                  <a:gd name="csY4" fmla="*/ 46118 h 53273"/>
                  <a:gd name="csX5" fmla="*/ 0 w 47142"/>
                  <a:gd name="csY5" fmla="*/ 26782 h 53273"/>
                  <a:gd name="csX6" fmla="*/ 6535 w 47142"/>
                  <a:gd name="csY6" fmla="*/ 7603 h 53273"/>
                  <a:gd name="csX7" fmla="*/ 24246 w 47142"/>
                  <a:gd name="csY7" fmla="*/ 0 h 53273"/>
                  <a:gd name="csX8" fmla="*/ 41163 w 47142"/>
                  <a:gd name="csY8" fmla="*/ 7498 h 53273"/>
                  <a:gd name="csX9" fmla="*/ 47143 w 47142"/>
                  <a:gd name="csY9" fmla="*/ 26733 h 53273"/>
                  <a:gd name="csX10" fmla="*/ 47091 w 47142"/>
                  <a:gd name="csY10" fmla="*/ 28062 h 53273"/>
                  <a:gd name="csX11" fmla="*/ 11995 w 47142"/>
                  <a:gd name="csY11" fmla="*/ 28062 h 53273"/>
                  <a:gd name="csX12" fmla="*/ 12979 w 47142"/>
                  <a:gd name="csY12" fmla="*/ 36410 h 53273"/>
                  <a:gd name="csX13" fmla="*/ 16901 w 47142"/>
                  <a:gd name="csY13" fmla="*/ 41870 h 53273"/>
                  <a:gd name="csX14" fmla="*/ 24246 w 47142"/>
                  <a:gd name="csY14" fmla="*/ 44201 h 53273"/>
                  <a:gd name="csX15" fmla="*/ 35791 w 47142"/>
                  <a:gd name="csY15" fmla="*/ 35907 h 53273"/>
                  <a:gd name="csX16" fmla="*/ 35082 w 47142"/>
                  <a:gd name="csY16" fmla="*/ 20613 h 53273"/>
                  <a:gd name="csX17" fmla="*/ 31764 w 47142"/>
                  <a:gd name="csY17" fmla="*/ 11593 h 53273"/>
                  <a:gd name="csX18" fmla="*/ 23694 w 47142"/>
                  <a:gd name="csY18" fmla="*/ 8106 h 53273"/>
                  <a:gd name="csX19" fmla="*/ 15745 w 47142"/>
                  <a:gd name="csY19" fmla="*/ 11371 h 53273"/>
                  <a:gd name="csX20" fmla="*/ 11995 w 47142"/>
                  <a:gd name="csY20" fmla="*/ 20613 h 53273"/>
                  <a:gd name="csX21" fmla="*/ 35082 w 47142"/>
                  <a:gd name="csY21" fmla="*/ 20613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47142" h="53273">
                    <a:moveTo>
                      <a:pt x="35791" y="35907"/>
                    </a:moveTo>
                    <a:lnTo>
                      <a:pt x="46228" y="37324"/>
                    </a:lnTo>
                    <a:cubicBezTo>
                      <a:pt x="44880" y="41938"/>
                      <a:pt x="42234" y="45756"/>
                      <a:pt x="38332" y="48764"/>
                    </a:cubicBezTo>
                    <a:cubicBezTo>
                      <a:pt x="34409" y="51771"/>
                      <a:pt x="29501" y="53257"/>
                      <a:pt x="23589" y="53274"/>
                    </a:cubicBezTo>
                    <a:cubicBezTo>
                      <a:pt x="16506" y="53257"/>
                      <a:pt x="10804" y="50890"/>
                      <a:pt x="6483" y="46118"/>
                    </a:cubicBezTo>
                    <a:cubicBezTo>
                      <a:pt x="2162" y="41367"/>
                      <a:pt x="0" y="34924"/>
                      <a:pt x="0" y="26782"/>
                    </a:cubicBezTo>
                    <a:cubicBezTo>
                      <a:pt x="0" y="19059"/>
                      <a:pt x="2178" y="12665"/>
                      <a:pt x="6535" y="7603"/>
                    </a:cubicBezTo>
                    <a:cubicBezTo>
                      <a:pt x="10888" y="2541"/>
                      <a:pt x="16800" y="0"/>
                      <a:pt x="24246" y="0"/>
                    </a:cubicBezTo>
                    <a:cubicBezTo>
                      <a:pt x="31539" y="0"/>
                      <a:pt x="37172" y="2505"/>
                      <a:pt x="41163" y="7498"/>
                    </a:cubicBezTo>
                    <a:cubicBezTo>
                      <a:pt x="45138" y="12495"/>
                      <a:pt x="47143" y="18905"/>
                      <a:pt x="47143" y="26733"/>
                    </a:cubicBezTo>
                    <a:lnTo>
                      <a:pt x="47091" y="28062"/>
                    </a:lnTo>
                    <a:lnTo>
                      <a:pt x="11995" y="28062"/>
                    </a:lnTo>
                    <a:cubicBezTo>
                      <a:pt x="11995" y="31537"/>
                      <a:pt x="12322" y="34316"/>
                      <a:pt x="12979" y="36410"/>
                    </a:cubicBezTo>
                    <a:cubicBezTo>
                      <a:pt x="13635" y="38500"/>
                      <a:pt x="14948" y="40315"/>
                      <a:pt x="16901" y="41870"/>
                    </a:cubicBezTo>
                    <a:cubicBezTo>
                      <a:pt x="18874" y="43424"/>
                      <a:pt x="21310" y="44201"/>
                      <a:pt x="24246" y="44201"/>
                    </a:cubicBezTo>
                    <a:cubicBezTo>
                      <a:pt x="29948" y="44201"/>
                      <a:pt x="33802" y="41435"/>
                      <a:pt x="35791" y="35907"/>
                    </a:cubicBezTo>
                    <a:close/>
                    <a:moveTo>
                      <a:pt x="35082" y="20613"/>
                    </a:moveTo>
                    <a:cubicBezTo>
                      <a:pt x="35046" y="16933"/>
                      <a:pt x="33942" y="13928"/>
                      <a:pt x="31764" y="11593"/>
                    </a:cubicBezTo>
                    <a:cubicBezTo>
                      <a:pt x="29586" y="9278"/>
                      <a:pt x="26907" y="8106"/>
                      <a:pt x="23694" y="8106"/>
                    </a:cubicBezTo>
                    <a:cubicBezTo>
                      <a:pt x="20513" y="8106"/>
                      <a:pt x="17871" y="9193"/>
                      <a:pt x="15745" y="11371"/>
                    </a:cubicBezTo>
                    <a:cubicBezTo>
                      <a:pt x="13619" y="13546"/>
                      <a:pt x="12374" y="16622"/>
                      <a:pt x="11995" y="20613"/>
                    </a:cubicBezTo>
                    <a:lnTo>
                      <a:pt x="35082" y="20613"/>
                    </a:lnTo>
                    <a:close/>
                  </a:path>
                </a:pathLst>
              </a:custGeom>
              <a:solidFill>
                <a:srgbClr val="000066"/>
              </a:solidFill>
              <a:ln w="326" cap="flat">
                <a:noFill/>
                <a:prstDash val="solid"/>
                <a:miter/>
              </a:ln>
            </p:spPr>
            <p:txBody>
              <a:bodyPr/>
              <a:lstStyle/>
              <a:p>
                <a:endParaRPr lang="en-GB"/>
              </a:p>
            </p:txBody>
          </p:sp>
          <p:sp>
            <p:nvSpPr>
              <p:cNvPr id="1093" name="Free-form: Shape 1092">
                <a:extLst>
                  <a:ext uri="{FF2B5EF4-FFF2-40B4-BE49-F238E27FC236}">
                    <a16:creationId xmlns:a16="http://schemas.microsoft.com/office/drawing/2014/main" id="{D5EB98AC-1264-89A9-358F-1E0343933E03}"/>
                  </a:ext>
                </a:extLst>
              </p:cNvPr>
              <p:cNvSpPr/>
              <p:nvPr/>
            </p:nvSpPr>
            <p:spPr>
              <a:xfrm>
                <a:off x="5318393" y="2773825"/>
                <a:ext cx="54210" cy="69102"/>
              </a:xfrm>
              <a:custGeom>
                <a:avLst/>
                <a:gdLst>
                  <a:gd name="csX0" fmla="*/ 53864 w 54210"/>
                  <a:gd name="csY0" fmla="*/ 69102 h 69102"/>
                  <a:gd name="csX1" fmla="*/ 40696 w 54210"/>
                  <a:gd name="csY1" fmla="*/ 69102 h 69102"/>
                  <a:gd name="csX2" fmla="*/ 29964 w 54210"/>
                  <a:gd name="csY2" fmla="*/ 40694 h 69102"/>
                  <a:gd name="csX3" fmla="*/ 12443 w 54210"/>
                  <a:gd name="csY3" fmla="*/ 40694 h 69102"/>
                  <a:gd name="csX4" fmla="*/ 12443 w 54210"/>
                  <a:gd name="csY4" fmla="*/ 69102 h 69102"/>
                  <a:gd name="csX5" fmla="*/ 0 w 54210"/>
                  <a:gd name="csY5" fmla="*/ 69102 h 69102"/>
                  <a:gd name="csX6" fmla="*/ 0 w 54210"/>
                  <a:gd name="csY6" fmla="*/ 0 h 69102"/>
                  <a:gd name="csX7" fmla="*/ 29964 w 54210"/>
                  <a:gd name="csY7" fmla="*/ 0 h 69102"/>
                  <a:gd name="csX8" fmla="*/ 48335 w 54210"/>
                  <a:gd name="csY8" fmla="*/ 5650 h 69102"/>
                  <a:gd name="csX9" fmla="*/ 54210 w 54210"/>
                  <a:gd name="csY9" fmla="*/ 20251 h 69102"/>
                  <a:gd name="csX10" fmla="*/ 41751 w 54210"/>
                  <a:gd name="csY10" fmla="*/ 38568 h 69102"/>
                  <a:gd name="csX11" fmla="*/ 53864 w 54210"/>
                  <a:gd name="csY11" fmla="*/ 69102 h 69102"/>
                  <a:gd name="csX12" fmla="*/ 12443 w 54210"/>
                  <a:gd name="csY12" fmla="*/ 30724 h 69102"/>
                  <a:gd name="csX13" fmla="*/ 27943 w 54210"/>
                  <a:gd name="csY13" fmla="*/ 30724 h 69102"/>
                  <a:gd name="csX14" fmla="*/ 37966 w 54210"/>
                  <a:gd name="csY14" fmla="*/ 27889 h 69102"/>
                  <a:gd name="csX15" fmla="*/ 41251 w 54210"/>
                  <a:gd name="csY15" fmla="*/ 20097 h 69102"/>
                  <a:gd name="csX16" fmla="*/ 38018 w 54210"/>
                  <a:gd name="csY16" fmla="*/ 12736 h 69102"/>
                  <a:gd name="csX17" fmla="*/ 28945 w 54210"/>
                  <a:gd name="csY17" fmla="*/ 9918 h 69102"/>
                  <a:gd name="csX18" fmla="*/ 12443 w 54210"/>
                  <a:gd name="csY18" fmla="*/ 9918 h 69102"/>
                  <a:gd name="csX19" fmla="*/ 12443 w 54210"/>
                  <a:gd name="csY19" fmla="*/ 30724 h 691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54210" h="69102">
                    <a:moveTo>
                      <a:pt x="53864" y="69102"/>
                    </a:moveTo>
                    <a:lnTo>
                      <a:pt x="40696" y="69102"/>
                    </a:lnTo>
                    <a:lnTo>
                      <a:pt x="29964" y="40694"/>
                    </a:lnTo>
                    <a:lnTo>
                      <a:pt x="12443" y="40694"/>
                    </a:lnTo>
                    <a:lnTo>
                      <a:pt x="12443" y="69102"/>
                    </a:lnTo>
                    <a:lnTo>
                      <a:pt x="0" y="69102"/>
                    </a:lnTo>
                    <a:lnTo>
                      <a:pt x="0" y="0"/>
                    </a:lnTo>
                    <a:lnTo>
                      <a:pt x="29964" y="0"/>
                    </a:lnTo>
                    <a:cubicBezTo>
                      <a:pt x="38296" y="0"/>
                      <a:pt x="44429" y="1884"/>
                      <a:pt x="48335" y="5650"/>
                    </a:cubicBezTo>
                    <a:cubicBezTo>
                      <a:pt x="52257" y="9398"/>
                      <a:pt x="54210" y="14274"/>
                      <a:pt x="54210" y="20251"/>
                    </a:cubicBezTo>
                    <a:cubicBezTo>
                      <a:pt x="54210" y="29117"/>
                      <a:pt x="50063" y="35234"/>
                      <a:pt x="41751" y="38568"/>
                    </a:cubicBezTo>
                    <a:lnTo>
                      <a:pt x="53864" y="69102"/>
                    </a:lnTo>
                    <a:close/>
                    <a:moveTo>
                      <a:pt x="12443" y="30724"/>
                    </a:moveTo>
                    <a:lnTo>
                      <a:pt x="27943" y="30724"/>
                    </a:lnTo>
                    <a:cubicBezTo>
                      <a:pt x="32420" y="30724"/>
                      <a:pt x="35771" y="29790"/>
                      <a:pt x="37966" y="27889"/>
                    </a:cubicBezTo>
                    <a:cubicBezTo>
                      <a:pt x="40160" y="26005"/>
                      <a:pt x="41251" y="23395"/>
                      <a:pt x="41251" y="20097"/>
                    </a:cubicBezTo>
                    <a:cubicBezTo>
                      <a:pt x="41251" y="17057"/>
                      <a:pt x="40180" y="14601"/>
                      <a:pt x="38018" y="12736"/>
                    </a:cubicBezTo>
                    <a:cubicBezTo>
                      <a:pt x="35859" y="10852"/>
                      <a:pt x="32835" y="9918"/>
                      <a:pt x="28945" y="9918"/>
                    </a:cubicBezTo>
                    <a:lnTo>
                      <a:pt x="12443" y="9918"/>
                    </a:lnTo>
                    <a:lnTo>
                      <a:pt x="12443" y="30724"/>
                    </a:lnTo>
                    <a:close/>
                  </a:path>
                </a:pathLst>
              </a:custGeom>
              <a:solidFill>
                <a:srgbClr val="000066"/>
              </a:solidFill>
              <a:ln w="326" cap="flat">
                <a:noFill/>
                <a:prstDash val="solid"/>
                <a:miter/>
              </a:ln>
            </p:spPr>
            <p:txBody>
              <a:bodyPr/>
              <a:lstStyle/>
              <a:p>
                <a:endParaRPr lang="en-GB"/>
              </a:p>
            </p:txBody>
          </p:sp>
          <p:sp>
            <p:nvSpPr>
              <p:cNvPr id="1094" name="Free-form: Shape 1093">
                <a:extLst>
                  <a:ext uri="{FF2B5EF4-FFF2-40B4-BE49-F238E27FC236}">
                    <a16:creationId xmlns:a16="http://schemas.microsoft.com/office/drawing/2014/main" id="{5D2CE780-73AC-A7EE-99D7-6CCEB84C0F48}"/>
                  </a:ext>
                </a:extLst>
              </p:cNvPr>
              <p:cNvSpPr/>
              <p:nvPr/>
            </p:nvSpPr>
            <p:spPr>
              <a:xfrm>
                <a:off x="5383629" y="2791796"/>
                <a:ext cx="42077" cy="52202"/>
              </a:xfrm>
              <a:custGeom>
                <a:avLst/>
                <a:gdLst>
                  <a:gd name="csX0" fmla="*/ 42078 w 42077"/>
                  <a:gd name="csY0" fmla="*/ 51131 h 52202"/>
                  <a:gd name="csX1" fmla="*/ 31346 w 42077"/>
                  <a:gd name="csY1" fmla="*/ 51131 h 52202"/>
                  <a:gd name="csX2" fmla="*/ 31346 w 42077"/>
                  <a:gd name="csY2" fmla="*/ 40090 h 52202"/>
                  <a:gd name="csX3" fmla="*/ 15190 w 42077"/>
                  <a:gd name="csY3" fmla="*/ 52203 h 52202"/>
                  <a:gd name="csX4" fmla="*/ 4112 w 42077"/>
                  <a:gd name="csY4" fmla="*/ 47866 h 52202"/>
                  <a:gd name="csX5" fmla="*/ 0 w 42077"/>
                  <a:gd name="csY5" fmla="*/ 35786 h 52202"/>
                  <a:gd name="csX6" fmla="*/ 0 w 42077"/>
                  <a:gd name="csY6" fmla="*/ 0 h 52202"/>
                  <a:gd name="csX7" fmla="*/ 11803 w 42077"/>
                  <a:gd name="csY7" fmla="*/ 0 h 52202"/>
                  <a:gd name="csX8" fmla="*/ 11803 w 42077"/>
                  <a:gd name="csY8" fmla="*/ 33317 h 52202"/>
                  <a:gd name="csX9" fmla="*/ 14239 w 42077"/>
                  <a:gd name="csY9" fmla="*/ 40557 h 52202"/>
                  <a:gd name="csX10" fmla="*/ 18991 w 42077"/>
                  <a:gd name="csY10" fmla="*/ 42268 h 52202"/>
                  <a:gd name="csX11" fmla="*/ 26630 w 42077"/>
                  <a:gd name="csY11" fmla="*/ 38898 h 52202"/>
                  <a:gd name="csX12" fmla="*/ 30536 w 42077"/>
                  <a:gd name="csY12" fmla="*/ 24555 h 52202"/>
                  <a:gd name="csX13" fmla="*/ 30536 w 42077"/>
                  <a:gd name="csY13" fmla="*/ 0 h 52202"/>
                  <a:gd name="csX14" fmla="*/ 42078 w 42077"/>
                  <a:gd name="csY14" fmla="*/ 0 h 52202"/>
                  <a:gd name="csX15" fmla="*/ 42078 w 42077"/>
                  <a:gd name="csY15" fmla="*/ 51131 h 522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42077" h="52202">
                    <a:moveTo>
                      <a:pt x="42078" y="51131"/>
                    </a:moveTo>
                    <a:lnTo>
                      <a:pt x="31346" y="51131"/>
                    </a:lnTo>
                    <a:lnTo>
                      <a:pt x="31346" y="40090"/>
                    </a:lnTo>
                    <a:cubicBezTo>
                      <a:pt x="28443" y="48160"/>
                      <a:pt x="23051" y="52186"/>
                      <a:pt x="15190" y="52203"/>
                    </a:cubicBezTo>
                    <a:cubicBezTo>
                      <a:pt x="10542" y="52186"/>
                      <a:pt x="6842" y="50753"/>
                      <a:pt x="4112" y="47866"/>
                    </a:cubicBezTo>
                    <a:cubicBezTo>
                      <a:pt x="1365" y="44979"/>
                      <a:pt x="0" y="40952"/>
                      <a:pt x="0" y="35786"/>
                    </a:cubicBezTo>
                    <a:lnTo>
                      <a:pt x="0" y="0"/>
                    </a:lnTo>
                    <a:lnTo>
                      <a:pt x="11803" y="0"/>
                    </a:lnTo>
                    <a:lnTo>
                      <a:pt x="11803" y="33317"/>
                    </a:lnTo>
                    <a:cubicBezTo>
                      <a:pt x="11803" y="36997"/>
                      <a:pt x="12613" y="39398"/>
                      <a:pt x="14239" y="40557"/>
                    </a:cubicBezTo>
                    <a:cubicBezTo>
                      <a:pt x="15846" y="41697"/>
                      <a:pt x="17436" y="42268"/>
                      <a:pt x="18991" y="42268"/>
                    </a:cubicBezTo>
                    <a:cubicBezTo>
                      <a:pt x="21496" y="42268"/>
                      <a:pt x="24037" y="41145"/>
                      <a:pt x="26630" y="38898"/>
                    </a:cubicBezTo>
                    <a:cubicBezTo>
                      <a:pt x="29240" y="36668"/>
                      <a:pt x="30536" y="31880"/>
                      <a:pt x="30536" y="24555"/>
                    </a:cubicBezTo>
                    <a:lnTo>
                      <a:pt x="30536" y="0"/>
                    </a:lnTo>
                    <a:lnTo>
                      <a:pt x="42078" y="0"/>
                    </a:lnTo>
                    <a:lnTo>
                      <a:pt x="42078" y="51131"/>
                    </a:lnTo>
                    <a:close/>
                  </a:path>
                </a:pathLst>
              </a:custGeom>
              <a:solidFill>
                <a:srgbClr val="000066"/>
              </a:solidFill>
              <a:ln w="326" cap="flat">
                <a:noFill/>
                <a:prstDash val="solid"/>
                <a:miter/>
              </a:ln>
            </p:spPr>
            <p:txBody>
              <a:bodyPr/>
              <a:lstStyle/>
              <a:p>
                <a:endParaRPr lang="en-GB"/>
              </a:p>
            </p:txBody>
          </p:sp>
          <p:sp>
            <p:nvSpPr>
              <p:cNvPr id="1095" name="Free-form: Shape 1094">
                <a:extLst>
                  <a:ext uri="{FF2B5EF4-FFF2-40B4-BE49-F238E27FC236}">
                    <a16:creationId xmlns:a16="http://schemas.microsoft.com/office/drawing/2014/main" id="{F0A78D91-7E50-D0CC-2599-195FAA9D8DE5}"/>
                  </a:ext>
                </a:extLst>
              </p:cNvPr>
              <p:cNvSpPr/>
              <p:nvPr/>
            </p:nvSpPr>
            <p:spPr>
              <a:xfrm>
                <a:off x="5439515" y="2773825"/>
                <a:ext cx="11544" cy="69102"/>
              </a:xfrm>
              <a:custGeom>
                <a:avLst/>
                <a:gdLst>
                  <a:gd name="csX0" fmla="*/ 11545 w 11544"/>
                  <a:gd name="csY0" fmla="*/ 69102 h 69102"/>
                  <a:gd name="csX1" fmla="*/ 0 w 11544"/>
                  <a:gd name="csY1" fmla="*/ 69102 h 69102"/>
                  <a:gd name="csX2" fmla="*/ 0 w 11544"/>
                  <a:gd name="csY2" fmla="*/ 0 h 69102"/>
                  <a:gd name="csX3" fmla="*/ 11545 w 11544"/>
                  <a:gd name="csY3" fmla="*/ 0 h 69102"/>
                  <a:gd name="csX4" fmla="*/ 11545 w 11544"/>
                  <a:gd name="csY4" fmla="*/ 69102 h 69102"/>
                </a:gdLst>
                <a:ahLst/>
                <a:cxnLst>
                  <a:cxn ang="0">
                    <a:pos x="csX0" y="csY0"/>
                  </a:cxn>
                  <a:cxn ang="0">
                    <a:pos x="csX1" y="csY1"/>
                  </a:cxn>
                  <a:cxn ang="0">
                    <a:pos x="csX2" y="csY2"/>
                  </a:cxn>
                  <a:cxn ang="0">
                    <a:pos x="csX3" y="csY3"/>
                  </a:cxn>
                  <a:cxn ang="0">
                    <a:pos x="csX4" y="csY4"/>
                  </a:cxn>
                </a:cxnLst>
                <a:rect l="l" t="t" r="r" b="b"/>
                <a:pathLst>
                  <a:path w="11544" h="69102">
                    <a:moveTo>
                      <a:pt x="11545" y="69102"/>
                    </a:moveTo>
                    <a:lnTo>
                      <a:pt x="0" y="69102"/>
                    </a:lnTo>
                    <a:lnTo>
                      <a:pt x="0" y="0"/>
                    </a:lnTo>
                    <a:lnTo>
                      <a:pt x="11545" y="0"/>
                    </a:lnTo>
                    <a:lnTo>
                      <a:pt x="11545" y="69102"/>
                    </a:lnTo>
                    <a:close/>
                  </a:path>
                </a:pathLst>
              </a:custGeom>
              <a:solidFill>
                <a:srgbClr val="000066"/>
              </a:solidFill>
              <a:ln w="326" cap="flat">
                <a:noFill/>
                <a:prstDash val="solid"/>
                <a:miter/>
              </a:ln>
            </p:spPr>
            <p:txBody>
              <a:bodyPr/>
              <a:lstStyle/>
              <a:p>
                <a:endParaRPr lang="en-GB"/>
              </a:p>
            </p:txBody>
          </p:sp>
          <p:sp>
            <p:nvSpPr>
              <p:cNvPr id="1096" name="Free-form: Shape 1095">
                <a:extLst>
                  <a:ext uri="{FF2B5EF4-FFF2-40B4-BE49-F238E27FC236}">
                    <a16:creationId xmlns:a16="http://schemas.microsoft.com/office/drawing/2014/main" id="{DDA83568-4269-0E4C-8C6D-D7EDE18E35CD}"/>
                  </a:ext>
                </a:extLst>
              </p:cNvPr>
              <p:cNvSpPr/>
              <p:nvPr/>
            </p:nvSpPr>
            <p:spPr>
              <a:xfrm>
                <a:off x="5464884" y="2773825"/>
                <a:ext cx="11545" cy="69102"/>
              </a:xfrm>
              <a:custGeom>
                <a:avLst/>
                <a:gdLst>
                  <a:gd name="csX0" fmla="*/ 11545 w 11545"/>
                  <a:gd name="csY0" fmla="*/ 11992 h 69102"/>
                  <a:gd name="csX1" fmla="*/ 0 w 11545"/>
                  <a:gd name="csY1" fmla="*/ 11992 h 69102"/>
                  <a:gd name="csX2" fmla="*/ 0 w 11545"/>
                  <a:gd name="csY2" fmla="*/ 0 h 69102"/>
                  <a:gd name="csX3" fmla="*/ 11545 w 11545"/>
                  <a:gd name="csY3" fmla="*/ 0 h 69102"/>
                  <a:gd name="csX4" fmla="*/ 11545 w 11545"/>
                  <a:gd name="csY4" fmla="*/ 11992 h 69102"/>
                  <a:gd name="csX5" fmla="*/ 11545 w 11545"/>
                  <a:gd name="csY5" fmla="*/ 69102 h 69102"/>
                  <a:gd name="csX6" fmla="*/ 0 w 11545"/>
                  <a:gd name="csY6" fmla="*/ 69102 h 69102"/>
                  <a:gd name="csX7" fmla="*/ 0 w 11545"/>
                  <a:gd name="csY7" fmla="*/ 17971 h 69102"/>
                  <a:gd name="csX8" fmla="*/ 11545 w 11545"/>
                  <a:gd name="csY8" fmla="*/ 17971 h 69102"/>
                  <a:gd name="csX9" fmla="*/ 11545 w 11545"/>
                  <a:gd name="csY9" fmla="*/ 69102 h 691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1545" h="69102">
                    <a:moveTo>
                      <a:pt x="11545" y="11992"/>
                    </a:moveTo>
                    <a:lnTo>
                      <a:pt x="0" y="11992"/>
                    </a:lnTo>
                    <a:lnTo>
                      <a:pt x="0" y="0"/>
                    </a:lnTo>
                    <a:lnTo>
                      <a:pt x="11545" y="0"/>
                    </a:lnTo>
                    <a:lnTo>
                      <a:pt x="11545" y="11992"/>
                    </a:lnTo>
                    <a:close/>
                    <a:moveTo>
                      <a:pt x="11545" y="69102"/>
                    </a:moveTo>
                    <a:lnTo>
                      <a:pt x="0" y="69102"/>
                    </a:lnTo>
                    <a:lnTo>
                      <a:pt x="0" y="17971"/>
                    </a:lnTo>
                    <a:lnTo>
                      <a:pt x="11545" y="17971"/>
                    </a:lnTo>
                    <a:lnTo>
                      <a:pt x="11545" y="69102"/>
                    </a:lnTo>
                    <a:close/>
                  </a:path>
                </a:pathLst>
              </a:custGeom>
              <a:solidFill>
                <a:srgbClr val="000066"/>
              </a:solidFill>
              <a:ln w="326" cap="flat">
                <a:noFill/>
                <a:prstDash val="solid"/>
                <a:miter/>
              </a:ln>
            </p:spPr>
            <p:txBody>
              <a:bodyPr/>
              <a:lstStyle/>
              <a:p>
                <a:endParaRPr lang="en-GB"/>
              </a:p>
            </p:txBody>
          </p:sp>
          <p:sp>
            <p:nvSpPr>
              <p:cNvPr id="1097" name="Free-form: Shape 1096">
                <a:extLst>
                  <a:ext uri="{FF2B5EF4-FFF2-40B4-BE49-F238E27FC236}">
                    <a16:creationId xmlns:a16="http://schemas.microsoft.com/office/drawing/2014/main" id="{8FD81D5F-2680-C80E-1126-2C54A7A95769}"/>
                  </a:ext>
                </a:extLst>
              </p:cNvPr>
              <p:cNvSpPr/>
              <p:nvPr/>
            </p:nvSpPr>
            <p:spPr>
              <a:xfrm>
                <a:off x="5490305" y="2790726"/>
                <a:ext cx="42339" cy="52202"/>
              </a:xfrm>
              <a:custGeom>
                <a:avLst/>
                <a:gdLst>
                  <a:gd name="csX0" fmla="*/ 42339 w 42339"/>
                  <a:gd name="csY0" fmla="*/ 52202 h 52202"/>
                  <a:gd name="csX1" fmla="*/ 30794 w 42339"/>
                  <a:gd name="csY1" fmla="*/ 52202 h 52202"/>
                  <a:gd name="csX2" fmla="*/ 30794 w 42339"/>
                  <a:gd name="csY2" fmla="*/ 20251 h 52202"/>
                  <a:gd name="csX3" fmla="*/ 28462 w 42339"/>
                  <a:gd name="csY3" fmla="*/ 12632 h 52202"/>
                  <a:gd name="csX4" fmla="*/ 22845 w 42339"/>
                  <a:gd name="csY4" fmla="*/ 10075 h 52202"/>
                  <a:gd name="csX5" fmla="*/ 14948 w 42339"/>
                  <a:gd name="csY5" fmla="*/ 14029 h 52202"/>
                  <a:gd name="csX6" fmla="*/ 11542 w 42339"/>
                  <a:gd name="csY6" fmla="*/ 25920 h 52202"/>
                  <a:gd name="csX7" fmla="*/ 11542 w 42339"/>
                  <a:gd name="csY7" fmla="*/ 52202 h 52202"/>
                  <a:gd name="csX8" fmla="*/ 0 w 42339"/>
                  <a:gd name="csY8" fmla="*/ 52202 h 52202"/>
                  <a:gd name="csX9" fmla="*/ 0 w 42339"/>
                  <a:gd name="csY9" fmla="*/ 1071 h 52202"/>
                  <a:gd name="csX10" fmla="*/ 10542 w 42339"/>
                  <a:gd name="csY10" fmla="*/ 1071 h 52202"/>
                  <a:gd name="csX11" fmla="*/ 10542 w 42339"/>
                  <a:gd name="csY11" fmla="*/ 12926 h 52202"/>
                  <a:gd name="csX12" fmla="*/ 26026 w 42339"/>
                  <a:gd name="csY12" fmla="*/ 0 h 52202"/>
                  <a:gd name="csX13" fmla="*/ 37551 w 42339"/>
                  <a:gd name="csY13" fmla="*/ 4268 h 52202"/>
                  <a:gd name="csX14" fmla="*/ 42339 w 42339"/>
                  <a:gd name="csY14" fmla="*/ 19199 h 52202"/>
                  <a:gd name="csX15" fmla="*/ 42339 w 42339"/>
                  <a:gd name="csY15" fmla="*/ 52202 h 522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42339" h="52202">
                    <a:moveTo>
                      <a:pt x="42339" y="52202"/>
                    </a:moveTo>
                    <a:lnTo>
                      <a:pt x="30794" y="52202"/>
                    </a:lnTo>
                    <a:lnTo>
                      <a:pt x="30794" y="20251"/>
                    </a:lnTo>
                    <a:cubicBezTo>
                      <a:pt x="30794" y="16884"/>
                      <a:pt x="30017" y="14343"/>
                      <a:pt x="28462" y="12632"/>
                    </a:cubicBezTo>
                    <a:cubicBezTo>
                      <a:pt x="26904" y="10937"/>
                      <a:pt x="25039" y="10075"/>
                      <a:pt x="22845" y="10075"/>
                    </a:cubicBezTo>
                    <a:cubicBezTo>
                      <a:pt x="19837" y="10075"/>
                      <a:pt x="17211" y="11404"/>
                      <a:pt x="14948" y="14029"/>
                    </a:cubicBezTo>
                    <a:cubicBezTo>
                      <a:pt x="12685" y="16658"/>
                      <a:pt x="11542" y="20633"/>
                      <a:pt x="11542" y="25920"/>
                    </a:cubicBezTo>
                    <a:lnTo>
                      <a:pt x="11542" y="52202"/>
                    </a:lnTo>
                    <a:lnTo>
                      <a:pt x="0" y="52202"/>
                    </a:lnTo>
                    <a:lnTo>
                      <a:pt x="0" y="1071"/>
                    </a:lnTo>
                    <a:lnTo>
                      <a:pt x="10542" y="1071"/>
                    </a:lnTo>
                    <a:lnTo>
                      <a:pt x="10542" y="12926"/>
                    </a:lnTo>
                    <a:cubicBezTo>
                      <a:pt x="14223" y="4301"/>
                      <a:pt x="19390" y="0"/>
                      <a:pt x="26026" y="0"/>
                    </a:cubicBezTo>
                    <a:cubicBezTo>
                      <a:pt x="30517" y="0"/>
                      <a:pt x="34354" y="1417"/>
                      <a:pt x="37551" y="4268"/>
                    </a:cubicBezTo>
                    <a:cubicBezTo>
                      <a:pt x="40729" y="7103"/>
                      <a:pt x="42339" y="12080"/>
                      <a:pt x="42339" y="19199"/>
                    </a:cubicBezTo>
                    <a:lnTo>
                      <a:pt x="42339" y="52202"/>
                    </a:lnTo>
                    <a:close/>
                  </a:path>
                </a:pathLst>
              </a:custGeom>
              <a:solidFill>
                <a:srgbClr val="000066"/>
              </a:solidFill>
              <a:ln w="326" cap="flat">
                <a:noFill/>
                <a:prstDash val="solid"/>
                <a:miter/>
              </a:ln>
            </p:spPr>
            <p:txBody>
              <a:bodyPr/>
              <a:lstStyle/>
              <a:p>
                <a:endParaRPr lang="en-GB"/>
              </a:p>
            </p:txBody>
          </p:sp>
          <p:sp>
            <p:nvSpPr>
              <p:cNvPr id="1098" name="Free-form: Shape 1097">
                <a:extLst>
                  <a:ext uri="{FF2B5EF4-FFF2-40B4-BE49-F238E27FC236}">
                    <a16:creationId xmlns:a16="http://schemas.microsoft.com/office/drawing/2014/main" id="{7A0F8502-FF91-C5C5-108A-68028786F0BA}"/>
                  </a:ext>
                </a:extLst>
              </p:cNvPr>
              <p:cNvSpPr/>
              <p:nvPr/>
            </p:nvSpPr>
            <p:spPr>
              <a:xfrm>
                <a:off x="5543167" y="2773825"/>
                <a:ext cx="45310" cy="70173"/>
              </a:xfrm>
              <a:custGeom>
                <a:avLst/>
                <a:gdLst>
                  <a:gd name="csX0" fmla="*/ 45311 w 45310"/>
                  <a:gd name="csY0" fmla="*/ 69102 h 70173"/>
                  <a:gd name="csX1" fmla="*/ 34530 w 45310"/>
                  <a:gd name="csY1" fmla="*/ 69102 h 70173"/>
                  <a:gd name="csX2" fmla="*/ 34530 w 45310"/>
                  <a:gd name="csY2" fmla="*/ 58770 h 70173"/>
                  <a:gd name="csX3" fmla="*/ 19442 w 45310"/>
                  <a:gd name="csY3" fmla="*/ 70174 h 70173"/>
                  <a:gd name="csX4" fmla="*/ 5013 w 45310"/>
                  <a:gd name="csY4" fmla="*/ 62313 h 70173"/>
                  <a:gd name="csX5" fmla="*/ 0 w 45310"/>
                  <a:gd name="csY5" fmla="*/ 42820 h 70173"/>
                  <a:gd name="csX6" fmla="*/ 5219 w 45310"/>
                  <a:gd name="csY6" fmla="*/ 23951 h 70173"/>
                  <a:gd name="csX7" fmla="*/ 20046 w 45310"/>
                  <a:gd name="csY7" fmla="*/ 15897 h 70173"/>
                  <a:gd name="csX8" fmla="*/ 33769 w 45310"/>
                  <a:gd name="csY8" fmla="*/ 24901 h 70173"/>
                  <a:gd name="csX9" fmla="*/ 33769 w 45310"/>
                  <a:gd name="csY9" fmla="*/ 0 h 70173"/>
                  <a:gd name="csX10" fmla="*/ 45311 w 45310"/>
                  <a:gd name="csY10" fmla="*/ 0 h 70173"/>
                  <a:gd name="csX11" fmla="*/ 45311 w 45310"/>
                  <a:gd name="csY11" fmla="*/ 69102 h 70173"/>
                  <a:gd name="csX12" fmla="*/ 33769 w 45310"/>
                  <a:gd name="csY12" fmla="*/ 38931 h 70173"/>
                  <a:gd name="csX13" fmla="*/ 30813 w 45310"/>
                  <a:gd name="csY13" fmla="*/ 29238 h 70173"/>
                  <a:gd name="csX14" fmla="*/ 23142 w 45310"/>
                  <a:gd name="csY14" fmla="*/ 25763 h 70173"/>
                  <a:gd name="csX15" fmla="*/ 15141 w 45310"/>
                  <a:gd name="csY15" fmla="*/ 30224 h 70173"/>
                  <a:gd name="csX16" fmla="*/ 12253 w 45310"/>
                  <a:gd name="csY16" fmla="*/ 43545 h 70173"/>
                  <a:gd name="csX17" fmla="*/ 22985 w 45310"/>
                  <a:gd name="csY17" fmla="*/ 60654 h 70173"/>
                  <a:gd name="csX18" fmla="*/ 30503 w 45310"/>
                  <a:gd name="csY18" fmla="*/ 56970 h 70173"/>
                  <a:gd name="csX19" fmla="*/ 33769 w 45310"/>
                  <a:gd name="csY19" fmla="*/ 47588 h 70173"/>
                  <a:gd name="csX20" fmla="*/ 33769 w 45310"/>
                  <a:gd name="csY20" fmla="*/ 38931 h 701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45310" h="70173">
                    <a:moveTo>
                      <a:pt x="45311" y="69102"/>
                    </a:moveTo>
                    <a:lnTo>
                      <a:pt x="34530" y="69102"/>
                    </a:lnTo>
                    <a:lnTo>
                      <a:pt x="34530" y="58770"/>
                    </a:lnTo>
                    <a:cubicBezTo>
                      <a:pt x="31555" y="66372"/>
                      <a:pt x="26529" y="70157"/>
                      <a:pt x="19442" y="70174"/>
                    </a:cubicBezTo>
                    <a:cubicBezTo>
                      <a:pt x="13168" y="70157"/>
                      <a:pt x="8347" y="67548"/>
                      <a:pt x="5013" y="62313"/>
                    </a:cubicBezTo>
                    <a:cubicBezTo>
                      <a:pt x="1679" y="57095"/>
                      <a:pt x="0" y="50596"/>
                      <a:pt x="0" y="42820"/>
                    </a:cubicBezTo>
                    <a:cubicBezTo>
                      <a:pt x="0" y="35613"/>
                      <a:pt x="1747" y="29306"/>
                      <a:pt x="5219" y="23951"/>
                    </a:cubicBezTo>
                    <a:cubicBezTo>
                      <a:pt x="8694" y="18575"/>
                      <a:pt x="13635" y="15897"/>
                      <a:pt x="20046" y="15897"/>
                    </a:cubicBezTo>
                    <a:cubicBezTo>
                      <a:pt x="26630" y="15897"/>
                      <a:pt x="31212" y="18905"/>
                      <a:pt x="33769" y="24901"/>
                    </a:cubicBezTo>
                    <a:lnTo>
                      <a:pt x="33769" y="0"/>
                    </a:lnTo>
                    <a:lnTo>
                      <a:pt x="45311" y="0"/>
                    </a:lnTo>
                    <a:lnTo>
                      <a:pt x="45311" y="69102"/>
                    </a:lnTo>
                    <a:close/>
                    <a:moveTo>
                      <a:pt x="33769" y="38931"/>
                    </a:moveTo>
                    <a:cubicBezTo>
                      <a:pt x="33769" y="34783"/>
                      <a:pt x="32783" y="31553"/>
                      <a:pt x="30813" y="29238"/>
                    </a:cubicBezTo>
                    <a:cubicBezTo>
                      <a:pt x="28825" y="26922"/>
                      <a:pt x="26267" y="25763"/>
                      <a:pt x="23142" y="25763"/>
                    </a:cubicBezTo>
                    <a:cubicBezTo>
                      <a:pt x="19736" y="25763"/>
                      <a:pt x="17058" y="27249"/>
                      <a:pt x="15141" y="30224"/>
                    </a:cubicBezTo>
                    <a:cubicBezTo>
                      <a:pt x="13220" y="33196"/>
                      <a:pt x="12253" y="37634"/>
                      <a:pt x="12253" y="43545"/>
                    </a:cubicBezTo>
                    <a:cubicBezTo>
                      <a:pt x="12253" y="54949"/>
                      <a:pt x="15830" y="60654"/>
                      <a:pt x="22985" y="60654"/>
                    </a:cubicBezTo>
                    <a:cubicBezTo>
                      <a:pt x="25820" y="60654"/>
                      <a:pt x="28325" y="59426"/>
                      <a:pt x="30503" y="56970"/>
                    </a:cubicBezTo>
                    <a:cubicBezTo>
                      <a:pt x="32678" y="54534"/>
                      <a:pt x="33769" y="51409"/>
                      <a:pt x="33769" y="47588"/>
                    </a:cubicBezTo>
                    <a:lnTo>
                      <a:pt x="33769" y="38931"/>
                    </a:lnTo>
                    <a:close/>
                  </a:path>
                </a:pathLst>
              </a:custGeom>
              <a:solidFill>
                <a:srgbClr val="000066"/>
              </a:solidFill>
              <a:ln w="326" cap="flat">
                <a:noFill/>
                <a:prstDash val="solid"/>
                <a:miter/>
              </a:ln>
            </p:spPr>
            <p:txBody>
              <a:bodyPr/>
              <a:lstStyle/>
              <a:p>
                <a:endParaRPr lang="en-GB"/>
              </a:p>
            </p:txBody>
          </p:sp>
          <p:sp>
            <p:nvSpPr>
              <p:cNvPr id="1099" name="Free-form: Shape 1098">
                <a:extLst>
                  <a:ext uri="{FF2B5EF4-FFF2-40B4-BE49-F238E27FC236}">
                    <a16:creationId xmlns:a16="http://schemas.microsoft.com/office/drawing/2014/main" id="{93DF200B-5A77-DEF7-802C-13DE440DDA3E}"/>
                  </a:ext>
                </a:extLst>
              </p:cNvPr>
              <p:cNvSpPr/>
              <p:nvPr/>
            </p:nvSpPr>
            <p:spPr>
              <a:xfrm>
                <a:off x="5599001" y="2790726"/>
                <a:ext cx="47541" cy="53273"/>
              </a:xfrm>
              <a:custGeom>
                <a:avLst/>
                <a:gdLst>
                  <a:gd name="csX0" fmla="*/ 23296 w 47541"/>
                  <a:gd name="csY0" fmla="*/ 53274 h 53273"/>
                  <a:gd name="csX1" fmla="*/ 5980 w 47541"/>
                  <a:gd name="csY1" fmla="*/ 45119 h 53273"/>
                  <a:gd name="csX2" fmla="*/ 0 w 47541"/>
                  <a:gd name="csY2" fmla="*/ 26439 h 53273"/>
                  <a:gd name="csX3" fmla="*/ 6604 w 47541"/>
                  <a:gd name="csY3" fmla="*/ 7550 h 53273"/>
                  <a:gd name="csX4" fmla="*/ 24057 w 47541"/>
                  <a:gd name="csY4" fmla="*/ 0 h 53273"/>
                  <a:gd name="csX5" fmla="*/ 40941 w 47541"/>
                  <a:gd name="csY5" fmla="*/ 7344 h 53273"/>
                  <a:gd name="csX6" fmla="*/ 47542 w 47541"/>
                  <a:gd name="csY6" fmla="*/ 26439 h 53273"/>
                  <a:gd name="csX7" fmla="*/ 40680 w 47541"/>
                  <a:gd name="csY7" fmla="*/ 45896 h 53273"/>
                  <a:gd name="csX8" fmla="*/ 23296 w 47541"/>
                  <a:gd name="csY8" fmla="*/ 53274 h 53273"/>
                  <a:gd name="csX9" fmla="*/ 23694 w 47541"/>
                  <a:gd name="csY9" fmla="*/ 43754 h 53273"/>
                  <a:gd name="csX10" fmla="*/ 35340 w 47541"/>
                  <a:gd name="csY10" fmla="*/ 26387 h 53273"/>
                  <a:gd name="csX11" fmla="*/ 32558 w 47541"/>
                  <a:gd name="csY11" fmla="*/ 14013 h 53273"/>
                  <a:gd name="csX12" fmla="*/ 24004 w 47541"/>
                  <a:gd name="csY12" fmla="*/ 9471 h 53273"/>
                  <a:gd name="csX13" fmla="*/ 15141 w 47541"/>
                  <a:gd name="csY13" fmla="*/ 14150 h 53273"/>
                  <a:gd name="csX14" fmla="*/ 12254 w 47541"/>
                  <a:gd name="csY14" fmla="*/ 26593 h 53273"/>
                  <a:gd name="csX15" fmla="*/ 15314 w 47541"/>
                  <a:gd name="csY15" fmla="*/ 39345 h 53273"/>
                  <a:gd name="csX16" fmla="*/ 23694 w 47541"/>
                  <a:gd name="csY16" fmla="*/ 43754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7541" h="53273">
                    <a:moveTo>
                      <a:pt x="23296" y="53274"/>
                    </a:moveTo>
                    <a:cubicBezTo>
                      <a:pt x="15729" y="53257"/>
                      <a:pt x="9955" y="50543"/>
                      <a:pt x="5980" y="45119"/>
                    </a:cubicBezTo>
                    <a:cubicBezTo>
                      <a:pt x="1989" y="39675"/>
                      <a:pt x="0" y="33454"/>
                      <a:pt x="0" y="26439"/>
                    </a:cubicBezTo>
                    <a:cubicBezTo>
                      <a:pt x="0" y="18869"/>
                      <a:pt x="2195" y="12579"/>
                      <a:pt x="6604" y="7550"/>
                    </a:cubicBezTo>
                    <a:cubicBezTo>
                      <a:pt x="11009" y="2521"/>
                      <a:pt x="16832" y="0"/>
                      <a:pt x="24057" y="0"/>
                    </a:cubicBezTo>
                    <a:cubicBezTo>
                      <a:pt x="30899" y="0"/>
                      <a:pt x="36532" y="2452"/>
                      <a:pt x="40941" y="7344"/>
                    </a:cubicBezTo>
                    <a:cubicBezTo>
                      <a:pt x="45347" y="12250"/>
                      <a:pt x="47542" y="18611"/>
                      <a:pt x="47542" y="26439"/>
                    </a:cubicBezTo>
                    <a:cubicBezTo>
                      <a:pt x="47542" y="34509"/>
                      <a:pt x="45259" y="40988"/>
                      <a:pt x="40680" y="45896"/>
                    </a:cubicBezTo>
                    <a:cubicBezTo>
                      <a:pt x="36101" y="50801"/>
                      <a:pt x="30310" y="53257"/>
                      <a:pt x="23296" y="53274"/>
                    </a:cubicBezTo>
                    <a:close/>
                    <a:moveTo>
                      <a:pt x="23694" y="43754"/>
                    </a:moveTo>
                    <a:cubicBezTo>
                      <a:pt x="31454" y="43754"/>
                      <a:pt x="35340" y="37964"/>
                      <a:pt x="35340" y="26387"/>
                    </a:cubicBezTo>
                    <a:cubicBezTo>
                      <a:pt x="35340" y="21149"/>
                      <a:pt x="34409" y="17021"/>
                      <a:pt x="32558" y="14013"/>
                    </a:cubicBezTo>
                    <a:cubicBezTo>
                      <a:pt x="30693" y="10989"/>
                      <a:pt x="27842" y="9471"/>
                      <a:pt x="24004" y="9471"/>
                    </a:cubicBezTo>
                    <a:cubicBezTo>
                      <a:pt x="20013" y="9471"/>
                      <a:pt x="17058" y="11041"/>
                      <a:pt x="15141" y="14150"/>
                    </a:cubicBezTo>
                    <a:cubicBezTo>
                      <a:pt x="13220" y="17279"/>
                      <a:pt x="12254" y="21426"/>
                      <a:pt x="12254" y="26593"/>
                    </a:cubicBezTo>
                    <a:cubicBezTo>
                      <a:pt x="12254" y="32157"/>
                      <a:pt x="13272" y="36409"/>
                      <a:pt x="15314" y="39345"/>
                    </a:cubicBezTo>
                    <a:cubicBezTo>
                      <a:pt x="17352" y="42284"/>
                      <a:pt x="20151" y="43754"/>
                      <a:pt x="23694" y="43754"/>
                    </a:cubicBezTo>
                    <a:close/>
                  </a:path>
                </a:pathLst>
              </a:custGeom>
              <a:solidFill>
                <a:srgbClr val="000066"/>
              </a:solidFill>
              <a:ln w="326" cap="flat">
                <a:noFill/>
                <a:prstDash val="solid"/>
                <a:miter/>
              </a:ln>
            </p:spPr>
            <p:txBody>
              <a:bodyPr/>
              <a:lstStyle/>
              <a:p>
                <a:endParaRPr lang="en-GB"/>
              </a:p>
            </p:txBody>
          </p:sp>
          <p:sp>
            <p:nvSpPr>
              <p:cNvPr id="1100" name="Free-form: Shape 1099">
                <a:extLst>
                  <a:ext uri="{FF2B5EF4-FFF2-40B4-BE49-F238E27FC236}">
                    <a16:creationId xmlns:a16="http://schemas.microsoft.com/office/drawing/2014/main" id="{3CD0D472-13DB-0739-BDB1-91045C9B102F}"/>
                  </a:ext>
                </a:extLst>
              </p:cNvPr>
              <p:cNvSpPr/>
              <p:nvPr/>
            </p:nvSpPr>
            <p:spPr>
              <a:xfrm>
                <a:off x="4831783" y="5572898"/>
                <a:ext cx="56058" cy="71244"/>
              </a:xfrm>
              <a:custGeom>
                <a:avLst/>
                <a:gdLst>
                  <a:gd name="csX0" fmla="*/ 56059 w 56058"/>
                  <a:gd name="csY0" fmla="*/ 34835 h 71244"/>
                  <a:gd name="csX1" fmla="*/ 56059 w 56058"/>
                  <a:gd name="csY1" fmla="*/ 70174 h 71244"/>
                  <a:gd name="csX2" fmla="*/ 50530 w 56058"/>
                  <a:gd name="csY2" fmla="*/ 70174 h 71244"/>
                  <a:gd name="csX3" fmla="*/ 46745 w 56058"/>
                  <a:gd name="csY3" fmla="*/ 60860 h 71244"/>
                  <a:gd name="csX4" fmla="*/ 28048 w 56058"/>
                  <a:gd name="csY4" fmla="*/ 71245 h 71244"/>
                  <a:gd name="csX5" fmla="*/ 6966 w 56058"/>
                  <a:gd name="csY5" fmla="*/ 60497 h 71244"/>
                  <a:gd name="csX6" fmla="*/ 0 w 56058"/>
                  <a:gd name="csY6" fmla="*/ 35649 h 71244"/>
                  <a:gd name="csX7" fmla="*/ 7776 w 56058"/>
                  <a:gd name="csY7" fmla="*/ 10369 h 71244"/>
                  <a:gd name="csX8" fmla="*/ 29534 w 56058"/>
                  <a:gd name="csY8" fmla="*/ 0 h 71244"/>
                  <a:gd name="csX9" fmla="*/ 46693 w 56058"/>
                  <a:gd name="csY9" fmla="*/ 6065 h 71244"/>
                  <a:gd name="csX10" fmla="*/ 55197 w 56058"/>
                  <a:gd name="csY10" fmla="*/ 21116 h 71244"/>
                  <a:gd name="csX11" fmla="*/ 44360 w 56058"/>
                  <a:gd name="csY11" fmla="*/ 23033 h 71244"/>
                  <a:gd name="csX12" fmla="*/ 29827 w 56058"/>
                  <a:gd name="csY12" fmla="*/ 10385 h 71244"/>
                  <a:gd name="csX13" fmla="*/ 17851 w 56058"/>
                  <a:gd name="csY13" fmla="*/ 16365 h 71244"/>
                  <a:gd name="csX14" fmla="*/ 13220 w 56058"/>
                  <a:gd name="csY14" fmla="*/ 34731 h 71244"/>
                  <a:gd name="csX15" fmla="*/ 29622 w 56058"/>
                  <a:gd name="csY15" fmla="*/ 60913 h 71244"/>
                  <a:gd name="csX16" fmla="*/ 40180 w 56058"/>
                  <a:gd name="csY16" fmla="*/ 56507 h 71244"/>
                  <a:gd name="csX17" fmla="*/ 44360 w 56058"/>
                  <a:gd name="csY17" fmla="*/ 44858 h 71244"/>
                  <a:gd name="csX18" fmla="*/ 30089 w 56058"/>
                  <a:gd name="csY18" fmla="*/ 44858 h 71244"/>
                  <a:gd name="csX19" fmla="*/ 30089 w 56058"/>
                  <a:gd name="csY19" fmla="*/ 34835 h 71244"/>
                  <a:gd name="csX20" fmla="*/ 56059 w 56058"/>
                  <a:gd name="csY20" fmla="*/ 34835 h 712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56058" h="71244">
                    <a:moveTo>
                      <a:pt x="56059" y="34835"/>
                    </a:moveTo>
                    <a:lnTo>
                      <a:pt x="56059" y="70174"/>
                    </a:lnTo>
                    <a:lnTo>
                      <a:pt x="50530" y="70174"/>
                    </a:lnTo>
                    <a:lnTo>
                      <a:pt x="46745" y="60860"/>
                    </a:lnTo>
                    <a:cubicBezTo>
                      <a:pt x="42718" y="67774"/>
                      <a:pt x="36500" y="71229"/>
                      <a:pt x="28048" y="71245"/>
                    </a:cubicBezTo>
                    <a:cubicBezTo>
                      <a:pt x="18648" y="71229"/>
                      <a:pt x="11614" y="67649"/>
                      <a:pt x="6966" y="60497"/>
                    </a:cubicBezTo>
                    <a:cubicBezTo>
                      <a:pt x="2335" y="53343"/>
                      <a:pt x="0" y="45067"/>
                      <a:pt x="0" y="35649"/>
                    </a:cubicBezTo>
                    <a:cubicBezTo>
                      <a:pt x="0" y="25695"/>
                      <a:pt x="2593" y="17263"/>
                      <a:pt x="7776" y="10369"/>
                    </a:cubicBezTo>
                    <a:cubicBezTo>
                      <a:pt x="12962" y="3455"/>
                      <a:pt x="20203" y="0"/>
                      <a:pt x="29534" y="0"/>
                    </a:cubicBezTo>
                    <a:cubicBezTo>
                      <a:pt x="36480" y="0"/>
                      <a:pt x="42202" y="2022"/>
                      <a:pt x="46693" y="6065"/>
                    </a:cubicBezTo>
                    <a:cubicBezTo>
                      <a:pt x="51170" y="10091"/>
                      <a:pt x="54005" y="15104"/>
                      <a:pt x="55197" y="21116"/>
                    </a:cubicBezTo>
                    <a:lnTo>
                      <a:pt x="44360" y="23033"/>
                    </a:lnTo>
                    <a:cubicBezTo>
                      <a:pt x="42339" y="14601"/>
                      <a:pt x="37483" y="10385"/>
                      <a:pt x="29827" y="10385"/>
                    </a:cubicBezTo>
                    <a:cubicBezTo>
                      <a:pt x="24938" y="10385"/>
                      <a:pt x="20944" y="12371"/>
                      <a:pt x="17851" y="16365"/>
                    </a:cubicBezTo>
                    <a:cubicBezTo>
                      <a:pt x="14759" y="20339"/>
                      <a:pt x="13220" y="26472"/>
                      <a:pt x="13220" y="34731"/>
                    </a:cubicBezTo>
                    <a:cubicBezTo>
                      <a:pt x="13220" y="52186"/>
                      <a:pt x="18701" y="60913"/>
                      <a:pt x="29622" y="60913"/>
                    </a:cubicBezTo>
                    <a:cubicBezTo>
                      <a:pt x="33871" y="60913"/>
                      <a:pt x="37398" y="59443"/>
                      <a:pt x="40180" y="56507"/>
                    </a:cubicBezTo>
                    <a:cubicBezTo>
                      <a:pt x="42963" y="53568"/>
                      <a:pt x="44360" y="49678"/>
                      <a:pt x="44360" y="44858"/>
                    </a:cubicBezTo>
                    <a:lnTo>
                      <a:pt x="30089" y="44858"/>
                    </a:lnTo>
                    <a:lnTo>
                      <a:pt x="30089" y="34835"/>
                    </a:lnTo>
                    <a:lnTo>
                      <a:pt x="56059" y="34835"/>
                    </a:lnTo>
                    <a:close/>
                  </a:path>
                </a:pathLst>
              </a:custGeom>
              <a:solidFill>
                <a:srgbClr val="000066"/>
              </a:solidFill>
              <a:ln w="326" cap="flat">
                <a:noFill/>
                <a:prstDash val="solid"/>
                <a:miter/>
              </a:ln>
            </p:spPr>
            <p:txBody>
              <a:bodyPr/>
              <a:lstStyle/>
              <a:p>
                <a:endParaRPr lang="en-GB"/>
              </a:p>
            </p:txBody>
          </p:sp>
          <p:sp>
            <p:nvSpPr>
              <p:cNvPr id="1101" name="Free-form: Shape 1100">
                <a:extLst>
                  <a:ext uri="{FF2B5EF4-FFF2-40B4-BE49-F238E27FC236}">
                    <a16:creationId xmlns:a16="http://schemas.microsoft.com/office/drawing/2014/main" id="{433E5BD2-CAC0-1A1B-501E-5DA33EF4A693}"/>
                  </a:ext>
                </a:extLst>
              </p:cNvPr>
              <p:cNvSpPr/>
              <p:nvPr/>
            </p:nvSpPr>
            <p:spPr>
              <a:xfrm>
                <a:off x="4901255" y="5573970"/>
                <a:ext cx="11544" cy="69102"/>
              </a:xfrm>
              <a:custGeom>
                <a:avLst/>
                <a:gdLst>
                  <a:gd name="csX0" fmla="*/ 11545 w 11544"/>
                  <a:gd name="csY0" fmla="*/ 11991 h 69102"/>
                  <a:gd name="csX1" fmla="*/ 0 w 11544"/>
                  <a:gd name="csY1" fmla="*/ 11991 h 69102"/>
                  <a:gd name="csX2" fmla="*/ 0 w 11544"/>
                  <a:gd name="csY2" fmla="*/ 0 h 69102"/>
                  <a:gd name="csX3" fmla="*/ 11545 w 11544"/>
                  <a:gd name="csY3" fmla="*/ 0 h 69102"/>
                  <a:gd name="csX4" fmla="*/ 11545 w 11544"/>
                  <a:gd name="csY4" fmla="*/ 11991 h 69102"/>
                  <a:gd name="csX5" fmla="*/ 11545 w 11544"/>
                  <a:gd name="csY5" fmla="*/ 69102 h 69102"/>
                  <a:gd name="csX6" fmla="*/ 0 w 11544"/>
                  <a:gd name="csY6" fmla="*/ 69102 h 69102"/>
                  <a:gd name="csX7" fmla="*/ 0 w 11544"/>
                  <a:gd name="csY7" fmla="*/ 17971 h 69102"/>
                  <a:gd name="csX8" fmla="*/ 11545 w 11544"/>
                  <a:gd name="csY8" fmla="*/ 17971 h 69102"/>
                  <a:gd name="csX9" fmla="*/ 11545 w 11544"/>
                  <a:gd name="csY9" fmla="*/ 69102 h 691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1544" h="69102">
                    <a:moveTo>
                      <a:pt x="11545" y="11991"/>
                    </a:moveTo>
                    <a:lnTo>
                      <a:pt x="0" y="11991"/>
                    </a:lnTo>
                    <a:lnTo>
                      <a:pt x="0" y="0"/>
                    </a:lnTo>
                    <a:lnTo>
                      <a:pt x="11545" y="0"/>
                    </a:lnTo>
                    <a:lnTo>
                      <a:pt x="11545" y="11991"/>
                    </a:lnTo>
                    <a:close/>
                    <a:moveTo>
                      <a:pt x="11545" y="69102"/>
                    </a:moveTo>
                    <a:lnTo>
                      <a:pt x="0" y="69102"/>
                    </a:lnTo>
                    <a:lnTo>
                      <a:pt x="0" y="17971"/>
                    </a:lnTo>
                    <a:lnTo>
                      <a:pt x="11545" y="17971"/>
                    </a:lnTo>
                    <a:lnTo>
                      <a:pt x="11545" y="69102"/>
                    </a:lnTo>
                    <a:close/>
                  </a:path>
                </a:pathLst>
              </a:custGeom>
              <a:solidFill>
                <a:srgbClr val="000066"/>
              </a:solidFill>
              <a:ln w="326" cap="flat">
                <a:noFill/>
                <a:prstDash val="solid"/>
                <a:miter/>
              </a:ln>
            </p:spPr>
            <p:txBody>
              <a:bodyPr/>
              <a:lstStyle/>
              <a:p>
                <a:endParaRPr lang="en-GB"/>
              </a:p>
            </p:txBody>
          </p:sp>
          <p:sp>
            <p:nvSpPr>
              <p:cNvPr id="1102" name="Free-form: Shape 1101">
                <a:extLst>
                  <a:ext uri="{FF2B5EF4-FFF2-40B4-BE49-F238E27FC236}">
                    <a16:creationId xmlns:a16="http://schemas.microsoft.com/office/drawing/2014/main" id="{EE4A4BF3-F706-FA98-8AB1-87F091DD373D}"/>
                  </a:ext>
                </a:extLst>
              </p:cNvPr>
              <p:cNvSpPr/>
              <p:nvPr/>
            </p:nvSpPr>
            <p:spPr>
              <a:xfrm>
                <a:off x="4920455" y="5590870"/>
                <a:ext cx="43945" cy="53273"/>
              </a:xfrm>
              <a:custGeom>
                <a:avLst/>
                <a:gdLst>
                  <a:gd name="csX0" fmla="*/ 0 w 43945"/>
                  <a:gd name="csY0" fmla="*/ 40452 h 53273"/>
                  <a:gd name="csX1" fmla="*/ 10836 w 43945"/>
                  <a:gd name="csY1" fmla="*/ 38379 h 53273"/>
                  <a:gd name="csX2" fmla="*/ 21774 w 43945"/>
                  <a:gd name="csY2" fmla="*/ 44600 h 53273"/>
                  <a:gd name="csX3" fmla="*/ 32505 w 43945"/>
                  <a:gd name="csY3" fmla="*/ 38274 h 53273"/>
                  <a:gd name="csX4" fmla="*/ 30830 w 43945"/>
                  <a:gd name="csY4" fmla="*/ 34940 h 53273"/>
                  <a:gd name="csX5" fmla="*/ 26888 w 43945"/>
                  <a:gd name="csY5" fmla="*/ 33160 h 53273"/>
                  <a:gd name="csX6" fmla="*/ 17574 w 43945"/>
                  <a:gd name="csY6" fmla="*/ 31396 h 53273"/>
                  <a:gd name="csX7" fmla="*/ 2074 w 43945"/>
                  <a:gd name="csY7" fmla="*/ 16260 h 53273"/>
                  <a:gd name="csX8" fmla="*/ 6982 w 43945"/>
                  <a:gd name="csY8" fmla="*/ 4735 h 53273"/>
                  <a:gd name="csX9" fmla="*/ 21617 w 43945"/>
                  <a:gd name="csY9" fmla="*/ 0 h 53273"/>
                  <a:gd name="csX10" fmla="*/ 41421 w 43945"/>
                  <a:gd name="csY10" fmla="*/ 11906 h 53273"/>
                  <a:gd name="csX11" fmla="*/ 31140 w 43945"/>
                  <a:gd name="csY11" fmla="*/ 13981 h 53273"/>
                  <a:gd name="csX12" fmla="*/ 21930 w 43945"/>
                  <a:gd name="csY12" fmla="*/ 8206 h 53273"/>
                  <a:gd name="csX13" fmla="*/ 12701 w 43945"/>
                  <a:gd name="csY13" fmla="*/ 13981 h 53273"/>
                  <a:gd name="csX14" fmla="*/ 20151 w 43945"/>
                  <a:gd name="csY14" fmla="*/ 19493 h 53273"/>
                  <a:gd name="csX15" fmla="*/ 31140 w 43945"/>
                  <a:gd name="csY15" fmla="*/ 21772 h 53273"/>
                  <a:gd name="csX16" fmla="*/ 43946 w 43945"/>
                  <a:gd name="csY16" fmla="*/ 36462 h 53273"/>
                  <a:gd name="csX17" fmla="*/ 37361 w 43945"/>
                  <a:gd name="csY17" fmla="*/ 49094 h 53273"/>
                  <a:gd name="csX18" fmla="*/ 21721 w 43945"/>
                  <a:gd name="csY18" fmla="*/ 53273 h 53273"/>
                  <a:gd name="csX19" fmla="*/ 7844 w 43945"/>
                  <a:gd name="csY19" fmla="*/ 50092 h 53273"/>
                  <a:gd name="csX20" fmla="*/ 0 w 43945"/>
                  <a:gd name="csY20" fmla="*/ 40452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43945" h="53273">
                    <a:moveTo>
                      <a:pt x="0" y="40452"/>
                    </a:moveTo>
                    <a:lnTo>
                      <a:pt x="10836" y="38379"/>
                    </a:lnTo>
                    <a:cubicBezTo>
                      <a:pt x="12495" y="42526"/>
                      <a:pt x="16140" y="44600"/>
                      <a:pt x="21774" y="44600"/>
                    </a:cubicBezTo>
                    <a:cubicBezTo>
                      <a:pt x="28929" y="44600"/>
                      <a:pt x="32505" y="42490"/>
                      <a:pt x="32505" y="38274"/>
                    </a:cubicBezTo>
                    <a:cubicBezTo>
                      <a:pt x="32505" y="36926"/>
                      <a:pt x="31953" y="35821"/>
                      <a:pt x="30830" y="34940"/>
                    </a:cubicBezTo>
                    <a:cubicBezTo>
                      <a:pt x="29723" y="34058"/>
                      <a:pt x="28410" y="33470"/>
                      <a:pt x="26888" y="33160"/>
                    </a:cubicBezTo>
                    <a:lnTo>
                      <a:pt x="17574" y="31396"/>
                    </a:lnTo>
                    <a:cubicBezTo>
                      <a:pt x="7240" y="29411"/>
                      <a:pt x="2074" y="24365"/>
                      <a:pt x="2074" y="16260"/>
                    </a:cubicBezTo>
                    <a:cubicBezTo>
                      <a:pt x="2074" y="11734"/>
                      <a:pt x="3717" y="7896"/>
                      <a:pt x="6982" y="4735"/>
                    </a:cubicBezTo>
                    <a:cubicBezTo>
                      <a:pt x="10265" y="1590"/>
                      <a:pt x="15137" y="0"/>
                      <a:pt x="21617" y="0"/>
                    </a:cubicBezTo>
                    <a:cubicBezTo>
                      <a:pt x="32417" y="0"/>
                      <a:pt x="39021" y="3974"/>
                      <a:pt x="41421" y="11906"/>
                    </a:cubicBezTo>
                    <a:lnTo>
                      <a:pt x="31140" y="13981"/>
                    </a:lnTo>
                    <a:cubicBezTo>
                      <a:pt x="30052" y="10127"/>
                      <a:pt x="26992" y="8206"/>
                      <a:pt x="21930" y="8206"/>
                    </a:cubicBezTo>
                    <a:cubicBezTo>
                      <a:pt x="15777" y="8206"/>
                      <a:pt x="12701" y="10127"/>
                      <a:pt x="12701" y="13981"/>
                    </a:cubicBezTo>
                    <a:cubicBezTo>
                      <a:pt x="12701" y="16639"/>
                      <a:pt x="15190" y="18490"/>
                      <a:pt x="20151" y="19493"/>
                    </a:cubicBezTo>
                    <a:lnTo>
                      <a:pt x="31140" y="21772"/>
                    </a:lnTo>
                    <a:cubicBezTo>
                      <a:pt x="39677" y="23536"/>
                      <a:pt x="43946" y="28424"/>
                      <a:pt x="43946" y="36462"/>
                    </a:cubicBezTo>
                    <a:cubicBezTo>
                      <a:pt x="43946" y="42095"/>
                      <a:pt x="41751" y="46311"/>
                      <a:pt x="37361" y="49094"/>
                    </a:cubicBezTo>
                    <a:cubicBezTo>
                      <a:pt x="32972" y="51873"/>
                      <a:pt x="27770" y="53257"/>
                      <a:pt x="21721" y="53273"/>
                    </a:cubicBezTo>
                    <a:cubicBezTo>
                      <a:pt x="16486" y="53257"/>
                      <a:pt x="11871" y="52202"/>
                      <a:pt x="7844" y="50092"/>
                    </a:cubicBezTo>
                    <a:cubicBezTo>
                      <a:pt x="3837" y="47986"/>
                      <a:pt x="1208" y="44773"/>
                      <a:pt x="0" y="40452"/>
                    </a:cubicBezTo>
                    <a:close/>
                  </a:path>
                </a:pathLst>
              </a:custGeom>
              <a:solidFill>
                <a:srgbClr val="000066"/>
              </a:solidFill>
              <a:ln w="326" cap="flat">
                <a:noFill/>
                <a:prstDash val="solid"/>
                <a:miter/>
              </a:ln>
            </p:spPr>
            <p:txBody>
              <a:bodyPr/>
              <a:lstStyle/>
              <a:p>
                <a:endParaRPr lang="en-GB"/>
              </a:p>
            </p:txBody>
          </p:sp>
          <p:sp>
            <p:nvSpPr>
              <p:cNvPr id="1103" name="Free-form: Shape 1102">
                <a:extLst>
                  <a:ext uri="{FF2B5EF4-FFF2-40B4-BE49-F238E27FC236}">
                    <a16:creationId xmlns:a16="http://schemas.microsoft.com/office/drawing/2014/main" id="{3EFFBAF4-0FFE-A6DC-CC8D-B07842025D59}"/>
                  </a:ext>
                </a:extLst>
              </p:cNvPr>
              <p:cNvSpPr/>
              <p:nvPr/>
            </p:nvSpPr>
            <p:spPr>
              <a:xfrm>
                <a:off x="4970534" y="5590870"/>
                <a:ext cx="46986" cy="53273"/>
              </a:xfrm>
              <a:custGeom>
                <a:avLst/>
                <a:gdLst>
                  <a:gd name="csX0" fmla="*/ 46986 w 46986"/>
                  <a:gd name="csY0" fmla="*/ 52202 h 53273"/>
                  <a:gd name="csX1" fmla="*/ 35996 w 46986"/>
                  <a:gd name="csY1" fmla="*/ 52202 h 53273"/>
                  <a:gd name="csX2" fmla="*/ 34216 w 46986"/>
                  <a:gd name="csY2" fmla="*/ 41869 h 53273"/>
                  <a:gd name="csX3" fmla="*/ 16901 w 46986"/>
                  <a:gd name="csY3" fmla="*/ 53273 h 53273"/>
                  <a:gd name="csX4" fmla="*/ 4631 w 46986"/>
                  <a:gd name="csY4" fmla="*/ 48780 h 53273"/>
                  <a:gd name="csX5" fmla="*/ 0 w 46986"/>
                  <a:gd name="csY5" fmla="*/ 37513 h 53273"/>
                  <a:gd name="csX6" fmla="*/ 30934 w 46986"/>
                  <a:gd name="csY6" fmla="*/ 19904 h 53273"/>
                  <a:gd name="csX7" fmla="*/ 34216 w 46986"/>
                  <a:gd name="csY7" fmla="*/ 19957 h 53273"/>
                  <a:gd name="csX8" fmla="*/ 34216 w 46986"/>
                  <a:gd name="csY8" fmla="*/ 16103 h 53273"/>
                  <a:gd name="csX9" fmla="*/ 23384 w 46986"/>
                  <a:gd name="csY9" fmla="*/ 8154 h 53273"/>
                  <a:gd name="csX10" fmla="*/ 11440 w 46986"/>
                  <a:gd name="csY10" fmla="*/ 16103 h 53273"/>
                  <a:gd name="csX11" fmla="*/ 1626 w 46986"/>
                  <a:gd name="csY11" fmla="*/ 14637 h 53273"/>
                  <a:gd name="csX12" fmla="*/ 8191 w 46986"/>
                  <a:gd name="csY12" fmla="*/ 4131 h 53273"/>
                  <a:gd name="csX13" fmla="*/ 24902 w 46986"/>
                  <a:gd name="csY13" fmla="*/ 0 h 53273"/>
                  <a:gd name="csX14" fmla="*/ 34579 w 46986"/>
                  <a:gd name="csY14" fmla="*/ 1003 h 53273"/>
                  <a:gd name="csX15" fmla="*/ 40905 w 46986"/>
                  <a:gd name="csY15" fmla="*/ 4337 h 53273"/>
                  <a:gd name="csX16" fmla="*/ 44481 w 46986"/>
                  <a:gd name="csY16" fmla="*/ 9451 h 53273"/>
                  <a:gd name="csX17" fmla="*/ 45468 w 46986"/>
                  <a:gd name="csY17" fmla="*/ 18784 h 53273"/>
                  <a:gd name="csX18" fmla="*/ 45468 w 46986"/>
                  <a:gd name="csY18" fmla="*/ 41869 h 53273"/>
                  <a:gd name="csX19" fmla="*/ 46986 w 46986"/>
                  <a:gd name="csY19" fmla="*/ 52202 h 53273"/>
                  <a:gd name="csX20" fmla="*/ 34216 w 46986"/>
                  <a:gd name="csY20" fmla="*/ 26178 h 53273"/>
                  <a:gd name="csX21" fmla="*/ 11839 w 46986"/>
                  <a:gd name="csY21" fmla="*/ 36857 h 53273"/>
                  <a:gd name="csX22" fmla="*/ 14102 w 46986"/>
                  <a:gd name="csY22" fmla="*/ 42301 h 53273"/>
                  <a:gd name="csX23" fmla="*/ 20912 w 46986"/>
                  <a:gd name="csY23" fmla="*/ 44564 h 53273"/>
                  <a:gd name="csX24" fmla="*/ 30866 w 46986"/>
                  <a:gd name="csY24" fmla="*/ 40384 h 53273"/>
                  <a:gd name="csX25" fmla="*/ 34216 w 46986"/>
                  <a:gd name="csY25" fmla="*/ 30897 h 53273"/>
                  <a:gd name="csX26" fmla="*/ 34216 w 46986"/>
                  <a:gd name="csY26" fmla="*/ 26178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46986" h="53273">
                    <a:moveTo>
                      <a:pt x="46986" y="52202"/>
                    </a:moveTo>
                    <a:lnTo>
                      <a:pt x="35996" y="52202"/>
                    </a:lnTo>
                    <a:cubicBezTo>
                      <a:pt x="35013" y="49094"/>
                      <a:pt x="34426" y="45654"/>
                      <a:pt x="34216" y="41869"/>
                    </a:cubicBezTo>
                    <a:cubicBezTo>
                      <a:pt x="31160" y="49472"/>
                      <a:pt x="25386" y="53257"/>
                      <a:pt x="16901" y="53273"/>
                    </a:cubicBezTo>
                    <a:cubicBezTo>
                      <a:pt x="11803" y="53257"/>
                      <a:pt x="7727" y="51771"/>
                      <a:pt x="4631" y="48780"/>
                    </a:cubicBezTo>
                    <a:cubicBezTo>
                      <a:pt x="1538" y="45791"/>
                      <a:pt x="0" y="42043"/>
                      <a:pt x="0" y="37513"/>
                    </a:cubicBezTo>
                    <a:cubicBezTo>
                      <a:pt x="0" y="25783"/>
                      <a:pt x="10317" y="19904"/>
                      <a:pt x="30934" y="19904"/>
                    </a:cubicBezTo>
                    <a:cubicBezTo>
                      <a:pt x="31748" y="19904"/>
                      <a:pt x="32835" y="19924"/>
                      <a:pt x="34216" y="19957"/>
                    </a:cubicBezTo>
                    <a:lnTo>
                      <a:pt x="34216" y="16103"/>
                    </a:lnTo>
                    <a:cubicBezTo>
                      <a:pt x="34216" y="10800"/>
                      <a:pt x="30605" y="8154"/>
                      <a:pt x="23384" y="8154"/>
                    </a:cubicBezTo>
                    <a:cubicBezTo>
                      <a:pt x="16365" y="8154"/>
                      <a:pt x="12391" y="10800"/>
                      <a:pt x="11440" y="16103"/>
                    </a:cubicBezTo>
                    <a:lnTo>
                      <a:pt x="1626" y="14637"/>
                    </a:lnTo>
                    <a:cubicBezTo>
                      <a:pt x="2162" y="10385"/>
                      <a:pt x="4357" y="6878"/>
                      <a:pt x="8191" y="4131"/>
                    </a:cubicBezTo>
                    <a:cubicBezTo>
                      <a:pt x="12045" y="1382"/>
                      <a:pt x="17610" y="0"/>
                      <a:pt x="24902" y="0"/>
                    </a:cubicBezTo>
                    <a:cubicBezTo>
                      <a:pt x="28861" y="0"/>
                      <a:pt x="32074" y="346"/>
                      <a:pt x="34579" y="1003"/>
                    </a:cubicBezTo>
                    <a:cubicBezTo>
                      <a:pt x="37068" y="1659"/>
                      <a:pt x="39177" y="2762"/>
                      <a:pt x="40905" y="4337"/>
                    </a:cubicBezTo>
                    <a:cubicBezTo>
                      <a:pt x="42633" y="5911"/>
                      <a:pt x="43825" y="7602"/>
                      <a:pt x="44481" y="9451"/>
                    </a:cubicBezTo>
                    <a:cubicBezTo>
                      <a:pt x="45138" y="11283"/>
                      <a:pt x="45468" y="14395"/>
                      <a:pt x="45468" y="18784"/>
                    </a:cubicBezTo>
                    <a:lnTo>
                      <a:pt x="45468" y="41869"/>
                    </a:lnTo>
                    <a:cubicBezTo>
                      <a:pt x="45468" y="45220"/>
                      <a:pt x="45967" y="48659"/>
                      <a:pt x="46986" y="52202"/>
                    </a:cubicBezTo>
                    <a:close/>
                    <a:moveTo>
                      <a:pt x="34216" y="26178"/>
                    </a:moveTo>
                    <a:cubicBezTo>
                      <a:pt x="19305" y="26178"/>
                      <a:pt x="11839" y="29738"/>
                      <a:pt x="11839" y="36857"/>
                    </a:cubicBezTo>
                    <a:cubicBezTo>
                      <a:pt x="11839" y="38983"/>
                      <a:pt x="12600" y="40798"/>
                      <a:pt x="14102" y="42301"/>
                    </a:cubicBezTo>
                    <a:cubicBezTo>
                      <a:pt x="15604" y="43803"/>
                      <a:pt x="17871" y="44564"/>
                      <a:pt x="20912" y="44564"/>
                    </a:cubicBezTo>
                    <a:cubicBezTo>
                      <a:pt x="25301" y="44564"/>
                      <a:pt x="28619" y="43166"/>
                      <a:pt x="30866" y="40384"/>
                    </a:cubicBezTo>
                    <a:cubicBezTo>
                      <a:pt x="33093" y="37601"/>
                      <a:pt x="34216" y="34440"/>
                      <a:pt x="34216" y="30897"/>
                    </a:cubicBezTo>
                    <a:lnTo>
                      <a:pt x="34216" y="26178"/>
                    </a:lnTo>
                    <a:close/>
                  </a:path>
                </a:pathLst>
              </a:custGeom>
              <a:solidFill>
                <a:srgbClr val="000066"/>
              </a:solidFill>
              <a:ln w="326" cap="flat">
                <a:noFill/>
                <a:prstDash val="solid"/>
                <a:miter/>
              </a:ln>
            </p:spPr>
            <p:txBody>
              <a:bodyPr/>
              <a:lstStyle/>
              <a:p>
                <a:endParaRPr lang="en-GB"/>
              </a:p>
            </p:txBody>
          </p:sp>
          <p:sp>
            <p:nvSpPr>
              <p:cNvPr id="1104" name="Free-form: Shape 1103">
                <a:extLst>
                  <a:ext uri="{FF2B5EF4-FFF2-40B4-BE49-F238E27FC236}">
                    <a16:creationId xmlns:a16="http://schemas.microsoft.com/office/drawing/2014/main" id="{46A62E40-21CC-46E5-BF96-9AFCB67C2688}"/>
                  </a:ext>
                </a:extLst>
              </p:cNvPr>
              <p:cNvSpPr/>
              <p:nvPr/>
            </p:nvSpPr>
            <p:spPr>
              <a:xfrm>
                <a:off x="5025159" y="5582176"/>
                <a:ext cx="51342" cy="79229"/>
              </a:xfrm>
              <a:custGeom>
                <a:avLst/>
                <a:gdLst>
                  <a:gd name="csX0" fmla="*/ 51291 w 51342"/>
                  <a:gd name="csY0" fmla="*/ 0 h 79229"/>
                  <a:gd name="csX1" fmla="*/ 51291 w 51342"/>
                  <a:gd name="csY1" fmla="*/ 8851 h 79229"/>
                  <a:gd name="csX2" fmla="*/ 47747 w 51342"/>
                  <a:gd name="csY2" fmla="*/ 8851 h 79229"/>
                  <a:gd name="csX3" fmla="*/ 43671 w 51342"/>
                  <a:gd name="csY3" fmla="*/ 9402 h 79229"/>
                  <a:gd name="csX4" fmla="*/ 40249 w 51342"/>
                  <a:gd name="csY4" fmla="*/ 12995 h 79229"/>
                  <a:gd name="csX5" fmla="*/ 46333 w 51342"/>
                  <a:gd name="csY5" fmla="*/ 24039 h 79229"/>
                  <a:gd name="csX6" fmla="*/ 40628 w 51342"/>
                  <a:gd name="csY6" fmla="*/ 35286 h 79229"/>
                  <a:gd name="csX7" fmla="*/ 25559 w 51342"/>
                  <a:gd name="csY7" fmla="*/ 39728 h 79229"/>
                  <a:gd name="csX8" fmla="*/ 16107 w 51342"/>
                  <a:gd name="csY8" fmla="*/ 38415 h 79229"/>
                  <a:gd name="csX9" fmla="*/ 12547 w 51342"/>
                  <a:gd name="csY9" fmla="*/ 43424 h 79229"/>
                  <a:gd name="csX10" fmla="*/ 14275 w 51342"/>
                  <a:gd name="csY10" fmla="*/ 46863 h 79229"/>
                  <a:gd name="csX11" fmla="*/ 19494 w 51342"/>
                  <a:gd name="csY11" fmla="*/ 48437 h 79229"/>
                  <a:gd name="csX12" fmla="*/ 34684 w 51342"/>
                  <a:gd name="csY12" fmla="*/ 48437 h 79229"/>
                  <a:gd name="csX13" fmla="*/ 46901 w 51342"/>
                  <a:gd name="csY13" fmla="*/ 52464 h 79229"/>
                  <a:gd name="csX14" fmla="*/ 51343 w 51342"/>
                  <a:gd name="csY14" fmla="*/ 62470 h 79229"/>
                  <a:gd name="csX15" fmla="*/ 44622 w 51342"/>
                  <a:gd name="csY15" fmla="*/ 74461 h 79229"/>
                  <a:gd name="csX16" fmla="*/ 24765 w 51342"/>
                  <a:gd name="csY16" fmla="*/ 79230 h 79229"/>
                  <a:gd name="csX17" fmla="*/ 0 w 51342"/>
                  <a:gd name="csY17" fmla="*/ 65406 h 79229"/>
                  <a:gd name="csX18" fmla="*/ 7450 w 51342"/>
                  <a:gd name="csY18" fmla="*/ 55021 h 79229"/>
                  <a:gd name="csX19" fmla="*/ 2681 w 51342"/>
                  <a:gd name="csY19" fmla="*/ 46570 h 79229"/>
                  <a:gd name="csX20" fmla="*/ 10836 w 51342"/>
                  <a:gd name="csY20" fmla="*/ 35943 h 79229"/>
                  <a:gd name="csX21" fmla="*/ 3753 w 51342"/>
                  <a:gd name="csY21" fmla="*/ 24088 h 79229"/>
                  <a:gd name="csX22" fmla="*/ 8952 w 51342"/>
                  <a:gd name="csY22" fmla="*/ 13204 h 79229"/>
                  <a:gd name="csX23" fmla="*/ 24801 w 51342"/>
                  <a:gd name="csY23" fmla="*/ 8694 h 79229"/>
                  <a:gd name="csX24" fmla="*/ 34684 w 51342"/>
                  <a:gd name="csY24" fmla="*/ 9765 h 79229"/>
                  <a:gd name="csX25" fmla="*/ 46989 w 51342"/>
                  <a:gd name="csY25" fmla="*/ 0 h 79229"/>
                  <a:gd name="csX26" fmla="*/ 51291 w 51342"/>
                  <a:gd name="csY26" fmla="*/ 0 h 79229"/>
                  <a:gd name="csX27" fmla="*/ 25059 w 51342"/>
                  <a:gd name="csY27" fmla="*/ 32902 h 79229"/>
                  <a:gd name="csX28" fmla="*/ 34478 w 51342"/>
                  <a:gd name="csY28" fmla="*/ 24039 h 79229"/>
                  <a:gd name="csX29" fmla="*/ 32127 w 51342"/>
                  <a:gd name="csY29" fmla="*/ 18317 h 79229"/>
                  <a:gd name="csX30" fmla="*/ 25265 w 51342"/>
                  <a:gd name="csY30" fmla="*/ 15986 h 79229"/>
                  <a:gd name="csX31" fmla="*/ 18197 w 51342"/>
                  <a:gd name="csY31" fmla="*/ 18422 h 79229"/>
                  <a:gd name="csX32" fmla="*/ 15692 w 51342"/>
                  <a:gd name="csY32" fmla="*/ 24503 h 79229"/>
                  <a:gd name="csX33" fmla="*/ 18181 w 51342"/>
                  <a:gd name="csY33" fmla="*/ 30571 h 79229"/>
                  <a:gd name="csX34" fmla="*/ 25059 w 51342"/>
                  <a:gd name="csY34" fmla="*/ 32902 h 79229"/>
                  <a:gd name="csX35" fmla="*/ 12410 w 51342"/>
                  <a:gd name="csY35" fmla="*/ 58114 h 79229"/>
                  <a:gd name="csX36" fmla="*/ 9922 w 51342"/>
                  <a:gd name="csY36" fmla="*/ 62519 h 79229"/>
                  <a:gd name="csX37" fmla="*/ 14069 w 51342"/>
                  <a:gd name="csY37" fmla="*/ 68672 h 79229"/>
                  <a:gd name="csX38" fmla="*/ 27286 w 51342"/>
                  <a:gd name="csY38" fmla="*/ 71317 h 79229"/>
                  <a:gd name="csX39" fmla="*/ 40595 w 51342"/>
                  <a:gd name="csY39" fmla="*/ 64491 h 79229"/>
                  <a:gd name="csX40" fmla="*/ 38279 w 51342"/>
                  <a:gd name="csY40" fmla="*/ 60671 h 79229"/>
                  <a:gd name="csX41" fmla="*/ 32956 w 51342"/>
                  <a:gd name="csY41" fmla="*/ 59374 h 79229"/>
                  <a:gd name="csX42" fmla="*/ 20702 w 51342"/>
                  <a:gd name="csY42" fmla="*/ 59374 h 79229"/>
                  <a:gd name="csX43" fmla="*/ 12410 w 51342"/>
                  <a:gd name="csY43" fmla="*/ 58114 h 792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Lst>
                <a:rect l="l" t="t" r="r" b="b"/>
                <a:pathLst>
                  <a:path w="51342" h="79229">
                    <a:moveTo>
                      <a:pt x="51291" y="0"/>
                    </a:moveTo>
                    <a:lnTo>
                      <a:pt x="51291" y="8851"/>
                    </a:lnTo>
                    <a:lnTo>
                      <a:pt x="47747" y="8851"/>
                    </a:lnTo>
                    <a:cubicBezTo>
                      <a:pt x="46193" y="8851"/>
                      <a:pt x="44827" y="9040"/>
                      <a:pt x="43671" y="9402"/>
                    </a:cubicBezTo>
                    <a:cubicBezTo>
                      <a:pt x="42496" y="9781"/>
                      <a:pt x="41356" y="10973"/>
                      <a:pt x="40249" y="12995"/>
                    </a:cubicBezTo>
                    <a:cubicBezTo>
                      <a:pt x="44292" y="16313"/>
                      <a:pt x="46333" y="19993"/>
                      <a:pt x="46333" y="24039"/>
                    </a:cubicBezTo>
                    <a:cubicBezTo>
                      <a:pt x="46333" y="28565"/>
                      <a:pt x="44429" y="32315"/>
                      <a:pt x="40628" y="35286"/>
                    </a:cubicBezTo>
                    <a:cubicBezTo>
                      <a:pt x="36826" y="38242"/>
                      <a:pt x="31816" y="39728"/>
                      <a:pt x="25559" y="39728"/>
                    </a:cubicBezTo>
                    <a:cubicBezTo>
                      <a:pt x="22864" y="39728"/>
                      <a:pt x="19719" y="39296"/>
                      <a:pt x="16107" y="38415"/>
                    </a:cubicBezTo>
                    <a:cubicBezTo>
                      <a:pt x="13740" y="39502"/>
                      <a:pt x="12547" y="41161"/>
                      <a:pt x="12547" y="43424"/>
                    </a:cubicBezTo>
                    <a:cubicBezTo>
                      <a:pt x="12547" y="44688"/>
                      <a:pt x="13135" y="45828"/>
                      <a:pt x="14275" y="46863"/>
                    </a:cubicBezTo>
                    <a:cubicBezTo>
                      <a:pt x="15415" y="47918"/>
                      <a:pt x="17162" y="48437"/>
                      <a:pt x="19494" y="48437"/>
                    </a:cubicBezTo>
                    <a:lnTo>
                      <a:pt x="34684" y="48437"/>
                    </a:lnTo>
                    <a:cubicBezTo>
                      <a:pt x="39870" y="48437"/>
                      <a:pt x="43946" y="49786"/>
                      <a:pt x="46901" y="52464"/>
                    </a:cubicBezTo>
                    <a:cubicBezTo>
                      <a:pt x="49857" y="55142"/>
                      <a:pt x="51343" y="58476"/>
                      <a:pt x="51343" y="62470"/>
                    </a:cubicBezTo>
                    <a:cubicBezTo>
                      <a:pt x="51343" y="67290"/>
                      <a:pt x="49096" y="71297"/>
                      <a:pt x="44622" y="74461"/>
                    </a:cubicBezTo>
                    <a:cubicBezTo>
                      <a:pt x="40164" y="77639"/>
                      <a:pt x="33528" y="79213"/>
                      <a:pt x="24765" y="79230"/>
                    </a:cubicBezTo>
                    <a:cubicBezTo>
                      <a:pt x="8243" y="79213"/>
                      <a:pt x="0" y="74615"/>
                      <a:pt x="0" y="65406"/>
                    </a:cubicBezTo>
                    <a:cubicBezTo>
                      <a:pt x="0" y="60844"/>
                      <a:pt x="2472" y="57389"/>
                      <a:pt x="7450" y="55021"/>
                    </a:cubicBezTo>
                    <a:cubicBezTo>
                      <a:pt x="4269" y="52324"/>
                      <a:pt x="2681" y="49509"/>
                      <a:pt x="2681" y="46570"/>
                    </a:cubicBezTo>
                    <a:cubicBezTo>
                      <a:pt x="2681" y="42112"/>
                      <a:pt x="5392" y="38572"/>
                      <a:pt x="10836" y="35943"/>
                    </a:cubicBezTo>
                    <a:cubicBezTo>
                      <a:pt x="6101" y="33076"/>
                      <a:pt x="3753" y="29117"/>
                      <a:pt x="3753" y="24088"/>
                    </a:cubicBezTo>
                    <a:cubicBezTo>
                      <a:pt x="3753" y="19839"/>
                      <a:pt x="5480" y="16211"/>
                      <a:pt x="8952" y="13204"/>
                    </a:cubicBezTo>
                    <a:cubicBezTo>
                      <a:pt x="12443" y="10196"/>
                      <a:pt x="17714" y="8694"/>
                      <a:pt x="24801" y="8694"/>
                    </a:cubicBezTo>
                    <a:cubicBezTo>
                      <a:pt x="28047" y="8694"/>
                      <a:pt x="31333" y="9056"/>
                      <a:pt x="34684" y="9765"/>
                    </a:cubicBezTo>
                    <a:cubicBezTo>
                      <a:pt x="36238" y="3250"/>
                      <a:pt x="40334" y="0"/>
                      <a:pt x="46989" y="0"/>
                    </a:cubicBezTo>
                    <a:lnTo>
                      <a:pt x="51291" y="0"/>
                    </a:lnTo>
                    <a:close/>
                    <a:moveTo>
                      <a:pt x="25059" y="32902"/>
                    </a:moveTo>
                    <a:cubicBezTo>
                      <a:pt x="31333" y="32902"/>
                      <a:pt x="34478" y="29947"/>
                      <a:pt x="34478" y="24039"/>
                    </a:cubicBezTo>
                    <a:cubicBezTo>
                      <a:pt x="34478" y="21772"/>
                      <a:pt x="33701" y="19872"/>
                      <a:pt x="32127" y="18317"/>
                    </a:cubicBezTo>
                    <a:cubicBezTo>
                      <a:pt x="30556" y="16763"/>
                      <a:pt x="28273" y="15986"/>
                      <a:pt x="25265" y="15986"/>
                    </a:cubicBezTo>
                    <a:cubicBezTo>
                      <a:pt x="22224" y="15986"/>
                      <a:pt x="19873" y="16799"/>
                      <a:pt x="18197" y="18422"/>
                    </a:cubicBezTo>
                    <a:cubicBezTo>
                      <a:pt x="16522" y="20045"/>
                      <a:pt x="15692" y="22067"/>
                      <a:pt x="15692" y="24503"/>
                    </a:cubicBezTo>
                    <a:cubicBezTo>
                      <a:pt x="15692" y="26991"/>
                      <a:pt x="16522" y="29013"/>
                      <a:pt x="18181" y="30571"/>
                    </a:cubicBezTo>
                    <a:cubicBezTo>
                      <a:pt x="19824" y="32125"/>
                      <a:pt x="22120" y="32902"/>
                      <a:pt x="25059" y="32902"/>
                    </a:cubicBezTo>
                    <a:close/>
                    <a:moveTo>
                      <a:pt x="12410" y="58114"/>
                    </a:moveTo>
                    <a:cubicBezTo>
                      <a:pt x="10751" y="59636"/>
                      <a:pt x="9922" y="61102"/>
                      <a:pt x="9922" y="62519"/>
                    </a:cubicBezTo>
                    <a:cubicBezTo>
                      <a:pt x="9922" y="64835"/>
                      <a:pt x="11303" y="66892"/>
                      <a:pt x="14069" y="68672"/>
                    </a:cubicBezTo>
                    <a:cubicBezTo>
                      <a:pt x="16832" y="70435"/>
                      <a:pt x="21241" y="71317"/>
                      <a:pt x="27286" y="71317"/>
                    </a:cubicBezTo>
                    <a:cubicBezTo>
                      <a:pt x="36170" y="71317"/>
                      <a:pt x="40595" y="69054"/>
                      <a:pt x="40595" y="64491"/>
                    </a:cubicBezTo>
                    <a:cubicBezTo>
                      <a:pt x="40595" y="62797"/>
                      <a:pt x="39834" y="61536"/>
                      <a:pt x="38279" y="60671"/>
                    </a:cubicBezTo>
                    <a:cubicBezTo>
                      <a:pt x="36725" y="59808"/>
                      <a:pt x="34945" y="59374"/>
                      <a:pt x="32956" y="59374"/>
                    </a:cubicBezTo>
                    <a:lnTo>
                      <a:pt x="20702" y="59374"/>
                    </a:lnTo>
                    <a:cubicBezTo>
                      <a:pt x="18371" y="59374"/>
                      <a:pt x="15608" y="58960"/>
                      <a:pt x="12410" y="58114"/>
                    </a:cubicBezTo>
                    <a:close/>
                  </a:path>
                </a:pathLst>
              </a:custGeom>
              <a:solidFill>
                <a:srgbClr val="000066"/>
              </a:solidFill>
              <a:ln w="326" cap="flat">
                <a:noFill/>
                <a:prstDash val="solid"/>
                <a:miter/>
              </a:ln>
            </p:spPr>
            <p:txBody>
              <a:bodyPr/>
              <a:lstStyle/>
              <a:p>
                <a:endParaRPr lang="en-GB"/>
              </a:p>
            </p:txBody>
          </p:sp>
          <p:sp>
            <p:nvSpPr>
              <p:cNvPr id="1105" name="Free-form: Shape 1104">
                <a:extLst>
                  <a:ext uri="{FF2B5EF4-FFF2-40B4-BE49-F238E27FC236}">
                    <a16:creationId xmlns:a16="http://schemas.microsoft.com/office/drawing/2014/main" id="{71560D7C-5422-1E09-A73E-4285F8ECDFE1}"/>
                  </a:ext>
                </a:extLst>
              </p:cNvPr>
              <p:cNvSpPr/>
              <p:nvPr/>
            </p:nvSpPr>
            <p:spPr>
              <a:xfrm>
                <a:off x="5080284" y="5590870"/>
                <a:ext cx="46986" cy="53273"/>
              </a:xfrm>
              <a:custGeom>
                <a:avLst/>
                <a:gdLst>
                  <a:gd name="csX0" fmla="*/ 46986 w 46986"/>
                  <a:gd name="csY0" fmla="*/ 52202 h 53273"/>
                  <a:gd name="csX1" fmla="*/ 35996 w 46986"/>
                  <a:gd name="csY1" fmla="*/ 52202 h 53273"/>
                  <a:gd name="csX2" fmla="*/ 34217 w 46986"/>
                  <a:gd name="csY2" fmla="*/ 41869 h 53273"/>
                  <a:gd name="csX3" fmla="*/ 16901 w 46986"/>
                  <a:gd name="csY3" fmla="*/ 53273 h 53273"/>
                  <a:gd name="csX4" fmla="*/ 4631 w 46986"/>
                  <a:gd name="csY4" fmla="*/ 48780 h 53273"/>
                  <a:gd name="csX5" fmla="*/ 0 w 46986"/>
                  <a:gd name="csY5" fmla="*/ 37513 h 53273"/>
                  <a:gd name="csX6" fmla="*/ 30934 w 46986"/>
                  <a:gd name="csY6" fmla="*/ 19904 h 53273"/>
                  <a:gd name="csX7" fmla="*/ 34217 w 46986"/>
                  <a:gd name="csY7" fmla="*/ 19957 h 53273"/>
                  <a:gd name="csX8" fmla="*/ 34217 w 46986"/>
                  <a:gd name="csY8" fmla="*/ 16103 h 53273"/>
                  <a:gd name="csX9" fmla="*/ 23384 w 46986"/>
                  <a:gd name="csY9" fmla="*/ 8154 h 53273"/>
                  <a:gd name="csX10" fmla="*/ 11440 w 46986"/>
                  <a:gd name="csY10" fmla="*/ 16103 h 53273"/>
                  <a:gd name="csX11" fmla="*/ 1627 w 46986"/>
                  <a:gd name="csY11" fmla="*/ 14637 h 53273"/>
                  <a:gd name="csX12" fmla="*/ 8191 w 46986"/>
                  <a:gd name="csY12" fmla="*/ 4131 h 53273"/>
                  <a:gd name="csX13" fmla="*/ 24902 w 46986"/>
                  <a:gd name="csY13" fmla="*/ 0 h 53273"/>
                  <a:gd name="csX14" fmla="*/ 34579 w 46986"/>
                  <a:gd name="csY14" fmla="*/ 1003 h 53273"/>
                  <a:gd name="csX15" fmla="*/ 40905 w 46986"/>
                  <a:gd name="csY15" fmla="*/ 4337 h 53273"/>
                  <a:gd name="csX16" fmla="*/ 44481 w 46986"/>
                  <a:gd name="csY16" fmla="*/ 9451 h 53273"/>
                  <a:gd name="csX17" fmla="*/ 45468 w 46986"/>
                  <a:gd name="csY17" fmla="*/ 18784 h 53273"/>
                  <a:gd name="csX18" fmla="*/ 45468 w 46986"/>
                  <a:gd name="csY18" fmla="*/ 41869 h 53273"/>
                  <a:gd name="csX19" fmla="*/ 46986 w 46986"/>
                  <a:gd name="csY19" fmla="*/ 52202 h 53273"/>
                  <a:gd name="csX20" fmla="*/ 34217 w 46986"/>
                  <a:gd name="csY20" fmla="*/ 26178 h 53273"/>
                  <a:gd name="csX21" fmla="*/ 11839 w 46986"/>
                  <a:gd name="csY21" fmla="*/ 36857 h 53273"/>
                  <a:gd name="csX22" fmla="*/ 14102 w 46986"/>
                  <a:gd name="csY22" fmla="*/ 42301 h 53273"/>
                  <a:gd name="csX23" fmla="*/ 20912 w 46986"/>
                  <a:gd name="csY23" fmla="*/ 44564 h 53273"/>
                  <a:gd name="csX24" fmla="*/ 30866 w 46986"/>
                  <a:gd name="csY24" fmla="*/ 40384 h 53273"/>
                  <a:gd name="csX25" fmla="*/ 34217 w 46986"/>
                  <a:gd name="csY25" fmla="*/ 30897 h 53273"/>
                  <a:gd name="csX26" fmla="*/ 34217 w 46986"/>
                  <a:gd name="csY26" fmla="*/ 26178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46986" h="53273">
                    <a:moveTo>
                      <a:pt x="46986" y="52202"/>
                    </a:moveTo>
                    <a:lnTo>
                      <a:pt x="35996" y="52202"/>
                    </a:lnTo>
                    <a:cubicBezTo>
                      <a:pt x="35013" y="49094"/>
                      <a:pt x="34426" y="45654"/>
                      <a:pt x="34217" y="41869"/>
                    </a:cubicBezTo>
                    <a:cubicBezTo>
                      <a:pt x="31160" y="49472"/>
                      <a:pt x="25386" y="53257"/>
                      <a:pt x="16901" y="53273"/>
                    </a:cubicBezTo>
                    <a:cubicBezTo>
                      <a:pt x="11803" y="53257"/>
                      <a:pt x="7727" y="51771"/>
                      <a:pt x="4631" y="48780"/>
                    </a:cubicBezTo>
                    <a:cubicBezTo>
                      <a:pt x="1538" y="45791"/>
                      <a:pt x="0" y="42043"/>
                      <a:pt x="0" y="37513"/>
                    </a:cubicBezTo>
                    <a:cubicBezTo>
                      <a:pt x="0" y="25783"/>
                      <a:pt x="10317" y="19904"/>
                      <a:pt x="30934" y="19904"/>
                    </a:cubicBezTo>
                    <a:cubicBezTo>
                      <a:pt x="31748" y="19904"/>
                      <a:pt x="32835" y="19924"/>
                      <a:pt x="34217" y="19957"/>
                    </a:cubicBezTo>
                    <a:lnTo>
                      <a:pt x="34217" y="16103"/>
                    </a:lnTo>
                    <a:cubicBezTo>
                      <a:pt x="34217" y="10800"/>
                      <a:pt x="30605" y="8154"/>
                      <a:pt x="23384" y="8154"/>
                    </a:cubicBezTo>
                    <a:cubicBezTo>
                      <a:pt x="16365" y="8154"/>
                      <a:pt x="12391" y="10800"/>
                      <a:pt x="11440" y="16103"/>
                    </a:cubicBezTo>
                    <a:lnTo>
                      <a:pt x="1627" y="14637"/>
                    </a:lnTo>
                    <a:cubicBezTo>
                      <a:pt x="2162" y="10385"/>
                      <a:pt x="4357" y="6878"/>
                      <a:pt x="8191" y="4131"/>
                    </a:cubicBezTo>
                    <a:cubicBezTo>
                      <a:pt x="12045" y="1382"/>
                      <a:pt x="17610" y="0"/>
                      <a:pt x="24902" y="0"/>
                    </a:cubicBezTo>
                    <a:cubicBezTo>
                      <a:pt x="28861" y="0"/>
                      <a:pt x="32074" y="346"/>
                      <a:pt x="34579" y="1003"/>
                    </a:cubicBezTo>
                    <a:cubicBezTo>
                      <a:pt x="37068" y="1659"/>
                      <a:pt x="39177" y="2762"/>
                      <a:pt x="40905" y="4337"/>
                    </a:cubicBezTo>
                    <a:cubicBezTo>
                      <a:pt x="42633" y="5911"/>
                      <a:pt x="43825" y="7602"/>
                      <a:pt x="44481" y="9451"/>
                    </a:cubicBezTo>
                    <a:cubicBezTo>
                      <a:pt x="45138" y="11283"/>
                      <a:pt x="45468" y="14395"/>
                      <a:pt x="45468" y="18784"/>
                    </a:cubicBezTo>
                    <a:lnTo>
                      <a:pt x="45468" y="41869"/>
                    </a:lnTo>
                    <a:cubicBezTo>
                      <a:pt x="45468" y="45220"/>
                      <a:pt x="45967" y="48659"/>
                      <a:pt x="46986" y="52202"/>
                    </a:cubicBezTo>
                    <a:close/>
                    <a:moveTo>
                      <a:pt x="34217" y="26178"/>
                    </a:moveTo>
                    <a:cubicBezTo>
                      <a:pt x="19305" y="26178"/>
                      <a:pt x="11839" y="29738"/>
                      <a:pt x="11839" y="36857"/>
                    </a:cubicBezTo>
                    <a:cubicBezTo>
                      <a:pt x="11839" y="38983"/>
                      <a:pt x="12600" y="40798"/>
                      <a:pt x="14102" y="42301"/>
                    </a:cubicBezTo>
                    <a:cubicBezTo>
                      <a:pt x="15604" y="43803"/>
                      <a:pt x="17871" y="44564"/>
                      <a:pt x="20912" y="44564"/>
                    </a:cubicBezTo>
                    <a:cubicBezTo>
                      <a:pt x="25301" y="44564"/>
                      <a:pt x="28619" y="43166"/>
                      <a:pt x="30866" y="40384"/>
                    </a:cubicBezTo>
                    <a:cubicBezTo>
                      <a:pt x="33093" y="37601"/>
                      <a:pt x="34217" y="34440"/>
                      <a:pt x="34217" y="30897"/>
                    </a:cubicBezTo>
                    <a:lnTo>
                      <a:pt x="34217" y="26178"/>
                    </a:lnTo>
                    <a:close/>
                  </a:path>
                </a:pathLst>
              </a:custGeom>
              <a:solidFill>
                <a:srgbClr val="000066"/>
              </a:solidFill>
              <a:ln w="326" cap="flat">
                <a:noFill/>
                <a:prstDash val="solid"/>
                <a:miter/>
              </a:ln>
            </p:spPr>
            <p:txBody>
              <a:bodyPr/>
              <a:lstStyle/>
              <a:p>
                <a:endParaRPr lang="en-GB"/>
              </a:p>
            </p:txBody>
          </p:sp>
          <p:sp>
            <p:nvSpPr>
              <p:cNvPr id="1106" name="Free-form: Shape 1105">
                <a:extLst>
                  <a:ext uri="{FF2B5EF4-FFF2-40B4-BE49-F238E27FC236}">
                    <a16:creationId xmlns:a16="http://schemas.microsoft.com/office/drawing/2014/main" id="{C84F354A-C22A-2F0A-E1A0-BFAFF2313CF9}"/>
                  </a:ext>
                </a:extLst>
              </p:cNvPr>
              <p:cNvSpPr/>
              <p:nvPr/>
            </p:nvSpPr>
            <p:spPr>
              <a:xfrm>
                <a:off x="5139560" y="5590419"/>
                <a:ext cx="26074" cy="52653"/>
              </a:xfrm>
              <a:custGeom>
                <a:avLst/>
                <a:gdLst>
                  <a:gd name="csX0" fmla="*/ 11542 w 26074"/>
                  <a:gd name="csY0" fmla="*/ 52653 h 52653"/>
                  <a:gd name="csX1" fmla="*/ 0 w 26074"/>
                  <a:gd name="csY1" fmla="*/ 52653 h 52653"/>
                  <a:gd name="csX2" fmla="*/ 0 w 26074"/>
                  <a:gd name="csY2" fmla="*/ 1522 h 52653"/>
                  <a:gd name="csX3" fmla="*/ 10438 w 26074"/>
                  <a:gd name="csY3" fmla="*/ 1522 h 52653"/>
                  <a:gd name="csX4" fmla="*/ 10438 w 26074"/>
                  <a:gd name="csY4" fmla="*/ 13722 h 52653"/>
                  <a:gd name="csX5" fmla="*/ 16555 w 26074"/>
                  <a:gd name="csY5" fmla="*/ 3302 h 52653"/>
                  <a:gd name="csX6" fmla="*/ 24556 w 26074"/>
                  <a:gd name="csY6" fmla="*/ 0 h 52653"/>
                  <a:gd name="csX7" fmla="*/ 26075 w 26074"/>
                  <a:gd name="csY7" fmla="*/ 52 h 52653"/>
                  <a:gd name="csX8" fmla="*/ 26075 w 26074"/>
                  <a:gd name="csY8" fmla="*/ 12459 h 52653"/>
                  <a:gd name="csX9" fmla="*/ 14412 w 26074"/>
                  <a:gd name="csY9" fmla="*/ 18076 h 52653"/>
                  <a:gd name="csX10" fmla="*/ 11542 w 26074"/>
                  <a:gd name="csY10" fmla="*/ 28964 h 52653"/>
                  <a:gd name="csX11" fmla="*/ 11542 w 26074"/>
                  <a:gd name="csY11" fmla="*/ 52653 h 526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6074" h="52653">
                    <a:moveTo>
                      <a:pt x="11542" y="52653"/>
                    </a:moveTo>
                    <a:lnTo>
                      <a:pt x="0" y="52653"/>
                    </a:lnTo>
                    <a:lnTo>
                      <a:pt x="0" y="1522"/>
                    </a:lnTo>
                    <a:lnTo>
                      <a:pt x="10438" y="1522"/>
                    </a:lnTo>
                    <a:lnTo>
                      <a:pt x="10438" y="13722"/>
                    </a:lnTo>
                    <a:cubicBezTo>
                      <a:pt x="11924" y="8971"/>
                      <a:pt x="13962" y="5480"/>
                      <a:pt x="16555" y="3302"/>
                    </a:cubicBezTo>
                    <a:cubicBezTo>
                      <a:pt x="19164" y="1107"/>
                      <a:pt x="21826" y="0"/>
                      <a:pt x="24556" y="0"/>
                    </a:cubicBezTo>
                    <a:cubicBezTo>
                      <a:pt x="24935" y="0"/>
                      <a:pt x="25438" y="20"/>
                      <a:pt x="26075" y="52"/>
                    </a:cubicBezTo>
                    <a:lnTo>
                      <a:pt x="26075" y="12459"/>
                    </a:lnTo>
                    <a:cubicBezTo>
                      <a:pt x="20199" y="12459"/>
                      <a:pt x="16313" y="14327"/>
                      <a:pt x="14412" y="18076"/>
                    </a:cubicBezTo>
                    <a:cubicBezTo>
                      <a:pt x="12512" y="21825"/>
                      <a:pt x="11542" y="25453"/>
                      <a:pt x="11542" y="28964"/>
                    </a:cubicBezTo>
                    <a:lnTo>
                      <a:pt x="11542" y="52653"/>
                    </a:lnTo>
                    <a:close/>
                  </a:path>
                </a:pathLst>
              </a:custGeom>
              <a:solidFill>
                <a:srgbClr val="000066"/>
              </a:solidFill>
              <a:ln w="326" cap="flat">
                <a:noFill/>
                <a:prstDash val="solid"/>
                <a:miter/>
              </a:ln>
            </p:spPr>
            <p:txBody>
              <a:bodyPr/>
              <a:lstStyle/>
              <a:p>
                <a:endParaRPr lang="en-GB"/>
              </a:p>
            </p:txBody>
          </p:sp>
          <p:sp>
            <p:nvSpPr>
              <p:cNvPr id="1107" name="Free-form: Shape 1106">
                <a:extLst>
                  <a:ext uri="{FF2B5EF4-FFF2-40B4-BE49-F238E27FC236}">
                    <a16:creationId xmlns:a16="http://schemas.microsoft.com/office/drawing/2014/main" id="{47BF1352-9296-612E-863C-3787911E40AC}"/>
                  </a:ext>
                </a:extLst>
              </p:cNvPr>
              <p:cNvSpPr/>
              <p:nvPr/>
            </p:nvSpPr>
            <p:spPr>
              <a:xfrm>
                <a:off x="5170697" y="5590870"/>
                <a:ext cx="46986" cy="53273"/>
              </a:xfrm>
              <a:custGeom>
                <a:avLst/>
                <a:gdLst>
                  <a:gd name="csX0" fmla="*/ 46986 w 46986"/>
                  <a:gd name="csY0" fmla="*/ 52202 h 53273"/>
                  <a:gd name="csX1" fmla="*/ 35997 w 46986"/>
                  <a:gd name="csY1" fmla="*/ 52202 h 53273"/>
                  <a:gd name="csX2" fmla="*/ 34217 w 46986"/>
                  <a:gd name="csY2" fmla="*/ 41869 h 53273"/>
                  <a:gd name="csX3" fmla="*/ 16901 w 46986"/>
                  <a:gd name="csY3" fmla="*/ 53273 h 53273"/>
                  <a:gd name="csX4" fmla="*/ 4631 w 46986"/>
                  <a:gd name="csY4" fmla="*/ 48780 h 53273"/>
                  <a:gd name="csX5" fmla="*/ 0 w 46986"/>
                  <a:gd name="csY5" fmla="*/ 37513 h 53273"/>
                  <a:gd name="csX6" fmla="*/ 30935 w 46986"/>
                  <a:gd name="csY6" fmla="*/ 19904 h 53273"/>
                  <a:gd name="csX7" fmla="*/ 34217 w 46986"/>
                  <a:gd name="csY7" fmla="*/ 19957 h 53273"/>
                  <a:gd name="csX8" fmla="*/ 34217 w 46986"/>
                  <a:gd name="csY8" fmla="*/ 16103 h 53273"/>
                  <a:gd name="csX9" fmla="*/ 23384 w 46986"/>
                  <a:gd name="csY9" fmla="*/ 8154 h 53273"/>
                  <a:gd name="csX10" fmla="*/ 11440 w 46986"/>
                  <a:gd name="csY10" fmla="*/ 16103 h 53273"/>
                  <a:gd name="csX11" fmla="*/ 1627 w 46986"/>
                  <a:gd name="csY11" fmla="*/ 14637 h 53273"/>
                  <a:gd name="csX12" fmla="*/ 8191 w 46986"/>
                  <a:gd name="csY12" fmla="*/ 4131 h 53273"/>
                  <a:gd name="csX13" fmla="*/ 24902 w 46986"/>
                  <a:gd name="csY13" fmla="*/ 0 h 53273"/>
                  <a:gd name="csX14" fmla="*/ 34579 w 46986"/>
                  <a:gd name="csY14" fmla="*/ 1003 h 53273"/>
                  <a:gd name="csX15" fmla="*/ 40905 w 46986"/>
                  <a:gd name="csY15" fmla="*/ 4337 h 53273"/>
                  <a:gd name="csX16" fmla="*/ 44481 w 46986"/>
                  <a:gd name="csY16" fmla="*/ 9451 h 53273"/>
                  <a:gd name="csX17" fmla="*/ 45468 w 46986"/>
                  <a:gd name="csY17" fmla="*/ 18784 h 53273"/>
                  <a:gd name="csX18" fmla="*/ 45468 w 46986"/>
                  <a:gd name="csY18" fmla="*/ 41869 h 53273"/>
                  <a:gd name="csX19" fmla="*/ 46986 w 46986"/>
                  <a:gd name="csY19" fmla="*/ 52202 h 53273"/>
                  <a:gd name="csX20" fmla="*/ 34217 w 46986"/>
                  <a:gd name="csY20" fmla="*/ 26178 h 53273"/>
                  <a:gd name="csX21" fmla="*/ 11839 w 46986"/>
                  <a:gd name="csY21" fmla="*/ 36857 h 53273"/>
                  <a:gd name="csX22" fmla="*/ 14102 w 46986"/>
                  <a:gd name="csY22" fmla="*/ 42301 h 53273"/>
                  <a:gd name="csX23" fmla="*/ 20912 w 46986"/>
                  <a:gd name="csY23" fmla="*/ 44564 h 53273"/>
                  <a:gd name="csX24" fmla="*/ 30866 w 46986"/>
                  <a:gd name="csY24" fmla="*/ 40384 h 53273"/>
                  <a:gd name="csX25" fmla="*/ 34217 w 46986"/>
                  <a:gd name="csY25" fmla="*/ 30897 h 53273"/>
                  <a:gd name="csX26" fmla="*/ 34217 w 46986"/>
                  <a:gd name="csY26" fmla="*/ 26178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46986" h="53273">
                    <a:moveTo>
                      <a:pt x="46986" y="52202"/>
                    </a:moveTo>
                    <a:lnTo>
                      <a:pt x="35997" y="52202"/>
                    </a:lnTo>
                    <a:cubicBezTo>
                      <a:pt x="35013" y="49094"/>
                      <a:pt x="34426" y="45654"/>
                      <a:pt x="34217" y="41869"/>
                    </a:cubicBezTo>
                    <a:cubicBezTo>
                      <a:pt x="31160" y="49472"/>
                      <a:pt x="25386" y="53257"/>
                      <a:pt x="16901" y="53273"/>
                    </a:cubicBezTo>
                    <a:cubicBezTo>
                      <a:pt x="11803" y="53257"/>
                      <a:pt x="7727" y="51771"/>
                      <a:pt x="4631" y="48780"/>
                    </a:cubicBezTo>
                    <a:cubicBezTo>
                      <a:pt x="1538" y="45791"/>
                      <a:pt x="0" y="42043"/>
                      <a:pt x="0" y="37513"/>
                    </a:cubicBezTo>
                    <a:cubicBezTo>
                      <a:pt x="0" y="25783"/>
                      <a:pt x="10317" y="19904"/>
                      <a:pt x="30935" y="19904"/>
                    </a:cubicBezTo>
                    <a:cubicBezTo>
                      <a:pt x="31748" y="19904"/>
                      <a:pt x="32835" y="19924"/>
                      <a:pt x="34217" y="19957"/>
                    </a:cubicBezTo>
                    <a:lnTo>
                      <a:pt x="34217" y="16103"/>
                    </a:lnTo>
                    <a:cubicBezTo>
                      <a:pt x="34217" y="10800"/>
                      <a:pt x="30605" y="8154"/>
                      <a:pt x="23384" y="8154"/>
                    </a:cubicBezTo>
                    <a:cubicBezTo>
                      <a:pt x="16365" y="8154"/>
                      <a:pt x="12391" y="10800"/>
                      <a:pt x="11440" y="16103"/>
                    </a:cubicBezTo>
                    <a:lnTo>
                      <a:pt x="1627" y="14637"/>
                    </a:lnTo>
                    <a:cubicBezTo>
                      <a:pt x="2162" y="10385"/>
                      <a:pt x="4357" y="6878"/>
                      <a:pt x="8191" y="4131"/>
                    </a:cubicBezTo>
                    <a:cubicBezTo>
                      <a:pt x="12045" y="1382"/>
                      <a:pt x="17610" y="0"/>
                      <a:pt x="24902" y="0"/>
                    </a:cubicBezTo>
                    <a:cubicBezTo>
                      <a:pt x="28861" y="0"/>
                      <a:pt x="32074" y="346"/>
                      <a:pt x="34579" y="1003"/>
                    </a:cubicBezTo>
                    <a:cubicBezTo>
                      <a:pt x="37068" y="1659"/>
                      <a:pt x="39177" y="2762"/>
                      <a:pt x="40905" y="4337"/>
                    </a:cubicBezTo>
                    <a:cubicBezTo>
                      <a:pt x="42633" y="5911"/>
                      <a:pt x="43825" y="7602"/>
                      <a:pt x="44481" y="9451"/>
                    </a:cubicBezTo>
                    <a:cubicBezTo>
                      <a:pt x="45138" y="11283"/>
                      <a:pt x="45468" y="14395"/>
                      <a:pt x="45468" y="18784"/>
                    </a:cubicBezTo>
                    <a:lnTo>
                      <a:pt x="45468" y="41869"/>
                    </a:lnTo>
                    <a:cubicBezTo>
                      <a:pt x="45468" y="45220"/>
                      <a:pt x="45967" y="48659"/>
                      <a:pt x="46986" y="52202"/>
                    </a:cubicBezTo>
                    <a:close/>
                    <a:moveTo>
                      <a:pt x="34217" y="26178"/>
                    </a:moveTo>
                    <a:cubicBezTo>
                      <a:pt x="19305" y="26178"/>
                      <a:pt x="11839" y="29738"/>
                      <a:pt x="11839" y="36857"/>
                    </a:cubicBezTo>
                    <a:cubicBezTo>
                      <a:pt x="11839" y="38983"/>
                      <a:pt x="12600" y="40798"/>
                      <a:pt x="14102" y="42301"/>
                    </a:cubicBezTo>
                    <a:cubicBezTo>
                      <a:pt x="15604" y="43803"/>
                      <a:pt x="17871" y="44564"/>
                      <a:pt x="20912" y="44564"/>
                    </a:cubicBezTo>
                    <a:cubicBezTo>
                      <a:pt x="25301" y="44564"/>
                      <a:pt x="28619" y="43166"/>
                      <a:pt x="30866" y="40384"/>
                    </a:cubicBezTo>
                    <a:cubicBezTo>
                      <a:pt x="33093" y="37601"/>
                      <a:pt x="34217" y="34440"/>
                      <a:pt x="34217" y="30897"/>
                    </a:cubicBezTo>
                    <a:lnTo>
                      <a:pt x="34217" y="26178"/>
                    </a:lnTo>
                    <a:close/>
                  </a:path>
                </a:pathLst>
              </a:custGeom>
              <a:solidFill>
                <a:srgbClr val="000066"/>
              </a:solidFill>
              <a:ln w="326" cap="flat">
                <a:noFill/>
                <a:prstDash val="solid"/>
                <a:miter/>
              </a:ln>
            </p:spPr>
            <p:txBody>
              <a:bodyPr/>
              <a:lstStyle/>
              <a:p>
                <a:endParaRPr lang="en-GB"/>
              </a:p>
            </p:txBody>
          </p:sp>
          <p:sp>
            <p:nvSpPr>
              <p:cNvPr id="1108" name="Free-form: Shape 1107">
                <a:extLst>
                  <a:ext uri="{FF2B5EF4-FFF2-40B4-BE49-F238E27FC236}">
                    <a16:creationId xmlns:a16="http://schemas.microsoft.com/office/drawing/2014/main" id="{639D7F82-0F7C-485E-F049-521D5E94DE0E}"/>
                  </a:ext>
                </a:extLst>
              </p:cNvPr>
              <p:cNvSpPr/>
              <p:nvPr/>
            </p:nvSpPr>
            <p:spPr>
              <a:xfrm>
                <a:off x="4420913" y="5266842"/>
                <a:ext cx="51274" cy="69102"/>
              </a:xfrm>
              <a:custGeom>
                <a:avLst/>
                <a:gdLst>
                  <a:gd name="csX0" fmla="*/ 51274 w 51274"/>
                  <a:gd name="csY0" fmla="*/ 69102 h 69102"/>
                  <a:gd name="csX1" fmla="*/ 38831 w 51274"/>
                  <a:gd name="csY1" fmla="*/ 69102 h 69102"/>
                  <a:gd name="csX2" fmla="*/ 38831 w 51274"/>
                  <a:gd name="csY2" fmla="*/ 39087 h 69102"/>
                  <a:gd name="csX3" fmla="*/ 12443 w 51274"/>
                  <a:gd name="csY3" fmla="*/ 39087 h 69102"/>
                  <a:gd name="csX4" fmla="*/ 12443 w 51274"/>
                  <a:gd name="csY4" fmla="*/ 69102 h 69102"/>
                  <a:gd name="csX5" fmla="*/ 0 w 51274"/>
                  <a:gd name="csY5" fmla="*/ 69102 h 69102"/>
                  <a:gd name="csX6" fmla="*/ 0 w 51274"/>
                  <a:gd name="csY6" fmla="*/ 0 h 69102"/>
                  <a:gd name="csX7" fmla="*/ 12443 w 51274"/>
                  <a:gd name="csY7" fmla="*/ 0 h 69102"/>
                  <a:gd name="csX8" fmla="*/ 12443 w 51274"/>
                  <a:gd name="csY8" fmla="*/ 28408 h 69102"/>
                  <a:gd name="csX9" fmla="*/ 38831 w 51274"/>
                  <a:gd name="csY9" fmla="*/ 28408 h 69102"/>
                  <a:gd name="csX10" fmla="*/ 38831 w 51274"/>
                  <a:gd name="csY10" fmla="*/ 0 h 69102"/>
                  <a:gd name="csX11" fmla="*/ 51274 w 51274"/>
                  <a:gd name="csY11" fmla="*/ 0 h 69102"/>
                  <a:gd name="csX12" fmla="*/ 51274 w 51274"/>
                  <a:gd name="csY12" fmla="*/ 69102 h 691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51274" h="69102">
                    <a:moveTo>
                      <a:pt x="51274" y="69102"/>
                    </a:moveTo>
                    <a:lnTo>
                      <a:pt x="38831" y="69102"/>
                    </a:lnTo>
                    <a:lnTo>
                      <a:pt x="38831" y="39087"/>
                    </a:lnTo>
                    <a:lnTo>
                      <a:pt x="12443" y="39087"/>
                    </a:lnTo>
                    <a:lnTo>
                      <a:pt x="12443" y="69102"/>
                    </a:lnTo>
                    <a:lnTo>
                      <a:pt x="0" y="69102"/>
                    </a:lnTo>
                    <a:lnTo>
                      <a:pt x="0" y="0"/>
                    </a:lnTo>
                    <a:lnTo>
                      <a:pt x="12443" y="0"/>
                    </a:lnTo>
                    <a:lnTo>
                      <a:pt x="12443" y="28408"/>
                    </a:lnTo>
                    <a:lnTo>
                      <a:pt x="38831" y="28408"/>
                    </a:lnTo>
                    <a:lnTo>
                      <a:pt x="38831" y="0"/>
                    </a:lnTo>
                    <a:lnTo>
                      <a:pt x="51274" y="0"/>
                    </a:lnTo>
                    <a:lnTo>
                      <a:pt x="51274" y="69102"/>
                    </a:lnTo>
                    <a:close/>
                  </a:path>
                </a:pathLst>
              </a:custGeom>
              <a:solidFill>
                <a:srgbClr val="000066"/>
              </a:solidFill>
              <a:ln w="326" cap="flat">
                <a:noFill/>
                <a:prstDash val="solid"/>
                <a:miter/>
              </a:ln>
            </p:spPr>
            <p:txBody>
              <a:bodyPr/>
              <a:lstStyle/>
              <a:p>
                <a:endParaRPr lang="en-GB"/>
              </a:p>
            </p:txBody>
          </p:sp>
          <p:sp>
            <p:nvSpPr>
              <p:cNvPr id="1109" name="Free-form: Shape 1108">
                <a:extLst>
                  <a:ext uri="{FF2B5EF4-FFF2-40B4-BE49-F238E27FC236}">
                    <a16:creationId xmlns:a16="http://schemas.microsoft.com/office/drawing/2014/main" id="{9E1B9FB0-C7A5-1515-4782-740235BB7EAB}"/>
                  </a:ext>
                </a:extLst>
              </p:cNvPr>
              <p:cNvSpPr/>
              <p:nvPr/>
            </p:nvSpPr>
            <p:spPr>
              <a:xfrm>
                <a:off x="4486720" y="5284813"/>
                <a:ext cx="42077" cy="52202"/>
              </a:xfrm>
              <a:custGeom>
                <a:avLst/>
                <a:gdLst>
                  <a:gd name="csX0" fmla="*/ 42078 w 42077"/>
                  <a:gd name="csY0" fmla="*/ 51131 h 52202"/>
                  <a:gd name="csX1" fmla="*/ 31346 w 42077"/>
                  <a:gd name="csY1" fmla="*/ 51131 h 52202"/>
                  <a:gd name="csX2" fmla="*/ 31346 w 42077"/>
                  <a:gd name="csY2" fmla="*/ 40090 h 52202"/>
                  <a:gd name="csX3" fmla="*/ 15190 w 42077"/>
                  <a:gd name="csY3" fmla="*/ 52203 h 52202"/>
                  <a:gd name="csX4" fmla="*/ 4112 w 42077"/>
                  <a:gd name="csY4" fmla="*/ 47866 h 52202"/>
                  <a:gd name="csX5" fmla="*/ 0 w 42077"/>
                  <a:gd name="csY5" fmla="*/ 35786 h 52202"/>
                  <a:gd name="csX6" fmla="*/ 0 w 42077"/>
                  <a:gd name="csY6" fmla="*/ 0 h 52202"/>
                  <a:gd name="csX7" fmla="*/ 11803 w 42077"/>
                  <a:gd name="csY7" fmla="*/ 0 h 52202"/>
                  <a:gd name="csX8" fmla="*/ 11803 w 42077"/>
                  <a:gd name="csY8" fmla="*/ 33317 h 52202"/>
                  <a:gd name="csX9" fmla="*/ 14239 w 42077"/>
                  <a:gd name="csY9" fmla="*/ 40557 h 52202"/>
                  <a:gd name="csX10" fmla="*/ 18991 w 42077"/>
                  <a:gd name="csY10" fmla="*/ 42268 h 52202"/>
                  <a:gd name="csX11" fmla="*/ 26630 w 42077"/>
                  <a:gd name="csY11" fmla="*/ 38898 h 52202"/>
                  <a:gd name="csX12" fmla="*/ 30536 w 42077"/>
                  <a:gd name="csY12" fmla="*/ 24555 h 52202"/>
                  <a:gd name="csX13" fmla="*/ 30536 w 42077"/>
                  <a:gd name="csY13" fmla="*/ 0 h 52202"/>
                  <a:gd name="csX14" fmla="*/ 42078 w 42077"/>
                  <a:gd name="csY14" fmla="*/ 0 h 52202"/>
                  <a:gd name="csX15" fmla="*/ 42078 w 42077"/>
                  <a:gd name="csY15" fmla="*/ 51131 h 522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42077" h="52202">
                    <a:moveTo>
                      <a:pt x="42078" y="51131"/>
                    </a:moveTo>
                    <a:lnTo>
                      <a:pt x="31346" y="51131"/>
                    </a:lnTo>
                    <a:lnTo>
                      <a:pt x="31346" y="40090"/>
                    </a:lnTo>
                    <a:cubicBezTo>
                      <a:pt x="28443" y="48160"/>
                      <a:pt x="23051" y="52186"/>
                      <a:pt x="15190" y="52203"/>
                    </a:cubicBezTo>
                    <a:cubicBezTo>
                      <a:pt x="10542" y="52186"/>
                      <a:pt x="6842" y="50753"/>
                      <a:pt x="4112" y="47866"/>
                    </a:cubicBezTo>
                    <a:cubicBezTo>
                      <a:pt x="1365" y="44979"/>
                      <a:pt x="0" y="40952"/>
                      <a:pt x="0" y="35786"/>
                    </a:cubicBezTo>
                    <a:lnTo>
                      <a:pt x="0" y="0"/>
                    </a:lnTo>
                    <a:lnTo>
                      <a:pt x="11803" y="0"/>
                    </a:lnTo>
                    <a:lnTo>
                      <a:pt x="11803" y="33317"/>
                    </a:lnTo>
                    <a:cubicBezTo>
                      <a:pt x="11803" y="36997"/>
                      <a:pt x="12613" y="39398"/>
                      <a:pt x="14239" y="40557"/>
                    </a:cubicBezTo>
                    <a:cubicBezTo>
                      <a:pt x="15846" y="41697"/>
                      <a:pt x="17436" y="42268"/>
                      <a:pt x="18991" y="42268"/>
                    </a:cubicBezTo>
                    <a:cubicBezTo>
                      <a:pt x="21496" y="42268"/>
                      <a:pt x="24037" y="41145"/>
                      <a:pt x="26630" y="38898"/>
                    </a:cubicBezTo>
                    <a:cubicBezTo>
                      <a:pt x="29240" y="36668"/>
                      <a:pt x="30536" y="31880"/>
                      <a:pt x="30536" y="24555"/>
                    </a:cubicBezTo>
                    <a:lnTo>
                      <a:pt x="30536" y="0"/>
                    </a:lnTo>
                    <a:lnTo>
                      <a:pt x="42078" y="0"/>
                    </a:lnTo>
                    <a:lnTo>
                      <a:pt x="42078" y="51131"/>
                    </a:lnTo>
                    <a:close/>
                  </a:path>
                </a:pathLst>
              </a:custGeom>
              <a:solidFill>
                <a:srgbClr val="000066"/>
              </a:solidFill>
              <a:ln w="326" cap="flat">
                <a:noFill/>
                <a:prstDash val="solid"/>
                <a:miter/>
              </a:ln>
            </p:spPr>
            <p:txBody>
              <a:bodyPr/>
              <a:lstStyle/>
              <a:p>
                <a:endParaRPr lang="en-GB"/>
              </a:p>
            </p:txBody>
          </p:sp>
          <p:sp>
            <p:nvSpPr>
              <p:cNvPr id="1110" name="Free-form: Shape 1109">
                <a:extLst>
                  <a:ext uri="{FF2B5EF4-FFF2-40B4-BE49-F238E27FC236}">
                    <a16:creationId xmlns:a16="http://schemas.microsoft.com/office/drawing/2014/main" id="{702F78E7-72E9-9299-CDC9-A12AC2DB5A8C}"/>
                  </a:ext>
                </a:extLst>
              </p:cNvPr>
              <p:cNvSpPr/>
              <p:nvPr/>
            </p:nvSpPr>
            <p:spPr>
              <a:xfrm>
                <a:off x="4536436" y="5284813"/>
                <a:ext cx="44393" cy="69517"/>
              </a:xfrm>
              <a:custGeom>
                <a:avLst/>
                <a:gdLst>
                  <a:gd name="csX0" fmla="*/ 44393 w 44393"/>
                  <a:gd name="csY0" fmla="*/ 0 h 69517"/>
                  <a:gd name="csX1" fmla="*/ 24504 w 44393"/>
                  <a:gd name="csY1" fmla="*/ 58215 h 69517"/>
                  <a:gd name="csX2" fmla="*/ 19510 w 44393"/>
                  <a:gd name="csY2" fmla="*/ 66546 h 69517"/>
                  <a:gd name="csX3" fmla="*/ 10575 w 44393"/>
                  <a:gd name="csY3" fmla="*/ 69517 h 69517"/>
                  <a:gd name="csX4" fmla="*/ 3958 w 44393"/>
                  <a:gd name="csY4" fmla="*/ 69155 h 69517"/>
                  <a:gd name="csX5" fmla="*/ 3958 w 44393"/>
                  <a:gd name="csY5" fmla="*/ 59994 h 69517"/>
                  <a:gd name="csX6" fmla="*/ 9471 w 44393"/>
                  <a:gd name="csY6" fmla="*/ 60099 h 69517"/>
                  <a:gd name="csX7" fmla="*/ 14860 w 44393"/>
                  <a:gd name="csY7" fmla="*/ 58907 h 69517"/>
                  <a:gd name="csX8" fmla="*/ 17626 w 44393"/>
                  <a:gd name="csY8" fmla="*/ 54675 h 69517"/>
                  <a:gd name="csX9" fmla="*/ 18629 w 44393"/>
                  <a:gd name="csY9" fmla="*/ 51131 h 69517"/>
                  <a:gd name="csX10" fmla="*/ 17574 w 44393"/>
                  <a:gd name="csY10" fmla="*/ 47987 h 69517"/>
                  <a:gd name="csX11" fmla="*/ 0 w 44393"/>
                  <a:gd name="csY11" fmla="*/ 0 h 69517"/>
                  <a:gd name="csX12" fmla="*/ 12097 w 44393"/>
                  <a:gd name="csY12" fmla="*/ 0 h 69517"/>
                  <a:gd name="csX13" fmla="*/ 24504 w 44393"/>
                  <a:gd name="csY13" fmla="*/ 33712 h 69517"/>
                  <a:gd name="csX14" fmla="*/ 35183 w 44393"/>
                  <a:gd name="csY14" fmla="*/ 0 h 69517"/>
                  <a:gd name="csX15" fmla="*/ 44393 w 44393"/>
                  <a:gd name="csY15" fmla="*/ 0 h 695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44393" h="69517">
                    <a:moveTo>
                      <a:pt x="44393" y="0"/>
                    </a:moveTo>
                    <a:lnTo>
                      <a:pt x="24504" y="58215"/>
                    </a:lnTo>
                    <a:cubicBezTo>
                      <a:pt x="23296" y="61794"/>
                      <a:pt x="21636" y="64576"/>
                      <a:pt x="19510" y="66546"/>
                    </a:cubicBezTo>
                    <a:cubicBezTo>
                      <a:pt x="17401" y="68515"/>
                      <a:pt x="14429" y="69501"/>
                      <a:pt x="10575" y="69517"/>
                    </a:cubicBezTo>
                    <a:cubicBezTo>
                      <a:pt x="9056" y="69501"/>
                      <a:pt x="6862" y="69397"/>
                      <a:pt x="3958" y="69155"/>
                    </a:cubicBezTo>
                    <a:lnTo>
                      <a:pt x="3958" y="59994"/>
                    </a:lnTo>
                    <a:lnTo>
                      <a:pt x="9471" y="60099"/>
                    </a:lnTo>
                    <a:cubicBezTo>
                      <a:pt x="11888" y="60099"/>
                      <a:pt x="13687" y="59704"/>
                      <a:pt x="14860" y="58907"/>
                    </a:cubicBezTo>
                    <a:cubicBezTo>
                      <a:pt x="16019" y="58113"/>
                      <a:pt x="16953" y="56696"/>
                      <a:pt x="17626" y="54675"/>
                    </a:cubicBezTo>
                    <a:cubicBezTo>
                      <a:pt x="18299" y="52653"/>
                      <a:pt x="18629" y="51461"/>
                      <a:pt x="18629" y="51131"/>
                    </a:cubicBezTo>
                    <a:cubicBezTo>
                      <a:pt x="18629" y="50926"/>
                      <a:pt x="18283" y="49887"/>
                      <a:pt x="17574" y="47987"/>
                    </a:cubicBezTo>
                    <a:lnTo>
                      <a:pt x="0" y="0"/>
                    </a:lnTo>
                    <a:lnTo>
                      <a:pt x="12097" y="0"/>
                    </a:lnTo>
                    <a:lnTo>
                      <a:pt x="24504" y="33712"/>
                    </a:lnTo>
                    <a:lnTo>
                      <a:pt x="35183" y="0"/>
                    </a:lnTo>
                    <a:lnTo>
                      <a:pt x="44393" y="0"/>
                    </a:lnTo>
                    <a:close/>
                  </a:path>
                </a:pathLst>
              </a:custGeom>
              <a:solidFill>
                <a:srgbClr val="000066"/>
              </a:solidFill>
              <a:ln w="326" cap="flat">
                <a:noFill/>
                <a:prstDash val="solid"/>
                <a:miter/>
              </a:ln>
            </p:spPr>
            <p:txBody>
              <a:bodyPr/>
              <a:lstStyle/>
              <a:p>
                <a:endParaRPr lang="en-GB"/>
              </a:p>
            </p:txBody>
          </p:sp>
          <p:sp>
            <p:nvSpPr>
              <p:cNvPr id="1111" name="Free-form: Shape 1110">
                <a:extLst>
                  <a:ext uri="{FF2B5EF4-FFF2-40B4-BE49-F238E27FC236}">
                    <a16:creationId xmlns:a16="http://schemas.microsoft.com/office/drawing/2014/main" id="{57960E0E-66DE-E11D-507E-901F64B94B33}"/>
                  </a:ext>
                </a:extLst>
              </p:cNvPr>
              <p:cNvSpPr/>
              <p:nvPr/>
            </p:nvSpPr>
            <p:spPr>
              <a:xfrm>
                <a:off x="4583714" y="5283742"/>
                <a:ext cx="47142" cy="53273"/>
              </a:xfrm>
              <a:custGeom>
                <a:avLst/>
                <a:gdLst>
                  <a:gd name="csX0" fmla="*/ 35791 w 47142"/>
                  <a:gd name="csY0" fmla="*/ 35906 h 53273"/>
                  <a:gd name="csX1" fmla="*/ 46228 w 47142"/>
                  <a:gd name="csY1" fmla="*/ 37324 h 53273"/>
                  <a:gd name="csX2" fmla="*/ 38331 w 47142"/>
                  <a:gd name="csY2" fmla="*/ 48763 h 53273"/>
                  <a:gd name="csX3" fmla="*/ 23589 w 47142"/>
                  <a:gd name="csY3" fmla="*/ 53274 h 53273"/>
                  <a:gd name="csX4" fmla="*/ 6483 w 47142"/>
                  <a:gd name="csY4" fmla="*/ 46118 h 53273"/>
                  <a:gd name="csX5" fmla="*/ 0 w 47142"/>
                  <a:gd name="csY5" fmla="*/ 26782 h 53273"/>
                  <a:gd name="csX6" fmla="*/ 6535 w 47142"/>
                  <a:gd name="csY6" fmla="*/ 7602 h 53273"/>
                  <a:gd name="csX7" fmla="*/ 24246 w 47142"/>
                  <a:gd name="csY7" fmla="*/ 0 h 53273"/>
                  <a:gd name="csX8" fmla="*/ 41163 w 47142"/>
                  <a:gd name="csY8" fmla="*/ 7498 h 53273"/>
                  <a:gd name="csX9" fmla="*/ 47143 w 47142"/>
                  <a:gd name="csY9" fmla="*/ 26733 h 53273"/>
                  <a:gd name="csX10" fmla="*/ 47091 w 47142"/>
                  <a:gd name="csY10" fmla="*/ 28062 h 53273"/>
                  <a:gd name="csX11" fmla="*/ 11995 w 47142"/>
                  <a:gd name="csY11" fmla="*/ 28062 h 53273"/>
                  <a:gd name="csX12" fmla="*/ 12978 w 47142"/>
                  <a:gd name="csY12" fmla="*/ 36409 h 53273"/>
                  <a:gd name="csX13" fmla="*/ 16901 w 47142"/>
                  <a:gd name="csY13" fmla="*/ 41870 h 53273"/>
                  <a:gd name="csX14" fmla="*/ 24246 w 47142"/>
                  <a:gd name="csY14" fmla="*/ 44201 h 53273"/>
                  <a:gd name="csX15" fmla="*/ 35791 w 47142"/>
                  <a:gd name="csY15" fmla="*/ 35906 h 53273"/>
                  <a:gd name="csX16" fmla="*/ 35082 w 47142"/>
                  <a:gd name="csY16" fmla="*/ 20613 h 53273"/>
                  <a:gd name="csX17" fmla="*/ 31764 w 47142"/>
                  <a:gd name="csY17" fmla="*/ 11593 h 53273"/>
                  <a:gd name="csX18" fmla="*/ 23694 w 47142"/>
                  <a:gd name="csY18" fmla="*/ 8105 h 53273"/>
                  <a:gd name="csX19" fmla="*/ 15745 w 47142"/>
                  <a:gd name="csY19" fmla="*/ 11371 h 53273"/>
                  <a:gd name="csX20" fmla="*/ 11995 w 47142"/>
                  <a:gd name="csY20" fmla="*/ 20613 h 53273"/>
                  <a:gd name="csX21" fmla="*/ 35082 w 47142"/>
                  <a:gd name="csY21" fmla="*/ 20613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47142" h="53273">
                    <a:moveTo>
                      <a:pt x="35791" y="35906"/>
                    </a:moveTo>
                    <a:lnTo>
                      <a:pt x="46228" y="37324"/>
                    </a:lnTo>
                    <a:cubicBezTo>
                      <a:pt x="44880" y="41938"/>
                      <a:pt x="42234" y="45756"/>
                      <a:pt x="38331" y="48763"/>
                    </a:cubicBezTo>
                    <a:cubicBezTo>
                      <a:pt x="34409" y="51771"/>
                      <a:pt x="29500" y="53257"/>
                      <a:pt x="23589" y="53274"/>
                    </a:cubicBezTo>
                    <a:cubicBezTo>
                      <a:pt x="16506" y="53257"/>
                      <a:pt x="10803" y="50889"/>
                      <a:pt x="6483" y="46118"/>
                    </a:cubicBezTo>
                    <a:cubicBezTo>
                      <a:pt x="2162" y="41367"/>
                      <a:pt x="0" y="34923"/>
                      <a:pt x="0" y="26782"/>
                    </a:cubicBezTo>
                    <a:cubicBezTo>
                      <a:pt x="0" y="19059"/>
                      <a:pt x="2178" y="12664"/>
                      <a:pt x="6535" y="7602"/>
                    </a:cubicBezTo>
                    <a:cubicBezTo>
                      <a:pt x="10888" y="2540"/>
                      <a:pt x="16800" y="0"/>
                      <a:pt x="24246" y="0"/>
                    </a:cubicBezTo>
                    <a:cubicBezTo>
                      <a:pt x="31538" y="0"/>
                      <a:pt x="37172" y="2505"/>
                      <a:pt x="41163" y="7498"/>
                    </a:cubicBezTo>
                    <a:cubicBezTo>
                      <a:pt x="45138" y="12495"/>
                      <a:pt x="47143" y="18905"/>
                      <a:pt x="47143" y="26733"/>
                    </a:cubicBezTo>
                    <a:lnTo>
                      <a:pt x="47091" y="28062"/>
                    </a:lnTo>
                    <a:lnTo>
                      <a:pt x="11995" y="28062"/>
                    </a:lnTo>
                    <a:cubicBezTo>
                      <a:pt x="11995" y="31537"/>
                      <a:pt x="12322" y="34316"/>
                      <a:pt x="12978" y="36409"/>
                    </a:cubicBezTo>
                    <a:cubicBezTo>
                      <a:pt x="13635" y="38499"/>
                      <a:pt x="14948" y="40315"/>
                      <a:pt x="16901" y="41870"/>
                    </a:cubicBezTo>
                    <a:cubicBezTo>
                      <a:pt x="18874" y="43424"/>
                      <a:pt x="21310" y="44201"/>
                      <a:pt x="24246" y="44201"/>
                    </a:cubicBezTo>
                    <a:cubicBezTo>
                      <a:pt x="29948" y="44201"/>
                      <a:pt x="33802" y="41435"/>
                      <a:pt x="35791" y="35906"/>
                    </a:cubicBezTo>
                    <a:close/>
                    <a:moveTo>
                      <a:pt x="35082" y="20613"/>
                    </a:moveTo>
                    <a:cubicBezTo>
                      <a:pt x="35046" y="16933"/>
                      <a:pt x="33942" y="13928"/>
                      <a:pt x="31764" y="11593"/>
                    </a:cubicBezTo>
                    <a:cubicBezTo>
                      <a:pt x="29586" y="9278"/>
                      <a:pt x="26907" y="8105"/>
                      <a:pt x="23694" y="8105"/>
                    </a:cubicBezTo>
                    <a:cubicBezTo>
                      <a:pt x="20513" y="8105"/>
                      <a:pt x="17871" y="9193"/>
                      <a:pt x="15745" y="11371"/>
                    </a:cubicBezTo>
                    <a:cubicBezTo>
                      <a:pt x="13618" y="13546"/>
                      <a:pt x="12374" y="16622"/>
                      <a:pt x="11995" y="20613"/>
                    </a:cubicBezTo>
                    <a:lnTo>
                      <a:pt x="35082" y="20613"/>
                    </a:lnTo>
                    <a:close/>
                  </a:path>
                </a:pathLst>
              </a:custGeom>
              <a:solidFill>
                <a:srgbClr val="000066"/>
              </a:solidFill>
              <a:ln w="326" cap="flat">
                <a:noFill/>
                <a:prstDash val="solid"/>
                <a:miter/>
              </a:ln>
            </p:spPr>
            <p:txBody>
              <a:bodyPr/>
              <a:lstStyle/>
              <a:p>
                <a:endParaRPr lang="en-GB"/>
              </a:p>
            </p:txBody>
          </p:sp>
          <p:sp>
            <p:nvSpPr>
              <p:cNvPr id="1112" name="Free-form: Shape 1111">
                <a:extLst>
                  <a:ext uri="{FF2B5EF4-FFF2-40B4-BE49-F238E27FC236}">
                    <a16:creationId xmlns:a16="http://schemas.microsoft.com/office/drawing/2014/main" id="{525B7730-332C-919A-E475-66BB41CE4A11}"/>
                  </a:ext>
                </a:extLst>
              </p:cNvPr>
              <p:cNvSpPr/>
              <p:nvPr/>
            </p:nvSpPr>
            <p:spPr>
              <a:xfrm>
                <a:off x="5028585" y="3697745"/>
                <a:ext cx="54314" cy="69102"/>
              </a:xfrm>
              <a:custGeom>
                <a:avLst/>
                <a:gdLst>
                  <a:gd name="csX0" fmla="*/ 54315 w 54314"/>
                  <a:gd name="csY0" fmla="*/ 69103 h 69102"/>
                  <a:gd name="csX1" fmla="*/ 40386 w 54314"/>
                  <a:gd name="csY1" fmla="*/ 69103 h 69102"/>
                  <a:gd name="csX2" fmla="*/ 25817 w 54314"/>
                  <a:gd name="csY2" fmla="*/ 33921 h 69102"/>
                  <a:gd name="csX3" fmla="*/ 12443 w 54314"/>
                  <a:gd name="csY3" fmla="*/ 51631 h 69102"/>
                  <a:gd name="csX4" fmla="*/ 12443 w 54314"/>
                  <a:gd name="csY4" fmla="*/ 69103 h 69102"/>
                  <a:gd name="csX5" fmla="*/ 0 w 54314"/>
                  <a:gd name="csY5" fmla="*/ 69103 h 69102"/>
                  <a:gd name="csX6" fmla="*/ 0 w 54314"/>
                  <a:gd name="csY6" fmla="*/ 0 h 69102"/>
                  <a:gd name="csX7" fmla="*/ 12443 w 54314"/>
                  <a:gd name="csY7" fmla="*/ 0 h 69102"/>
                  <a:gd name="csX8" fmla="*/ 12443 w 54314"/>
                  <a:gd name="csY8" fmla="*/ 36305 h 69102"/>
                  <a:gd name="csX9" fmla="*/ 15882 w 54314"/>
                  <a:gd name="csY9" fmla="*/ 31191 h 69102"/>
                  <a:gd name="csX10" fmla="*/ 38831 w 54314"/>
                  <a:gd name="csY10" fmla="*/ 0 h 69102"/>
                  <a:gd name="csX11" fmla="*/ 51428 w 54314"/>
                  <a:gd name="csY11" fmla="*/ 0 h 69102"/>
                  <a:gd name="csX12" fmla="*/ 35030 w 54314"/>
                  <a:gd name="csY12" fmla="*/ 22723 h 69102"/>
                  <a:gd name="csX13" fmla="*/ 54315 w 54314"/>
                  <a:gd name="csY13" fmla="*/ 69103 h 691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54314" h="69102">
                    <a:moveTo>
                      <a:pt x="54315" y="69103"/>
                    </a:moveTo>
                    <a:lnTo>
                      <a:pt x="40386" y="69103"/>
                    </a:lnTo>
                    <a:lnTo>
                      <a:pt x="25817" y="33921"/>
                    </a:lnTo>
                    <a:lnTo>
                      <a:pt x="12443" y="51631"/>
                    </a:lnTo>
                    <a:lnTo>
                      <a:pt x="12443" y="69103"/>
                    </a:lnTo>
                    <a:lnTo>
                      <a:pt x="0" y="69103"/>
                    </a:lnTo>
                    <a:lnTo>
                      <a:pt x="0" y="0"/>
                    </a:lnTo>
                    <a:lnTo>
                      <a:pt x="12443" y="0"/>
                    </a:lnTo>
                    <a:lnTo>
                      <a:pt x="12443" y="36305"/>
                    </a:lnTo>
                    <a:cubicBezTo>
                      <a:pt x="14033" y="33833"/>
                      <a:pt x="15173" y="32125"/>
                      <a:pt x="15882" y="31191"/>
                    </a:cubicBezTo>
                    <a:lnTo>
                      <a:pt x="38831" y="0"/>
                    </a:lnTo>
                    <a:lnTo>
                      <a:pt x="51428" y="0"/>
                    </a:lnTo>
                    <a:lnTo>
                      <a:pt x="35030" y="22723"/>
                    </a:lnTo>
                    <a:lnTo>
                      <a:pt x="54315" y="69103"/>
                    </a:lnTo>
                    <a:close/>
                  </a:path>
                </a:pathLst>
              </a:custGeom>
              <a:solidFill>
                <a:srgbClr val="000066"/>
              </a:solidFill>
              <a:ln w="326" cap="flat">
                <a:noFill/>
                <a:prstDash val="solid"/>
                <a:miter/>
              </a:ln>
            </p:spPr>
            <p:txBody>
              <a:bodyPr/>
              <a:lstStyle/>
              <a:p>
                <a:endParaRPr lang="en-GB"/>
              </a:p>
            </p:txBody>
          </p:sp>
          <p:sp>
            <p:nvSpPr>
              <p:cNvPr id="1113" name="Free-form: Shape 1112">
                <a:extLst>
                  <a:ext uri="{FF2B5EF4-FFF2-40B4-BE49-F238E27FC236}">
                    <a16:creationId xmlns:a16="http://schemas.microsoft.com/office/drawing/2014/main" id="{75FA82D0-22B1-B357-D640-F3BB902B519D}"/>
                  </a:ext>
                </a:extLst>
              </p:cNvPr>
              <p:cNvSpPr/>
              <p:nvPr/>
            </p:nvSpPr>
            <p:spPr>
              <a:xfrm>
                <a:off x="5087410" y="3714645"/>
                <a:ext cx="46986" cy="53273"/>
              </a:xfrm>
              <a:custGeom>
                <a:avLst/>
                <a:gdLst>
                  <a:gd name="csX0" fmla="*/ 46986 w 46986"/>
                  <a:gd name="csY0" fmla="*/ 52203 h 53273"/>
                  <a:gd name="csX1" fmla="*/ 35996 w 46986"/>
                  <a:gd name="csY1" fmla="*/ 52203 h 53273"/>
                  <a:gd name="csX2" fmla="*/ 34216 w 46986"/>
                  <a:gd name="csY2" fmla="*/ 41870 h 53273"/>
                  <a:gd name="csX3" fmla="*/ 16901 w 46986"/>
                  <a:gd name="csY3" fmla="*/ 53274 h 53273"/>
                  <a:gd name="csX4" fmla="*/ 4631 w 46986"/>
                  <a:gd name="csY4" fmla="*/ 48780 h 53273"/>
                  <a:gd name="csX5" fmla="*/ 0 w 46986"/>
                  <a:gd name="csY5" fmla="*/ 37513 h 53273"/>
                  <a:gd name="csX6" fmla="*/ 30934 w 46986"/>
                  <a:gd name="csY6" fmla="*/ 19905 h 53273"/>
                  <a:gd name="csX7" fmla="*/ 34216 w 46986"/>
                  <a:gd name="csY7" fmla="*/ 19957 h 53273"/>
                  <a:gd name="csX8" fmla="*/ 34216 w 46986"/>
                  <a:gd name="csY8" fmla="*/ 16103 h 53273"/>
                  <a:gd name="csX9" fmla="*/ 23384 w 46986"/>
                  <a:gd name="csY9" fmla="*/ 8155 h 53273"/>
                  <a:gd name="csX10" fmla="*/ 11440 w 46986"/>
                  <a:gd name="csY10" fmla="*/ 16103 h 53273"/>
                  <a:gd name="csX11" fmla="*/ 1626 w 46986"/>
                  <a:gd name="csY11" fmla="*/ 14637 h 53273"/>
                  <a:gd name="csX12" fmla="*/ 8191 w 46986"/>
                  <a:gd name="csY12" fmla="*/ 4131 h 53273"/>
                  <a:gd name="csX13" fmla="*/ 24902 w 46986"/>
                  <a:gd name="csY13" fmla="*/ 0 h 53273"/>
                  <a:gd name="csX14" fmla="*/ 34579 w 46986"/>
                  <a:gd name="csY14" fmla="*/ 1003 h 53273"/>
                  <a:gd name="csX15" fmla="*/ 40905 w 46986"/>
                  <a:gd name="csY15" fmla="*/ 4337 h 53273"/>
                  <a:gd name="csX16" fmla="*/ 44481 w 46986"/>
                  <a:gd name="csY16" fmla="*/ 9451 h 53273"/>
                  <a:gd name="csX17" fmla="*/ 45468 w 46986"/>
                  <a:gd name="csY17" fmla="*/ 18785 h 53273"/>
                  <a:gd name="csX18" fmla="*/ 45468 w 46986"/>
                  <a:gd name="csY18" fmla="*/ 41870 h 53273"/>
                  <a:gd name="csX19" fmla="*/ 46986 w 46986"/>
                  <a:gd name="csY19" fmla="*/ 52203 h 53273"/>
                  <a:gd name="csX20" fmla="*/ 34216 w 46986"/>
                  <a:gd name="csY20" fmla="*/ 26178 h 53273"/>
                  <a:gd name="csX21" fmla="*/ 11839 w 46986"/>
                  <a:gd name="csY21" fmla="*/ 36857 h 53273"/>
                  <a:gd name="csX22" fmla="*/ 14102 w 46986"/>
                  <a:gd name="csY22" fmla="*/ 42301 h 53273"/>
                  <a:gd name="csX23" fmla="*/ 20911 w 46986"/>
                  <a:gd name="csY23" fmla="*/ 44564 h 53273"/>
                  <a:gd name="csX24" fmla="*/ 30866 w 46986"/>
                  <a:gd name="csY24" fmla="*/ 40384 h 53273"/>
                  <a:gd name="csX25" fmla="*/ 34216 w 46986"/>
                  <a:gd name="csY25" fmla="*/ 30897 h 53273"/>
                  <a:gd name="csX26" fmla="*/ 34216 w 46986"/>
                  <a:gd name="csY26" fmla="*/ 26178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46986" h="53273">
                    <a:moveTo>
                      <a:pt x="46986" y="52203"/>
                    </a:moveTo>
                    <a:lnTo>
                      <a:pt x="35996" y="52203"/>
                    </a:lnTo>
                    <a:cubicBezTo>
                      <a:pt x="35013" y="49094"/>
                      <a:pt x="34426" y="45655"/>
                      <a:pt x="34216" y="41870"/>
                    </a:cubicBezTo>
                    <a:cubicBezTo>
                      <a:pt x="31160" y="49472"/>
                      <a:pt x="25386" y="53257"/>
                      <a:pt x="16901" y="53274"/>
                    </a:cubicBezTo>
                    <a:cubicBezTo>
                      <a:pt x="11803" y="53257"/>
                      <a:pt x="7727" y="51771"/>
                      <a:pt x="4631" y="48780"/>
                    </a:cubicBezTo>
                    <a:cubicBezTo>
                      <a:pt x="1538" y="45792"/>
                      <a:pt x="0" y="42043"/>
                      <a:pt x="0" y="37513"/>
                    </a:cubicBezTo>
                    <a:cubicBezTo>
                      <a:pt x="0" y="25783"/>
                      <a:pt x="10317" y="19905"/>
                      <a:pt x="30934" y="19905"/>
                    </a:cubicBezTo>
                    <a:cubicBezTo>
                      <a:pt x="31748" y="19905"/>
                      <a:pt x="32835" y="19924"/>
                      <a:pt x="34216" y="19957"/>
                    </a:cubicBezTo>
                    <a:lnTo>
                      <a:pt x="34216" y="16103"/>
                    </a:lnTo>
                    <a:cubicBezTo>
                      <a:pt x="34216" y="10800"/>
                      <a:pt x="30605" y="8155"/>
                      <a:pt x="23384" y="8155"/>
                    </a:cubicBezTo>
                    <a:cubicBezTo>
                      <a:pt x="16365" y="8155"/>
                      <a:pt x="12391" y="10800"/>
                      <a:pt x="11440" y="16103"/>
                    </a:cubicBezTo>
                    <a:lnTo>
                      <a:pt x="1626" y="14637"/>
                    </a:lnTo>
                    <a:cubicBezTo>
                      <a:pt x="2162" y="10385"/>
                      <a:pt x="4357" y="6878"/>
                      <a:pt x="8191" y="4131"/>
                    </a:cubicBezTo>
                    <a:cubicBezTo>
                      <a:pt x="12045" y="1382"/>
                      <a:pt x="17610" y="0"/>
                      <a:pt x="24902" y="0"/>
                    </a:cubicBezTo>
                    <a:cubicBezTo>
                      <a:pt x="28861" y="0"/>
                      <a:pt x="32074" y="346"/>
                      <a:pt x="34579" y="1003"/>
                    </a:cubicBezTo>
                    <a:cubicBezTo>
                      <a:pt x="37068" y="1659"/>
                      <a:pt x="39177" y="2763"/>
                      <a:pt x="40905" y="4337"/>
                    </a:cubicBezTo>
                    <a:cubicBezTo>
                      <a:pt x="42633" y="5911"/>
                      <a:pt x="43825" y="7603"/>
                      <a:pt x="44481" y="9451"/>
                    </a:cubicBezTo>
                    <a:cubicBezTo>
                      <a:pt x="45138" y="11283"/>
                      <a:pt x="45468" y="14395"/>
                      <a:pt x="45468" y="18785"/>
                    </a:cubicBezTo>
                    <a:lnTo>
                      <a:pt x="45468" y="41870"/>
                    </a:lnTo>
                    <a:cubicBezTo>
                      <a:pt x="45468" y="45221"/>
                      <a:pt x="45967" y="48659"/>
                      <a:pt x="46986" y="52203"/>
                    </a:cubicBezTo>
                    <a:close/>
                    <a:moveTo>
                      <a:pt x="34216" y="26178"/>
                    </a:moveTo>
                    <a:cubicBezTo>
                      <a:pt x="19304" y="26178"/>
                      <a:pt x="11839" y="29738"/>
                      <a:pt x="11839" y="36857"/>
                    </a:cubicBezTo>
                    <a:cubicBezTo>
                      <a:pt x="11839" y="38983"/>
                      <a:pt x="12600" y="40799"/>
                      <a:pt x="14102" y="42301"/>
                    </a:cubicBezTo>
                    <a:cubicBezTo>
                      <a:pt x="15604" y="43803"/>
                      <a:pt x="17871" y="44564"/>
                      <a:pt x="20911" y="44564"/>
                    </a:cubicBezTo>
                    <a:cubicBezTo>
                      <a:pt x="25301" y="44564"/>
                      <a:pt x="28619" y="43166"/>
                      <a:pt x="30866" y="40384"/>
                    </a:cubicBezTo>
                    <a:cubicBezTo>
                      <a:pt x="33093" y="37602"/>
                      <a:pt x="34216" y="34440"/>
                      <a:pt x="34216" y="30897"/>
                    </a:cubicBezTo>
                    <a:lnTo>
                      <a:pt x="34216" y="26178"/>
                    </a:lnTo>
                    <a:close/>
                  </a:path>
                </a:pathLst>
              </a:custGeom>
              <a:solidFill>
                <a:srgbClr val="000066"/>
              </a:solidFill>
              <a:ln w="326" cap="flat">
                <a:noFill/>
                <a:prstDash val="solid"/>
                <a:miter/>
              </a:ln>
            </p:spPr>
            <p:txBody>
              <a:bodyPr/>
              <a:lstStyle/>
              <a:p>
                <a:endParaRPr lang="en-GB"/>
              </a:p>
            </p:txBody>
          </p:sp>
          <p:sp>
            <p:nvSpPr>
              <p:cNvPr id="1114" name="Free-form: Shape 1113">
                <a:extLst>
                  <a:ext uri="{FF2B5EF4-FFF2-40B4-BE49-F238E27FC236}">
                    <a16:creationId xmlns:a16="http://schemas.microsoft.com/office/drawing/2014/main" id="{8BCD063C-C1E6-947B-002B-C19527CB0C79}"/>
                  </a:ext>
                </a:extLst>
              </p:cNvPr>
              <p:cNvSpPr/>
              <p:nvPr/>
            </p:nvSpPr>
            <p:spPr>
              <a:xfrm>
                <a:off x="5146634" y="3714645"/>
                <a:ext cx="76398" cy="52202"/>
              </a:xfrm>
              <a:custGeom>
                <a:avLst/>
                <a:gdLst>
                  <a:gd name="csX0" fmla="*/ 76399 w 76398"/>
                  <a:gd name="csY0" fmla="*/ 52203 h 52202"/>
                  <a:gd name="csX1" fmla="*/ 64302 w 76398"/>
                  <a:gd name="csY1" fmla="*/ 52203 h 52202"/>
                  <a:gd name="csX2" fmla="*/ 64302 w 76398"/>
                  <a:gd name="csY2" fmla="*/ 20355 h 52202"/>
                  <a:gd name="csX3" fmla="*/ 55487 w 76398"/>
                  <a:gd name="csY3" fmla="*/ 10437 h 52202"/>
                  <a:gd name="csX4" fmla="*/ 47316 w 76398"/>
                  <a:gd name="csY4" fmla="*/ 14186 h 52202"/>
                  <a:gd name="csX5" fmla="*/ 44256 w 76398"/>
                  <a:gd name="csY5" fmla="*/ 25368 h 52202"/>
                  <a:gd name="csX6" fmla="*/ 44256 w 76398"/>
                  <a:gd name="csY6" fmla="*/ 52203 h 52202"/>
                  <a:gd name="csX7" fmla="*/ 32002 w 76398"/>
                  <a:gd name="csY7" fmla="*/ 52203 h 52202"/>
                  <a:gd name="csX8" fmla="*/ 32002 w 76398"/>
                  <a:gd name="csY8" fmla="*/ 20355 h 52202"/>
                  <a:gd name="csX9" fmla="*/ 23743 w 76398"/>
                  <a:gd name="csY9" fmla="*/ 10281 h 52202"/>
                  <a:gd name="csX10" fmla="*/ 15327 w 76398"/>
                  <a:gd name="csY10" fmla="*/ 14343 h 52202"/>
                  <a:gd name="csX11" fmla="*/ 11907 w 76398"/>
                  <a:gd name="csY11" fmla="*/ 25368 h 52202"/>
                  <a:gd name="csX12" fmla="*/ 11907 w 76398"/>
                  <a:gd name="csY12" fmla="*/ 52203 h 52202"/>
                  <a:gd name="csX13" fmla="*/ 0 w 76398"/>
                  <a:gd name="csY13" fmla="*/ 52203 h 52202"/>
                  <a:gd name="csX14" fmla="*/ 0 w 76398"/>
                  <a:gd name="csY14" fmla="*/ 1071 h 52202"/>
                  <a:gd name="csX15" fmla="*/ 11199 w 76398"/>
                  <a:gd name="csY15" fmla="*/ 1071 h 52202"/>
                  <a:gd name="csX16" fmla="*/ 11199 w 76398"/>
                  <a:gd name="csY16" fmla="*/ 11956 h 52202"/>
                  <a:gd name="csX17" fmla="*/ 28253 w 76398"/>
                  <a:gd name="csY17" fmla="*/ 0 h 52202"/>
                  <a:gd name="csX18" fmla="*/ 42943 w 76398"/>
                  <a:gd name="csY18" fmla="*/ 11956 h 52202"/>
                  <a:gd name="csX19" fmla="*/ 59997 w 76398"/>
                  <a:gd name="csY19" fmla="*/ 0 h 52202"/>
                  <a:gd name="csX20" fmla="*/ 71905 w 76398"/>
                  <a:gd name="csY20" fmla="*/ 4614 h 52202"/>
                  <a:gd name="csX21" fmla="*/ 76399 w 76398"/>
                  <a:gd name="csY21" fmla="*/ 16054 h 52202"/>
                  <a:gd name="csX22" fmla="*/ 76399 w 76398"/>
                  <a:gd name="csY22" fmla="*/ 52203 h 522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76398" h="52202">
                    <a:moveTo>
                      <a:pt x="76399" y="52203"/>
                    </a:moveTo>
                    <a:lnTo>
                      <a:pt x="64302" y="52203"/>
                    </a:lnTo>
                    <a:lnTo>
                      <a:pt x="64302" y="20355"/>
                    </a:lnTo>
                    <a:cubicBezTo>
                      <a:pt x="64302" y="13736"/>
                      <a:pt x="61363" y="10437"/>
                      <a:pt x="55487" y="10437"/>
                    </a:cubicBezTo>
                    <a:cubicBezTo>
                      <a:pt x="52084" y="10437"/>
                      <a:pt x="49354" y="11682"/>
                      <a:pt x="47316" y="14186"/>
                    </a:cubicBezTo>
                    <a:cubicBezTo>
                      <a:pt x="45275" y="16675"/>
                      <a:pt x="44256" y="20408"/>
                      <a:pt x="44256" y="25368"/>
                    </a:cubicBezTo>
                    <a:lnTo>
                      <a:pt x="44256" y="52203"/>
                    </a:lnTo>
                    <a:lnTo>
                      <a:pt x="32002" y="52203"/>
                    </a:lnTo>
                    <a:lnTo>
                      <a:pt x="32002" y="20355"/>
                    </a:lnTo>
                    <a:cubicBezTo>
                      <a:pt x="32002" y="13651"/>
                      <a:pt x="29256" y="10281"/>
                      <a:pt x="23743" y="10281"/>
                    </a:cubicBezTo>
                    <a:cubicBezTo>
                      <a:pt x="20409" y="10281"/>
                      <a:pt x="17610" y="11629"/>
                      <a:pt x="15327" y="14343"/>
                    </a:cubicBezTo>
                    <a:cubicBezTo>
                      <a:pt x="13047" y="17037"/>
                      <a:pt x="11907" y="20718"/>
                      <a:pt x="11907" y="25368"/>
                    </a:cubicBezTo>
                    <a:lnTo>
                      <a:pt x="11907" y="52203"/>
                    </a:lnTo>
                    <a:lnTo>
                      <a:pt x="0" y="52203"/>
                    </a:lnTo>
                    <a:lnTo>
                      <a:pt x="0" y="1071"/>
                    </a:lnTo>
                    <a:lnTo>
                      <a:pt x="11199" y="1071"/>
                    </a:lnTo>
                    <a:lnTo>
                      <a:pt x="11199" y="11956"/>
                    </a:lnTo>
                    <a:cubicBezTo>
                      <a:pt x="14843" y="3991"/>
                      <a:pt x="20529" y="0"/>
                      <a:pt x="28253" y="0"/>
                    </a:cubicBezTo>
                    <a:cubicBezTo>
                      <a:pt x="35788" y="0"/>
                      <a:pt x="40680" y="3991"/>
                      <a:pt x="42943" y="11956"/>
                    </a:cubicBezTo>
                    <a:cubicBezTo>
                      <a:pt x="47055" y="3991"/>
                      <a:pt x="52741" y="0"/>
                      <a:pt x="59997" y="0"/>
                    </a:cubicBezTo>
                    <a:cubicBezTo>
                      <a:pt x="64922" y="0"/>
                      <a:pt x="68897" y="1538"/>
                      <a:pt x="71905" y="4614"/>
                    </a:cubicBezTo>
                    <a:cubicBezTo>
                      <a:pt x="74896" y="7691"/>
                      <a:pt x="76399" y="11508"/>
                      <a:pt x="76399" y="16054"/>
                    </a:cubicBezTo>
                    <a:lnTo>
                      <a:pt x="76399" y="52203"/>
                    </a:lnTo>
                    <a:close/>
                  </a:path>
                </a:pathLst>
              </a:custGeom>
              <a:solidFill>
                <a:srgbClr val="000066"/>
              </a:solidFill>
              <a:ln w="326" cap="flat">
                <a:noFill/>
                <a:prstDash val="solid"/>
                <a:miter/>
              </a:ln>
            </p:spPr>
            <p:txBody>
              <a:bodyPr/>
              <a:lstStyle/>
              <a:p>
                <a:endParaRPr lang="en-GB"/>
              </a:p>
            </p:txBody>
          </p:sp>
          <p:sp>
            <p:nvSpPr>
              <p:cNvPr id="1115" name="Free-form: Shape 1114">
                <a:extLst>
                  <a:ext uri="{FF2B5EF4-FFF2-40B4-BE49-F238E27FC236}">
                    <a16:creationId xmlns:a16="http://schemas.microsoft.com/office/drawing/2014/main" id="{932343FC-1A61-E162-3DA4-702D7C7799CB}"/>
                  </a:ext>
                </a:extLst>
              </p:cNvPr>
              <p:cNvSpPr/>
              <p:nvPr/>
            </p:nvSpPr>
            <p:spPr>
              <a:xfrm>
                <a:off x="5233624" y="3714645"/>
                <a:ext cx="47541" cy="53273"/>
              </a:xfrm>
              <a:custGeom>
                <a:avLst/>
                <a:gdLst>
                  <a:gd name="csX0" fmla="*/ 23295 w 47541"/>
                  <a:gd name="csY0" fmla="*/ 53274 h 53273"/>
                  <a:gd name="csX1" fmla="*/ 5980 w 47541"/>
                  <a:gd name="csY1" fmla="*/ 45119 h 53273"/>
                  <a:gd name="csX2" fmla="*/ 0 w 47541"/>
                  <a:gd name="csY2" fmla="*/ 26439 h 53273"/>
                  <a:gd name="csX3" fmla="*/ 6604 w 47541"/>
                  <a:gd name="csY3" fmla="*/ 7550 h 53273"/>
                  <a:gd name="csX4" fmla="*/ 24056 w 47541"/>
                  <a:gd name="csY4" fmla="*/ 0 h 53273"/>
                  <a:gd name="csX5" fmla="*/ 40941 w 47541"/>
                  <a:gd name="csY5" fmla="*/ 7345 h 53273"/>
                  <a:gd name="csX6" fmla="*/ 47541 w 47541"/>
                  <a:gd name="csY6" fmla="*/ 26439 h 53273"/>
                  <a:gd name="csX7" fmla="*/ 40680 w 47541"/>
                  <a:gd name="csY7" fmla="*/ 45896 h 53273"/>
                  <a:gd name="csX8" fmla="*/ 23295 w 47541"/>
                  <a:gd name="csY8" fmla="*/ 53274 h 53273"/>
                  <a:gd name="csX9" fmla="*/ 23694 w 47541"/>
                  <a:gd name="csY9" fmla="*/ 43754 h 53273"/>
                  <a:gd name="csX10" fmla="*/ 35340 w 47541"/>
                  <a:gd name="csY10" fmla="*/ 26387 h 53273"/>
                  <a:gd name="csX11" fmla="*/ 32557 w 47541"/>
                  <a:gd name="csY11" fmla="*/ 14013 h 53273"/>
                  <a:gd name="csX12" fmla="*/ 24004 w 47541"/>
                  <a:gd name="csY12" fmla="*/ 9471 h 53273"/>
                  <a:gd name="csX13" fmla="*/ 15140 w 47541"/>
                  <a:gd name="csY13" fmla="*/ 14150 h 53273"/>
                  <a:gd name="csX14" fmla="*/ 12253 w 47541"/>
                  <a:gd name="csY14" fmla="*/ 26593 h 53273"/>
                  <a:gd name="csX15" fmla="*/ 15314 w 47541"/>
                  <a:gd name="csY15" fmla="*/ 39345 h 53273"/>
                  <a:gd name="csX16" fmla="*/ 23694 w 47541"/>
                  <a:gd name="csY16" fmla="*/ 43754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7541" h="53273">
                    <a:moveTo>
                      <a:pt x="23295" y="53274"/>
                    </a:moveTo>
                    <a:cubicBezTo>
                      <a:pt x="15728" y="53257"/>
                      <a:pt x="9954" y="50544"/>
                      <a:pt x="5980" y="45119"/>
                    </a:cubicBezTo>
                    <a:cubicBezTo>
                      <a:pt x="1989" y="39675"/>
                      <a:pt x="0" y="33454"/>
                      <a:pt x="0" y="26439"/>
                    </a:cubicBezTo>
                    <a:cubicBezTo>
                      <a:pt x="0" y="18869"/>
                      <a:pt x="2195" y="12580"/>
                      <a:pt x="6604" y="7550"/>
                    </a:cubicBezTo>
                    <a:cubicBezTo>
                      <a:pt x="11009" y="2521"/>
                      <a:pt x="16832" y="0"/>
                      <a:pt x="24056" y="0"/>
                    </a:cubicBezTo>
                    <a:cubicBezTo>
                      <a:pt x="30898" y="0"/>
                      <a:pt x="36532" y="2453"/>
                      <a:pt x="40941" y="7345"/>
                    </a:cubicBezTo>
                    <a:cubicBezTo>
                      <a:pt x="45347" y="12250"/>
                      <a:pt x="47541" y="18611"/>
                      <a:pt x="47541" y="26439"/>
                    </a:cubicBezTo>
                    <a:cubicBezTo>
                      <a:pt x="47541" y="34509"/>
                      <a:pt x="45258" y="40988"/>
                      <a:pt x="40680" y="45896"/>
                    </a:cubicBezTo>
                    <a:cubicBezTo>
                      <a:pt x="36101" y="50802"/>
                      <a:pt x="30310" y="53257"/>
                      <a:pt x="23295" y="53274"/>
                    </a:cubicBezTo>
                    <a:close/>
                    <a:moveTo>
                      <a:pt x="23694" y="43754"/>
                    </a:moveTo>
                    <a:cubicBezTo>
                      <a:pt x="31454" y="43754"/>
                      <a:pt x="35340" y="37964"/>
                      <a:pt x="35340" y="26387"/>
                    </a:cubicBezTo>
                    <a:cubicBezTo>
                      <a:pt x="35340" y="21149"/>
                      <a:pt x="34409" y="17021"/>
                      <a:pt x="32557" y="14013"/>
                    </a:cubicBezTo>
                    <a:cubicBezTo>
                      <a:pt x="30693" y="10989"/>
                      <a:pt x="27842" y="9471"/>
                      <a:pt x="24004" y="9471"/>
                    </a:cubicBezTo>
                    <a:cubicBezTo>
                      <a:pt x="20013" y="9471"/>
                      <a:pt x="17058" y="11042"/>
                      <a:pt x="15140" y="14150"/>
                    </a:cubicBezTo>
                    <a:cubicBezTo>
                      <a:pt x="13220" y="17279"/>
                      <a:pt x="12253" y="21426"/>
                      <a:pt x="12253" y="26593"/>
                    </a:cubicBezTo>
                    <a:cubicBezTo>
                      <a:pt x="12253" y="32158"/>
                      <a:pt x="13272" y="36410"/>
                      <a:pt x="15314" y="39345"/>
                    </a:cubicBezTo>
                    <a:cubicBezTo>
                      <a:pt x="17352" y="42285"/>
                      <a:pt x="20150" y="43754"/>
                      <a:pt x="23694" y="43754"/>
                    </a:cubicBezTo>
                    <a:close/>
                  </a:path>
                </a:pathLst>
              </a:custGeom>
              <a:solidFill>
                <a:srgbClr val="000066"/>
              </a:solidFill>
              <a:ln w="326" cap="flat">
                <a:noFill/>
                <a:prstDash val="solid"/>
                <a:miter/>
              </a:ln>
            </p:spPr>
            <p:txBody>
              <a:bodyPr/>
              <a:lstStyle/>
              <a:p>
                <a:endParaRPr lang="en-GB"/>
              </a:p>
            </p:txBody>
          </p:sp>
          <p:sp>
            <p:nvSpPr>
              <p:cNvPr id="1116" name="Free-form: Shape 1115">
                <a:extLst>
                  <a:ext uri="{FF2B5EF4-FFF2-40B4-BE49-F238E27FC236}">
                    <a16:creationId xmlns:a16="http://schemas.microsoft.com/office/drawing/2014/main" id="{A7E75B75-1577-BDAF-77F1-0BF5C35F9ED2}"/>
                  </a:ext>
                </a:extLst>
              </p:cNvPr>
              <p:cNvSpPr/>
              <p:nvPr/>
            </p:nvSpPr>
            <p:spPr>
              <a:xfrm>
                <a:off x="5291740" y="3714645"/>
                <a:ext cx="42339" cy="52202"/>
              </a:xfrm>
              <a:custGeom>
                <a:avLst/>
                <a:gdLst>
                  <a:gd name="csX0" fmla="*/ 42339 w 42339"/>
                  <a:gd name="csY0" fmla="*/ 52203 h 52202"/>
                  <a:gd name="csX1" fmla="*/ 30794 w 42339"/>
                  <a:gd name="csY1" fmla="*/ 52203 h 52202"/>
                  <a:gd name="csX2" fmla="*/ 30794 w 42339"/>
                  <a:gd name="csY2" fmla="*/ 20251 h 52202"/>
                  <a:gd name="csX3" fmla="*/ 28462 w 42339"/>
                  <a:gd name="csY3" fmla="*/ 12632 h 52202"/>
                  <a:gd name="csX4" fmla="*/ 22845 w 42339"/>
                  <a:gd name="csY4" fmla="*/ 10075 h 52202"/>
                  <a:gd name="csX5" fmla="*/ 14948 w 42339"/>
                  <a:gd name="csY5" fmla="*/ 14029 h 52202"/>
                  <a:gd name="csX6" fmla="*/ 11542 w 42339"/>
                  <a:gd name="csY6" fmla="*/ 25920 h 52202"/>
                  <a:gd name="csX7" fmla="*/ 11542 w 42339"/>
                  <a:gd name="csY7" fmla="*/ 52203 h 52202"/>
                  <a:gd name="csX8" fmla="*/ 0 w 42339"/>
                  <a:gd name="csY8" fmla="*/ 52203 h 52202"/>
                  <a:gd name="csX9" fmla="*/ 0 w 42339"/>
                  <a:gd name="csY9" fmla="*/ 1071 h 52202"/>
                  <a:gd name="csX10" fmla="*/ 10542 w 42339"/>
                  <a:gd name="csY10" fmla="*/ 1071 h 52202"/>
                  <a:gd name="csX11" fmla="*/ 10542 w 42339"/>
                  <a:gd name="csY11" fmla="*/ 12926 h 52202"/>
                  <a:gd name="csX12" fmla="*/ 26026 w 42339"/>
                  <a:gd name="csY12" fmla="*/ 0 h 52202"/>
                  <a:gd name="csX13" fmla="*/ 37551 w 42339"/>
                  <a:gd name="csY13" fmla="*/ 4268 h 52202"/>
                  <a:gd name="csX14" fmla="*/ 42339 w 42339"/>
                  <a:gd name="csY14" fmla="*/ 19199 h 52202"/>
                  <a:gd name="csX15" fmla="*/ 42339 w 42339"/>
                  <a:gd name="csY15" fmla="*/ 52203 h 522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42339" h="52202">
                    <a:moveTo>
                      <a:pt x="42339" y="52203"/>
                    </a:moveTo>
                    <a:lnTo>
                      <a:pt x="30794" y="52203"/>
                    </a:lnTo>
                    <a:lnTo>
                      <a:pt x="30794" y="20251"/>
                    </a:lnTo>
                    <a:cubicBezTo>
                      <a:pt x="30794" y="16884"/>
                      <a:pt x="30017" y="14343"/>
                      <a:pt x="28462" y="12632"/>
                    </a:cubicBezTo>
                    <a:cubicBezTo>
                      <a:pt x="26904" y="10937"/>
                      <a:pt x="25039" y="10075"/>
                      <a:pt x="22845" y="10075"/>
                    </a:cubicBezTo>
                    <a:cubicBezTo>
                      <a:pt x="19837" y="10075"/>
                      <a:pt x="17211" y="11404"/>
                      <a:pt x="14948" y="14029"/>
                    </a:cubicBezTo>
                    <a:cubicBezTo>
                      <a:pt x="12685" y="16659"/>
                      <a:pt x="11542" y="20633"/>
                      <a:pt x="11542" y="25920"/>
                    </a:cubicBezTo>
                    <a:lnTo>
                      <a:pt x="11542" y="52203"/>
                    </a:lnTo>
                    <a:lnTo>
                      <a:pt x="0" y="52203"/>
                    </a:lnTo>
                    <a:lnTo>
                      <a:pt x="0" y="1071"/>
                    </a:lnTo>
                    <a:lnTo>
                      <a:pt x="10542" y="1071"/>
                    </a:lnTo>
                    <a:lnTo>
                      <a:pt x="10542" y="12926"/>
                    </a:lnTo>
                    <a:cubicBezTo>
                      <a:pt x="14223" y="4301"/>
                      <a:pt x="19390" y="0"/>
                      <a:pt x="26026" y="0"/>
                    </a:cubicBezTo>
                    <a:cubicBezTo>
                      <a:pt x="30517" y="0"/>
                      <a:pt x="34354" y="1417"/>
                      <a:pt x="37551" y="4268"/>
                    </a:cubicBezTo>
                    <a:cubicBezTo>
                      <a:pt x="40729" y="7103"/>
                      <a:pt x="42339" y="12080"/>
                      <a:pt x="42339" y="19199"/>
                    </a:cubicBezTo>
                    <a:lnTo>
                      <a:pt x="42339" y="52203"/>
                    </a:lnTo>
                    <a:close/>
                  </a:path>
                </a:pathLst>
              </a:custGeom>
              <a:solidFill>
                <a:srgbClr val="000066"/>
              </a:solidFill>
              <a:ln w="326" cap="flat">
                <a:noFill/>
                <a:prstDash val="solid"/>
                <a:miter/>
              </a:ln>
            </p:spPr>
            <p:txBody>
              <a:bodyPr/>
              <a:lstStyle/>
              <a:p>
                <a:endParaRPr lang="en-GB"/>
              </a:p>
            </p:txBody>
          </p:sp>
          <p:sp>
            <p:nvSpPr>
              <p:cNvPr id="1117" name="Free-form: Shape 1116">
                <a:extLst>
                  <a:ext uri="{FF2B5EF4-FFF2-40B4-BE49-F238E27FC236}">
                    <a16:creationId xmlns:a16="http://schemas.microsoft.com/office/drawing/2014/main" id="{2CB1EA30-25A4-6696-14A1-30282FFBF67B}"/>
                  </a:ext>
                </a:extLst>
              </p:cNvPr>
              <p:cNvSpPr/>
              <p:nvPr/>
            </p:nvSpPr>
            <p:spPr>
              <a:xfrm>
                <a:off x="5339885" y="3715716"/>
                <a:ext cx="44393" cy="69517"/>
              </a:xfrm>
              <a:custGeom>
                <a:avLst/>
                <a:gdLst>
                  <a:gd name="csX0" fmla="*/ 44393 w 44393"/>
                  <a:gd name="csY0" fmla="*/ 0 h 69517"/>
                  <a:gd name="csX1" fmla="*/ 24504 w 44393"/>
                  <a:gd name="csY1" fmla="*/ 58215 h 69517"/>
                  <a:gd name="csX2" fmla="*/ 19510 w 44393"/>
                  <a:gd name="csY2" fmla="*/ 66546 h 69517"/>
                  <a:gd name="csX3" fmla="*/ 10575 w 44393"/>
                  <a:gd name="csY3" fmla="*/ 69517 h 69517"/>
                  <a:gd name="csX4" fmla="*/ 3958 w 44393"/>
                  <a:gd name="csY4" fmla="*/ 69155 h 69517"/>
                  <a:gd name="csX5" fmla="*/ 3958 w 44393"/>
                  <a:gd name="csY5" fmla="*/ 59994 h 69517"/>
                  <a:gd name="csX6" fmla="*/ 9471 w 44393"/>
                  <a:gd name="csY6" fmla="*/ 60099 h 69517"/>
                  <a:gd name="csX7" fmla="*/ 14860 w 44393"/>
                  <a:gd name="csY7" fmla="*/ 58907 h 69517"/>
                  <a:gd name="csX8" fmla="*/ 17626 w 44393"/>
                  <a:gd name="csY8" fmla="*/ 54675 h 69517"/>
                  <a:gd name="csX9" fmla="*/ 18629 w 44393"/>
                  <a:gd name="csY9" fmla="*/ 51131 h 69517"/>
                  <a:gd name="csX10" fmla="*/ 17574 w 44393"/>
                  <a:gd name="csY10" fmla="*/ 47987 h 69517"/>
                  <a:gd name="csX11" fmla="*/ 0 w 44393"/>
                  <a:gd name="csY11" fmla="*/ 0 h 69517"/>
                  <a:gd name="csX12" fmla="*/ 12097 w 44393"/>
                  <a:gd name="csY12" fmla="*/ 0 h 69517"/>
                  <a:gd name="csX13" fmla="*/ 24504 w 44393"/>
                  <a:gd name="csY13" fmla="*/ 33712 h 69517"/>
                  <a:gd name="csX14" fmla="*/ 35183 w 44393"/>
                  <a:gd name="csY14" fmla="*/ 0 h 69517"/>
                  <a:gd name="csX15" fmla="*/ 44393 w 44393"/>
                  <a:gd name="csY15" fmla="*/ 0 h 695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44393" h="69517">
                    <a:moveTo>
                      <a:pt x="44393" y="0"/>
                    </a:moveTo>
                    <a:lnTo>
                      <a:pt x="24504" y="58215"/>
                    </a:lnTo>
                    <a:cubicBezTo>
                      <a:pt x="23296" y="61794"/>
                      <a:pt x="21636" y="64576"/>
                      <a:pt x="19510" y="66546"/>
                    </a:cubicBezTo>
                    <a:cubicBezTo>
                      <a:pt x="17401" y="68515"/>
                      <a:pt x="14429" y="69501"/>
                      <a:pt x="10575" y="69517"/>
                    </a:cubicBezTo>
                    <a:cubicBezTo>
                      <a:pt x="9056" y="69501"/>
                      <a:pt x="6862" y="69396"/>
                      <a:pt x="3958" y="69155"/>
                    </a:cubicBezTo>
                    <a:lnTo>
                      <a:pt x="3958" y="59994"/>
                    </a:lnTo>
                    <a:lnTo>
                      <a:pt x="9471" y="60099"/>
                    </a:lnTo>
                    <a:cubicBezTo>
                      <a:pt x="11888" y="60099"/>
                      <a:pt x="13687" y="59704"/>
                      <a:pt x="14860" y="58907"/>
                    </a:cubicBezTo>
                    <a:cubicBezTo>
                      <a:pt x="16019" y="58113"/>
                      <a:pt x="16953" y="56696"/>
                      <a:pt x="17626" y="54675"/>
                    </a:cubicBezTo>
                    <a:cubicBezTo>
                      <a:pt x="18299" y="52653"/>
                      <a:pt x="18629" y="51461"/>
                      <a:pt x="18629" y="51131"/>
                    </a:cubicBezTo>
                    <a:cubicBezTo>
                      <a:pt x="18629" y="50926"/>
                      <a:pt x="18283" y="49887"/>
                      <a:pt x="17574" y="47987"/>
                    </a:cubicBezTo>
                    <a:lnTo>
                      <a:pt x="0" y="0"/>
                    </a:lnTo>
                    <a:lnTo>
                      <a:pt x="12097" y="0"/>
                    </a:lnTo>
                    <a:lnTo>
                      <a:pt x="24504" y="33712"/>
                    </a:lnTo>
                    <a:lnTo>
                      <a:pt x="35183" y="0"/>
                    </a:lnTo>
                    <a:lnTo>
                      <a:pt x="44393" y="0"/>
                    </a:lnTo>
                    <a:close/>
                  </a:path>
                </a:pathLst>
              </a:custGeom>
              <a:solidFill>
                <a:srgbClr val="000066"/>
              </a:solidFill>
              <a:ln w="326" cap="flat">
                <a:noFill/>
                <a:prstDash val="solid"/>
                <a:miter/>
              </a:ln>
            </p:spPr>
            <p:txBody>
              <a:bodyPr/>
              <a:lstStyle/>
              <a:p>
                <a:endParaRPr lang="en-GB"/>
              </a:p>
            </p:txBody>
          </p:sp>
          <p:sp>
            <p:nvSpPr>
              <p:cNvPr id="1118" name="Free-form: Shape 1117">
                <a:extLst>
                  <a:ext uri="{FF2B5EF4-FFF2-40B4-BE49-F238E27FC236}">
                    <a16:creationId xmlns:a16="http://schemas.microsoft.com/office/drawing/2014/main" id="{7D15FAD1-C0C1-163B-E876-4E10E292A5F1}"/>
                  </a:ext>
                </a:extLst>
              </p:cNvPr>
              <p:cNvSpPr/>
              <p:nvPr/>
            </p:nvSpPr>
            <p:spPr>
              <a:xfrm>
                <a:off x="5391865" y="3697745"/>
                <a:ext cx="11545" cy="69102"/>
              </a:xfrm>
              <a:custGeom>
                <a:avLst/>
                <a:gdLst>
                  <a:gd name="csX0" fmla="*/ 11545 w 11545"/>
                  <a:gd name="csY0" fmla="*/ 11992 h 69102"/>
                  <a:gd name="csX1" fmla="*/ 0 w 11545"/>
                  <a:gd name="csY1" fmla="*/ 11992 h 69102"/>
                  <a:gd name="csX2" fmla="*/ 0 w 11545"/>
                  <a:gd name="csY2" fmla="*/ 0 h 69102"/>
                  <a:gd name="csX3" fmla="*/ 11545 w 11545"/>
                  <a:gd name="csY3" fmla="*/ 0 h 69102"/>
                  <a:gd name="csX4" fmla="*/ 11545 w 11545"/>
                  <a:gd name="csY4" fmla="*/ 11992 h 69102"/>
                  <a:gd name="csX5" fmla="*/ 11545 w 11545"/>
                  <a:gd name="csY5" fmla="*/ 69103 h 69102"/>
                  <a:gd name="csX6" fmla="*/ 0 w 11545"/>
                  <a:gd name="csY6" fmla="*/ 69103 h 69102"/>
                  <a:gd name="csX7" fmla="*/ 0 w 11545"/>
                  <a:gd name="csY7" fmla="*/ 17971 h 69102"/>
                  <a:gd name="csX8" fmla="*/ 11545 w 11545"/>
                  <a:gd name="csY8" fmla="*/ 17971 h 69102"/>
                  <a:gd name="csX9" fmla="*/ 11545 w 11545"/>
                  <a:gd name="csY9" fmla="*/ 69103 h 691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1545" h="69102">
                    <a:moveTo>
                      <a:pt x="11545" y="11992"/>
                    </a:moveTo>
                    <a:lnTo>
                      <a:pt x="0" y="11992"/>
                    </a:lnTo>
                    <a:lnTo>
                      <a:pt x="0" y="0"/>
                    </a:lnTo>
                    <a:lnTo>
                      <a:pt x="11545" y="0"/>
                    </a:lnTo>
                    <a:lnTo>
                      <a:pt x="11545" y="11992"/>
                    </a:lnTo>
                    <a:close/>
                    <a:moveTo>
                      <a:pt x="11545" y="69103"/>
                    </a:moveTo>
                    <a:lnTo>
                      <a:pt x="0" y="69103"/>
                    </a:lnTo>
                    <a:lnTo>
                      <a:pt x="0" y="17971"/>
                    </a:lnTo>
                    <a:lnTo>
                      <a:pt x="11545" y="17971"/>
                    </a:lnTo>
                    <a:lnTo>
                      <a:pt x="11545" y="69103"/>
                    </a:lnTo>
                    <a:close/>
                  </a:path>
                </a:pathLst>
              </a:custGeom>
              <a:solidFill>
                <a:srgbClr val="000066"/>
              </a:solidFill>
              <a:ln w="326" cap="flat">
                <a:noFill/>
                <a:prstDash val="solid"/>
                <a:miter/>
              </a:ln>
            </p:spPr>
            <p:txBody>
              <a:bodyPr/>
              <a:lstStyle/>
              <a:p>
                <a:endParaRPr lang="en-GB"/>
              </a:p>
            </p:txBody>
          </p:sp>
          <p:sp>
            <p:nvSpPr>
              <p:cNvPr id="1119" name="Free-form: Shape 1118">
                <a:extLst>
                  <a:ext uri="{FF2B5EF4-FFF2-40B4-BE49-F238E27FC236}">
                    <a16:creationId xmlns:a16="http://schemas.microsoft.com/office/drawing/2014/main" id="{1E244724-024B-5289-0D9F-754979381265}"/>
                  </a:ext>
                </a:extLst>
              </p:cNvPr>
              <p:cNvSpPr/>
              <p:nvPr/>
            </p:nvSpPr>
            <p:spPr>
              <a:xfrm>
                <a:off x="4426631" y="3603438"/>
                <a:ext cx="65242" cy="69102"/>
              </a:xfrm>
              <a:custGeom>
                <a:avLst/>
                <a:gdLst>
                  <a:gd name="csX0" fmla="*/ 65243 w 65242"/>
                  <a:gd name="csY0" fmla="*/ 69102 h 69102"/>
                  <a:gd name="csX1" fmla="*/ 53018 w 65242"/>
                  <a:gd name="csY1" fmla="*/ 69102 h 69102"/>
                  <a:gd name="csX2" fmla="*/ 53018 w 65242"/>
                  <a:gd name="csY2" fmla="*/ 8605 h 69102"/>
                  <a:gd name="csX3" fmla="*/ 34602 w 65242"/>
                  <a:gd name="csY3" fmla="*/ 69102 h 69102"/>
                  <a:gd name="csX4" fmla="*/ 28312 w 65242"/>
                  <a:gd name="csY4" fmla="*/ 69102 h 69102"/>
                  <a:gd name="csX5" fmla="*/ 9781 w 65242"/>
                  <a:gd name="csY5" fmla="*/ 8605 h 69102"/>
                  <a:gd name="csX6" fmla="*/ 9781 w 65242"/>
                  <a:gd name="csY6" fmla="*/ 69102 h 69102"/>
                  <a:gd name="csX7" fmla="*/ 0 w 65242"/>
                  <a:gd name="csY7" fmla="*/ 69102 h 69102"/>
                  <a:gd name="csX8" fmla="*/ 0 w 65242"/>
                  <a:gd name="csY8" fmla="*/ 0 h 69102"/>
                  <a:gd name="csX9" fmla="*/ 18749 w 65242"/>
                  <a:gd name="csY9" fmla="*/ 0 h 69102"/>
                  <a:gd name="csX10" fmla="*/ 32688 w 65242"/>
                  <a:gd name="csY10" fmla="*/ 44495 h 69102"/>
                  <a:gd name="csX11" fmla="*/ 46395 w 65242"/>
                  <a:gd name="csY11" fmla="*/ 0 h 69102"/>
                  <a:gd name="csX12" fmla="*/ 65243 w 65242"/>
                  <a:gd name="csY12" fmla="*/ 0 h 69102"/>
                  <a:gd name="csX13" fmla="*/ 65243 w 65242"/>
                  <a:gd name="csY13" fmla="*/ 69102 h 691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5242" h="69102">
                    <a:moveTo>
                      <a:pt x="65243" y="69102"/>
                    </a:moveTo>
                    <a:lnTo>
                      <a:pt x="53018" y="69102"/>
                    </a:lnTo>
                    <a:lnTo>
                      <a:pt x="53018" y="8605"/>
                    </a:lnTo>
                    <a:lnTo>
                      <a:pt x="34602" y="69102"/>
                    </a:lnTo>
                    <a:lnTo>
                      <a:pt x="28312" y="69102"/>
                    </a:lnTo>
                    <a:lnTo>
                      <a:pt x="9781" y="8605"/>
                    </a:lnTo>
                    <a:lnTo>
                      <a:pt x="9781" y="69102"/>
                    </a:lnTo>
                    <a:lnTo>
                      <a:pt x="0" y="69102"/>
                    </a:lnTo>
                    <a:lnTo>
                      <a:pt x="0" y="0"/>
                    </a:lnTo>
                    <a:lnTo>
                      <a:pt x="18749" y="0"/>
                    </a:lnTo>
                    <a:lnTo>
                      <a:pt x="32688" y="44495"/>
                    </a:lnTo>
                    <a:lnTo>
                      <a:pt x="46395" y="0"/>
                    </a:lnTo>
                    <a:lnTo>
                      <a:pt x="65243" y="0"/>
                    </a:lnTo>
                    <a:lnTo>
                      <a:pt x="65243" y="69102"/>
                    </a:lnTo>
                    <a:close/>
                  </a:path>
                </a:pathLst>
              </a:custGeom>
              <a:solidFill>
                <a:srgbClr val="000066"/>
              </a:solidFill>
              <a:ln w="326" cap="flat">
                <a:noFill/>
                <a:prstDash val="solid"/>
                <a:miter/>
              </a:ln>
            </p:spPr>
            <p:txBody>
              <a:bodyPr/>
              <a:lstStyle/>
              <a:p>
                <a:endParaRPr lang="en-GB"/>
              </a:p>
            </p:txBody>
          </p:sp>
          <p:sp>
            <p:nvSpPr>
              <p:cNvPr id="1120" name="Free-form: Shape 1119">
                <a:extLst>
                  <a:ext uri="{FF2B5EF4-FFF2-40B4-BE49-F238E27FC236}">
                    <a16:creationId xmlns:a16="http://schemas.microsoft.com/office/drawing/2014/main" id="{FFF68732-AFC6-63C5-1A2D-45E0A4BF559A}"/>
                  </a:ext>
                </a:extLst>
              </p:cNvPr>
              <p:cNvSpPr/>
              <p:nvPr/>
            </p:nvSpPr>
            <p:spPr>
              <a:xfrm>
                <a:off x="4505914" y="3621409"/>
                <a:ext cx="40506" cy="52202"/>
              </a:xfrm>
              <a:custGeom>
                <a:avLst/>
                <a:gdLst>
                  <a:gd name="csX0" fmla="*/ 40507 w 40506"/>
                  <a:gd name="csY0" fmla="*/ 51131 h 52202"/>
                  <a:gd name="csX1" fmla="*/ 30174 w 40506"/>
                  <a:gd name="csY1" fmla="*/ 51131 h 52202"/>
                  <a:gd name="csX2" fmla="*/ 30174 w 40506"/>
                  <a:gd name="csY2" fmla="*/ 40090 h 52202"/>
                  <a:gd name="csX3" fmla="*/ 14622 w 40506"/>
                  <a:gd name="csY3" fmla="*/ 52203 h 52202"/>
                  <a:gd name="csX4" fmla="*/ 3958 w 40506"/>
                  <a:gd name="csY4" fmla="*/ 47866 h 52202"/>
                  <a:gd name="csX5" fmla="*/ 0 w 40506"/>
                  <a:gd name="csY5" fmla="*/ 35786 h 52202"/>
                  <a:gd name="csX6" fmla="*/ 0 w 40506"/>
                  <a:gd name="csY6" fmla="*/ 0 h 52202"/>
                  <a:gd name="csX7" fmla="*/ 11362 w 40506"/>
                  <a:gd name="csY7" fmla="*/ 0 h 52202"/>
                  <a:gd name="csX8" fmla="*/ 11362 w 40506"/>
                  <a:gd name="csY8" fmla="*/ 33317 h 52202"/>
                  <a:gd name="csX9" fmla="*/ 13707 w 40506"/>
                  <a:gd name="csY9" fmla="*/ 40557 h 52202"/>
                  <a:gd name="csX10" fmla="*/ 18283 w 40506"/>
                  <a:gd name="csY10" fmla="*/ 42268 h 52202"/>
                  <a:gd name="csX11" fmla="*/ 25634 w 40506"/>
                  <a:gd name="csY11" fmla="*/ 38898 h 52202"/>
                  <a:gd name="csX12" fmla="*/ 29396 w 40506"/>
                  <a:gd name="csY12" fmla="*/ 24555 h 52202"/>
                  <a:gd name="csX13" fmla="*/ 29396 w 40506"/>
                  <a:gd name="csY13" fmla="*/ 0 h 52202"/>
                  <a:gd name="csX14" fmla="*/ 40507 w 40506"/>
                  <a:gd name="csY14" fmla="*/ 0 h 52202"/>
                  <a:gd name="csX15" fmla="*/ 40507 w 40506"/>
                  <a:gd name="csY15" fmla="*/ 51131 h 522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40506" h="52202">
                    <a:moveTo>
                      <a:pt x="40507" y="51131"/>
                    </a:moveTo>
                    <a:lnTo>
                      <a:pt x="30174" y="51131"/>
                    </a:lnTo>
                    <a:lnTo>
                      <a:pt x="30174" y="40090"/>
                    </a:lnTo>
                    <a:cubicBezTo>
                      <a:pt x="27381" y="48160"/>
                      <a:pt x="22189" y="52186"/>
                      <a:pt x="14622" y="52203"/>
                    </a:cubicBezTo>
                    <a:cubicBezTo>
                      <a:pt x="10150" y="52186"/>
                      <a:pt x="6587" y="50753"/>
                      <a:pt x="3958" y="47866"/>
                    </a:cubicBezTo>
                    <a:cubicBezTo>
                      <a:pt x="1316" y="44979"/>
                      <a:pt x="0" y="40952"/>
                      <a:pt x="0" y="35786"/>
                    </a:cubicBezTo>
                    <a:lnTo>
                      <a:pt x="0" y="0"/>
                    </a:lnTo>
                    <a:lnTo>
                      <a:pt x="11362" y="0"/>
                    </a:lnTo>
                    <a:lnTo>
                      <a:pt x="11362" y="33317"/>
                    </a:lnTo>
                    <a:cubicBezTo>
                      <a:pt x="11362" y="36997"/>
                      <a:pt x="12143" y="39398"/>
                      <a:pt x="13707" y="40557"/>
                    </a:cubicBezTo>
                    <a:cubicBezTo>
                      <a:pt x="15255" y="41697"/>
                      <a:pt x="16787" y="42268"/>
                      <a:pt x="18283" y="42268"/>
                    </a:cubicBezTo>
                    <a:cubicBezTo>
                      <a:pt x="20693" y="42268"/>
                      <a:pt x="23139" y="41145"/>
                      <a:pt x="25634" y="38898"/>
                    </a:cubicBezTo>
                    <a:cubicBezTo>
                      <a:pt x="28149" y="36668"/>
                      <a:pt x="29396" y="31880"/>
                      <a:pt x="29396" y="24555"/>
                    </a:cubicBezTo>
                    <a:lnTo>
                      <a:pt x="29396" y="0"/>
                    </a:lnTo>
                    <a:lnTo>
                      <a:pt x="40507" y="0"/>
                    </a:lnTo>
                    <a:lnTo>
                      <a:pt x="40507" y="51131"/>
                    </a:lnTo>
                    <a:close/>
                  </a:path>
                </a:pathLst>
              </a:custGeom>
              <a:solidFill>
                <a:srgbClr val="000066"/>
              </a:solidFill>
              <a:ln w="326" cap="flat">
                <a:noFill/>
                <a:prstDash val="solid"/>
                <a:miter/>
              </a:ln>
            </p:spPr>
            <p:txBody>
              <a:bodyPr/>
              <a:lstStyle/>
              <a:p>
                <a:endParaRPr lang="en-GB"/>
              </a:p>
            </p:txBody>
          </p:sp>
          <p:sp>
            <p:nvSpPr>
              <p:cNvPr id="1121" name="Free-form: Shape 1120">
                <a:extLst>
                  <a:ext uri="{FF2B5EF4-FFF2-40B4-BE49-F238E27FC236}">
                    <a16:creationId xmlns:a16="http://schemas.microsoft.com/office/drawing/2014/main" id="{ED85A57B-124D-1286-E97B-A612549178AB}"/>
                  </a:ext>
                </a:extLst>
              </p:cNvPr>
              <p:cNvSpPr/>
              <p:nvPr/>
            </p:nvSpPr>
            <p:spPr>
              <a:xfrm>
                <a:off x="4559709" y="3603438"/>
                <a:ext cx="40806" cy="69102"/>
              </a:xfrm>
              <a:custGeom>
                <a:avLst/>
                <a:gdLst>
                  <a:gd name="csX0" fmla="*/ 40807 w 40806"/>
                  <a:gd name="csY0" fmla="*/ 69102 h 69102"/>
                  <a:gd name="csX1" fmla="*/ 29693 w 40806"/>
                  <a:gd name="csY1" fmla="*/ 69102 h 69102"/>
                  <a:gd name="csX2" fmla="*/ 29693 w 40806"/>
                  <a:gd name="csY2" fmla="*/ 35632 h 69102"/>
                  <a:gd name="csX3" fmla="*/ 27466 w 40806"/>
                  <a:gd name="csY3" fmla="*/ 28030 h 69102"/>
                  <a:gd name="csX4" fmla="*/ 22277 w 40806"/>
                  <a:gd name="csY4" fmla="*/ 25815 h 69102"/>
                  <a:gd name="csX5" fmla="*/ 14340 w 40806"/>
                  <a:gd name="csY5" fmla="*/ 29721 h 69102"/>
                  <a:gd name="csX6" fmla="*/ 11114 w 40806"/>
                  <a:gd name="csY6" fmla="*/ 42578 h 69102"/>
                  <a:gd name="csX7" fmla="*/ 11114 w 40806"/>
                  <a:gd name="csY7" fmla="*/ 69102 h 69102"/>
                  <a:gd name="csX8" fmla="*/ 0 w 40806"/>
                  <a:gd name="csY8" fmla="*/ 69102 h 69102"/>
                  <a:gd name="csX9" fmla="*/ 0 w 40806"/>
                  <a:gd name="csY9" fmla="*/ 0 h 69102"/>
                  <a:gd name="csX10" fmla="*/ 11114 w 40806"/>
                  <a:gd name="csY10" fmla="*/ 0 h 69102"/>
                  <a:gd name="csX11" fmla="*/ 11114 w 40806"/>
                  <a:gd name="csY11" fmla="*/ 26939 h 69102"/>
                  <a:gd name="csX12" fmla="*/ 25650 w 40806"/>
                  <a:gd name="csY12" fmla="*/ 15897 h 69102"/>
                  <a:gd name="csX13" fmla="*/ 40807 w 40806"/>
                  <a:gd name="csY13" fmla="*/ 33973 h 69102"/>
                  <a:gd name="csX14" fmla="*/ 40807 w 40806"/>
                  <a:gd name="csY14" fmla="*/ 69102 h 691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40806" h="69102">
                    <a:moveTo>
                      <a:pt x="40807" y="69102"/>
                    </a:moveTo>
                    <a:lnTo>
                      <a:pt x="29693" y="69102"/>
                    </a:lnTo>
                    <a:lnTo>
                      <a:pt x="29693" y="35632"/>
                    </a:lnTo>
                    <a:cubicBezTo>
                      <a:pt x="29693" y="32020"/>
                      <a:pt x="28945" y="29496"/>
                      <a:pt x="27466" y="28030"/>
                    </a:cubicBezTo>
                    <a:cubicBezTo>
                      <a:pt x="25986" y="26560"/>
                      <a:pt x="24256" y="25815"/>
                      <a:pt x="22277" y="25815"/>
                    </a:cubicBezTo>
                    <a:cubicBezTo>
                      <a:pt x="19131" y="25815"/>
                      <a:pt x="16486" y="27112"/>
                      <a:pt x="14340" y="29721"/>
                    </a:cubicBezTo>
                    <a:cubicBezTo>
                      <a:pt x="12195" y="32314"/>
                      <a:pt x="11114" y="36599"/>
                      <a:pt x="11114" y="42578"/>
                    </a:cubicBezTo>
                    <a:lnTo>
                      <a:pt x="11114" y="69102"/>
                    </a:lnTo>
                    <a:lnTo>
                      <a:pt x="0" y="69102"/>
                    </a:lnTo>
                    <a:lnTo>
                      <a:pt x="0" y="0"/>
                    </a:lnTo>
                    <a:lnTo>
                      <a:pt x="11114" y="0"/>
                    </a:lnTo>
                    <a:lnTo>
                      <a:pt x="11114" y="26939"/>
                    </a:lnTo>
                    <a:cubicBezTo>
                      <a:pt x="13876" y="19578"/>
                      <a:pt x="18717" y="15897"/>
                      <a:pt x="25650" y="15897"/>
                    </a:cubicBezTo>
                    <a:cubicBezTo>
                      <a:pt x="35748" y="15897"/>
                      <a:pt x="40807" y="21910"/>
                      <a:pt x="40807" y="33973"/>
                    </a:cubicBezTo>
                    <a:lnTo>
                      <a:pt x="40807" y="69102"/>
                    </a:lnTo>
                    <a:close/>
                  </a:path>
                </a:pathLst>
              </a:custGeom>
              <a:solidFill>
                <a:srgbClr val="000066"/>
              </a:solidFill>
              <a:ln w="326" cap="flat">
                <a:noFill/>
                <a:prstDash val="solid"/>
                <a:miter/>
              </a:ln>
            </p:spPr>
            <p:txBody>
              <a:bodyPr/>
              <a:lstStyle/>
              <a:p>
                <a:endParaRPr lang="en-GB"/>
              </a:p>
            </p:txBody>
          </p:sp>
          <p:sp>
            <p:nvSpPr>
              <p:cNvPr id="1122" name="Free-form: Shape 1121">
                <a:extLst>
                  <a:ext uri="{FF2B5EF4-FFF2-40B4-BE49-F238E27FC236}">
                    <a16:creationId xmlns:a16="http://schemas.microsoft.com/office/drawing/2014/main" id="{3B8228A4-ACCB-BBF4-FC34-E241F07FE006}"/>
                  </a:ext>
                </a:extLst>
              </p:cNvPr>
              <p:cNvSpPr/>
              <p:nvPr/>
            </p:nvSpPr>
            <p:spPr>
              <a:xfrm>
                <a:off x="4610745" y="3620338"/>
                <a:ext cx="45229" cy="53273"/>
              </a:xfrm>
              <a:custGeom>
                <a:avLst/>
                <a:gdLst>
                  <a:gd name="csX0" fmla="*/ 45229 w 45229"/>
                  <a:gd name="csY0" fmla="*/ 52202 h 53273"/>
                  <a:gd name="csX1" fmla="*/ 34651 w 45229"/>
                  <a:gd name="csY1" fmla="*/ 52202 h 53273"/>
                  <a:gd name="csX2" fmla="*/ 32936 w 45229"/>
                  <a:gd name="csY2" fmla="*/ 41870 h 53273"/>
                  <a:gd name="csX3" fmla="*/ 16267 w 45229"/>
                  <a:gd name="csY3" fmla="*/ 53274 h 53273"/>
                  <a:gd name="csX4" fmla="*/ 4458 w 45229"/>
                  <a:gd name="csY4" fmla="*/ 48780 h 53273"/>
                  <a:gd name="csX5" fmla="*/ 0 w 45229"/>
                  <a:gd name="csY5" fmla="*/ 37513 h 53273"/>
                  <a:gd name="csX6" fmla="*/ 29778 w 45229"/>
                  <a:gd name="csY6" fmla="*/ 19904 h 53273"/>
                  <a:gd name="csX7" fmla="*/ 32936 w 45229"/>
                  <a:gd name="csY7" fmla="*/ 19957 h 53273"/>
                  <a:gd name="csX8" fmla="*/ 32936 w 45229"/>
                  <a:gd name="csY8" fmla="*/ 16103 h 53273"/>
                  <a:gd name="csX9" fmla="*/ 22508 w 45229"/>
                  <a:gd name="csY9" fmla="*/ 8154 h 53273"/>
                  <a:gd name="csX10" fmla="*/ 11012 w 45229"/>
                  <a:gd name="csY10" fmla="*/ 16103 h 53273"/>
                  <a:gd name="csX11" fmla="*/ 1564 w 45229"/>
                  <a:gd name="csY11" fmla="*/ 14637 h 53273"/>
                  <a:gd name="csX12" fmla="*/ 7884 w 45229"/>
                  <a:gd name="csY12" fmla="*/ 4131 h 53273"/>
                  <a:gd name="csX13" fmla="*/ 23972 w 45229"/>
                  <a:gd name="csY13" fmla="*/ 0 h 53273"/>
                  <a:gd name="csX14" fmla="*/ 33286 w 45229"/>
                  <a:gd name="csY14" fmla="*/ 1002 h 53273"/>
                  <a:gd name="csX15" fmla="*/ 39373 w 45229"/>
                  <a:gd name="csY15" fmla="*/ 4337 h 53273"/>
                  <a:gd name="csX16" fmla="*/ 42816 w 45229"/>
                  <a:gd name="csY16" fmla="*/ 9451 h 53273"/>
                  <a:gd name="csX17" fmla="*/ 43766 w 45229"/>
                  <a:gd name="csY17" fmla="*/ 18784 h 53273"/>
                  <a:gd name="csX18" fmla="*/ 43766 w 45229"/>
                  <a:gd name="csY18" fmla="*/ 41870 h 53273"/>
                  <a:gd name="csX19" fmla="*/ 45229 w 45229"/>
                  <a:gd name="csY19" fmla="*/ 52202 h 53273"/>
                  <a:gd name="csX20" fmla="*/ 32936 w 45229"/>
                  <a:gd name="csY20" fmla="*/ 26178 h 53273"/>
                  <a:gd name="csX21" fmla="*/ 11395 w 45229"/>
                  <a:gd name="csY21" fmla="*/ 36857 h 53273"/>
                  <a:gd name="csX22" fmla="*/ 13573 w 45229"/>
                  <a:gd name="csY22" fmla="*/ 42301 h 53273"/>
                  <a:gd name="csX23" fmla="*/ 20128 w 45229"/>
                  <a:gd name="csY23" fmla="*/ 44564 h 53273"/>
                  <a:gd name="csX24" fmla="*/ 29710 w 45229"/>
                  <a:gd name="csY24" fmla="*/ 40384 h 53273"/>
                  <a:gd name="csX25" fmla="*/ 32936 w 45229"/>
                  <a:gd name="csY25" fmla="*/ 30897 h 53273"/>
                  <a:gd name="csX26" fmla="*/ 32936 w 45229"/>
                  <a:gd name="csY26" fmla="*/ 26178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45229" h="53273">
                    <a:moveTo>
                      <a:pt x="45229" y="52202"/>
                    </a:moveTo>
                    <a:lnTo>
                      <a:pt x="34651" y="52202"/>
                    </a:lnTo>
                    <a:cubicBezTo>
                      <a:pt x="33704" y="49094"/>
                      <a:pt x="33139" y="45655"/>
                      <a:pt x="32936" y="41870"/>
                    </a:cubicBezTo>
                    <a:cubicBezTo>
                      <a:pt x="29994" y="49472"/>
                      <a:pt x="24435" y="53257"/>
                      <a:pt x="16267" y="53274"/>
                    </a:cubicBezTo>
                    <a:cubicBezTo>
                      <a:pt x="11362" y="53257"/>
                      <a:pt x="7437" y="51771"/>
                      <a:pt x="4458" y="48780"/>
                    </a:cubicBezTo>
                    <a:cubicBezTo>
                      <a:pt x="1480" y="45792"/>
                      <a:pt x="0" y="42043"/>
                      <a:pt x="0" y="37513"/>
                    </a:cubicBezTo>
                    <a:cubicBezTo>
                      <a:pt x="0" y="25783"/>
                      <a:pt x="9932" y="19904"/>
                      <a:pt x="29778" y="19904"/>
                    </a:cubicBezTo>
                    <a:cubicBezTo>
                      <a:pt x="30559" y="19904"/>
                      <a:pt x="31607" y="19924"/>
                      <a:pt x="32936" y="19957"/>
                    </a:cubicBezTo>
                    <a:lnTo>
                      <a:pt x="32936" y="16103"/>
                    </a:lnTo>
                    <a:cubicBezTo>
                      <a:pt x="32936" y="10800"/>
                      <a:pt x="29458" y="8154"/>
                      <a:pt x="22508" y="8154"/>
                    </a:cubicBezTo>
                    <a:cubicBezTo>
                      <a:pt x="15751" y="8154"/>
                      <a:pt x="11927" y="10800"/>
                      <a:pt x="11012" y="16103"/>
                    </a:cubicBezTo>
                    <a:lnTo>
                      <a:pt x="1564" y="14637"/>
                    </a:lnTo>
                    <a:cubicBezTo>
                      <a:pt x="2080" y="10385"/>
                      <a:pt x="4193" y="6877"/>
                      <a:pt x="7884" y="4131"/>
                    </a:cubicBezTo>
                    <a:cubicBezTo>
                      <a:pt x="11594" y="1381"/>
                      <a:pt x="16950" y="0"/>
                      <a:pt x="23972" y="0"/>
                    </a:cubicBezTo>
                    <a:cubicBezTo>
                      <a:pt x="27779" y="0"/>
                      <a:pt x="30876" y="346"/>
                      <a:pt x="33286" y="1002"/>
                    </a:cubicBezTo>
                    <a:cubicBezTo>
                      <a:pt x="35680" y="1659"/>
                      <a:pt x="37711" y="2763"/>
                      <a:pt x="39373" y="4337"/>
                    </a:cubicBezTo>
                    <a:cubicBezTo>
                      <a:pt x="41039" y="5911"/>
                      <a:pt x="42185" y="7602"/>
                      <a:pt x="42816" y="9451"/>
                    </a:cubicBezTo>
                    <a:cubicBezTo>
                      <a:pt x="43449" y="11283"/>
                      <a:pt x="43766" y="14395"/>
                      <a:pt x="43766" y="18784"/>
                    </a:cubicBezTo>
                    <a:lnTo>
                      <a:pt x="43766" y="41870"/>
                    </a:lnTo>
                    <a:cubicBezTo>
                      <a:pt x="43766" y="45220"/>
                      <a:pt x="44246" y="48659"/>
                      <a:pt x="45229" y="52202"/>
                    </a:cubicBezTo>
                    <a:close/>
                    <a:moveTo>
                      <a:pt x="32936" y="26178"/>
                    </a:moveTo>
                    <a:cubicBezTo>
                      <a:pt x="18583" y="26178"/>
                      <a:pt x="11395" y="29737"/>
                      <a:pt x="11395" y="36857"/>
                    </a:cubicBezTo>
                    <a:cubicBezTo>
                      <a:pt x="11395" y="38983"/>
                      <a:pt x="12126" y="40798"/>
                      <a:pt x="13573" y="42301"/>
                    </a:cubicBezTo>
                    <a:cubicBezTo>
                      <a:pt x="15020" y="43803"/>
                      <a:pt x="17201" y="44564"/>
                      <a:pt x="20128" y="44564"/>
                    </a:cubicBezTo>
                    <a:cubicBezTo>
                      <a:pt x="24354" y="44564"/>
                      <a:pt x="27548" y="43166"/>
                      <a:pt x="29710" y="40384"/>
                    </a:cubicBezTo>
                    <a:cubicBezTo>
                      <a:pt x="31855" y="37601"/>
                      <a:pt x="32936" y="34440"/>
                      <a:pt x="32936" y="30897"/>
                    </a:cubicBezTo>
                    <a:lnTo>
                      <a:pt x="32936" y="26178"/>
                    </a:lnTo>
                    <a:close/>
                  </a:path>
                </a:pathLst>
              </a:custGeom>
              <a:solidFill>
                <a:srgbClr val="000066"/>
              </a:solidFill>
              <a:ln w="326" cap="flat">
                <a:noFill/>
                <a:prstDash val="solid"/>
                <a:miter/>
              </a:ln>
            </p:spPr>
            <p:txBody>
              <a:bodyPr/>
              <a:lstStyle/>
              <a:p>
                <a:endParaRPr lang="en-GB"/>
              </a:p>
            </p:txBody>
          </p:sp>
          <p:sp>
            <p:nvSpPr>
              <p:cNvPr id="1123" name="Free-form: Shape 1122">
                <a:extLst>
                  <a:ext uri="{FF2B5EF4-FFF2-40B4-BE49-F238E27FC236}">
                    <a16:creationId xmlns:a16="http://schemas.microsoft.com/office/drawing/2014/main" id="{E90632B0-E82D-40E3-E139-AE0E605BE99B}"/>
                  </a:ext>
                </a:extLst>
              </p:cNvPr>
              <p:cNvSpPr/>
              <p:nvPr/>
            </p:nvSpPr>
            <p:spPr>
              <a:xfrm>
                <a:off x="4667803" y="3620338"/>
                <a:ext cx="40754" cy="52202"/>
              </a:xfrm>
              <a:custGeom>
                <a:avLst/>
                <a:gdLst>
                  <a:gd name="csX0" fmla="*/ 40755 w 40754"/>
                  <a:gd name="csY0" fmla="*/ 52202 h 52202"/>
                  <a:gd name="csX1" fmla="*/ 29645 w 40754"/>
                  <a:gd name="csY1" fmla="*/ 52202 h 52202"/>
                  <a:gd name="csX2" fmla="*/ 29645 w 40754"/>
                  <a:gd name="csY2" fmla="*/ 20251 h 52202"/>
                  <a:gd name="csX3" fmla="*/ 27397 w 40754"/>
                  <a:gd name="csY3" fmla="*/ 12632 h 52202"/>
                  <a:gd name="csX4" fmla="*/ 21992 w 40754"/>
                  <a:gd name="csY4" fmla="*/ 10075 h 52202"/>
                  <a:gd name="csX5" fmla="*/ 14390 w 40754"/>
                  <a:gd name="csY5" fmla="*/ 14029 h 52202"/>
                  <a:gd name="csX6" fmla="*/ 11111 w 40754"/>
                  <a:gd name="csY6" fmla="*/ 25920 h 52202"/>
                  <a:gd name="csX7" fmla="*/ 11111 w 40754"/>
                  <a:gd name="csY7" fmla="*/ 52202 h 52202"/>
                  <a:gd name="csX8" fmla="*/ 0 w 40754"/>
                  <a:gd name="csY8" fmla="*/ 52202 h 52202"/>
                  <a:gd name="csX9" fmla="*/ 0 w 40754"/>
                  <a:gd name="csY9" fmla="*/ 1071 h 52202"/>
                  <a:gd name="csX10" fmla="*/ 10147 w 40754"/>
                  <a:gd name="csY10" fmla="*/ 1071 h 52202"/>
                  <a:gd name="csX11" fmla="*/ 10147 w 40754"/>
                  <a:gd name="csY11" fmla="*/ 12926 h 52202"/>
                  <a:gd name="csX12" fmla="*/ 25053 w 40754"/>
                  <a:gd name="csY12" fmla="*/ 0 h 52202"/>
                  <a:gd name="csX13" fmla="*/ 36147 w 40754"/>
                  <a:gd name="csY13" fmla="*/ 4268 h 52202"/>
                  <a:gd name="csX14" fmla="*/ 40755 w 40754"/>
                  <a:gd name="csY14" fmla="*/ 19199 h 52202"/>
                  <a:gd name="csX15" fmla="*/ 40755 w 40754"/>
                  <a:gd name="csY15" fmla="*/ 52202 h 522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40754" h="52202">
                    <a:moveTo>
                      <a:pt x="40755" y="52202"/>
                    </a:moveTo>
                    <a:lnTo>
                      <a:pt x="29645" y="52202"/>
                    </a:lnTo>
                    <a:lnTo>
                      <a:pt x="29645" y="20251"/>
                    </a:lnTo>
                    <a:cubicBezTo>
                      <a:pt x="29645" y="16883"/>
                      <a:pt x="28897" y="14343"/>
                      <a:pt x="27397" y="12632"/>
                    </a:cubicBezTo>
                    <a:cubicBezTo>
                      <a:pt x="25898" y="10937"/>
                      <a:pt x="24106" y="10075"/>
                      <a:pt x="21992" y="10075"/>
                    </a:cubicBezTo>
                    <a:cubicBezTo>
                      <a:pt x="19096" y="10075"/>
                      <a:pt x="16568" y="11404"/>
                      <a:pt x="14390" y="14029"/>
                    </a:cubicBezTo>
                    <a:cubicBezTo>
                      <a:pt x="12211" y="16658"/>
                      <a:pt x="11111" y="20633"/>
                      <a:pt x="11111" y="25920"/>
                    </a:cubicBezTo>
                    <a:lnTo>
                      <a:pt x="11111" y="52202"/>
                    </a:lnTo>
                    <a:lnTo>
                      <a:pt x="0" y="52202"/>
                    </a:lnTo>
                    <a:lnTo>
                      <a:pt x="0" y="1071"/>
                    </a:lnTo>
                    <a:lnTo>
                      <a:pt x="10147" y="1071"/>
                    </a:lnTo>
                    <a:lnTo>
                      <a:pt x="10147" y="12926"/>
                    </a:lnTo>
                    <a:cubicBezTo>
                      <a:pt x="13691" y="4301"/>
                      <a:pt x="18665" y="0"/>
                      <a:pt x="25053" y="0"/>
                    </a:cubicBezTo>
                    <a:cubicBezTo>
                      <a:pt x="29377" y="0"/>
                      <a:pt x="33070" y="1417"/>
                      <a:pt x="36147" y="4268"/>
                    </a:cubicBezTo>
                    <a:cubicBezTo>
                      <a:pt x="39207" y="7103"/>
                      <a:pt x="40755" y="12080"/>
                      <a:pt x="40755" y="19199"/>
                    </a:cubicBezTo>
                    <a:lnTo>
                      <a:pt x="40755" y="52202"/>
                    </a:lnTo>
                    <a:close/>
                  </a:path>
                </a:pathLst>
              </a:custGeom>
              <a:solidFill>
                <a:srgbClr val="000066"/>
              </a:solidFill>
              <a:ln w="326" cap="flat">
                <a:noFill/>
                <a:prstDash val="solid"/>
                <a:miter/>
              </a:ln>
            </p:spPr>
            <p:txBody>
              <a:bodyPr/>
              <a:lstStyle/>
              <a:p>
                <a:endParaRPr lang="en-GB"/>
              </a:p>
            </p:txBody>
          </p:sp>
          <p:sp>
            <p:nvSpPr>
              <p:cNvPr id="1124" name="Free-form: Shape 1123">
                <a:extLst>
                  <a:ext uri="{FF2B5EF4-FFF2-40B4-BE49-F238E27FC236}">
                    <a16:creationId xmlns:a16="http://schemas.microsoft.com/office/drawing/2014/main" id="{2662FA75-54D9-CE8A-74F7-BEB120FCA62B}"/>
                  </a:ext>
                </a:extLst>
              </p:cNvPr>
              <p:cNvSpPr/>
              <p:nvPr/>
            </p:nvSpPr>
            <p:spPr>
              <a:xfrm>
                <a:off x="4717376" y="3611644"/>
                <a:ext cx="49422" cy="79229"/>
              </a:xfrm>
              <a:custGeom>
                <a:avLst/>
                <a:gdLst>
                  <a:gd name="csX0" fmla="*/ 49373 w 49422"/>
                  <a:gd name="csY0" fmla="*/ 0 h 79229"/>
                  <a:gd name="csX1" fmla="*/ 49373 w 49422"/>
                  <a:gd name="csY1" fmla="*/ 8850 h 79229"/>
                  <a:gd name="csX2" fmla="*/ 45961 w 49422"/>
                  <a:gd name="csY2" fmla="*/ 8850 h 79229"/>
                  <a:gd name="csX3" fmla="*/ 42038 w 49422"/>
                  <a:gd name="csY3" fmla="*/ 9402 h 79229"/>
                  <a:gd name="csX4" fmla="*/ 38743 w 49422"/>
                  <a:gd name="csY4" fmla="*/ 12994 h 79229"/>
                  <a:gd name="csX5" fmla="*/ 44599 w 49422"/>
                  <a:gd name="csY5" fmla="*/ 24039 h 79229"/>
                  <a:gd name="csX6" fmla="*/ 39109 w 49422"/>
                  <a:gd name="csY6" fmla="*/ 35286 h 79229"/>
                  <a:gd name="csX7" fmla="*/ 24602 w 49422"/>
                  <a:gd name="csY7" fmla="*/ 39727 h 79229"/>
                  <a:gd name="csX8" fmla="*/ 15503 w 49422"/>
                  <a:gd name="csY8" fmla="*/ 38415 h 79229"/>
                  <a:gd name="csX9" fmla="*/ 12077 w 49422"/>
                  <a:gd name="csY9" fmla="*/ 43424 h 79229"/>
                  <a:gd name="csX10" fmla="*/ 13740 w 49422"/>
                  <a:gd name="csY10" fmla="*/ 46863 h 79229"/>
                  <a:gd name="csX11" fmla="*/ 18766 w 49422"/>
                  <a:gd name="csY11" fmla="*/ 48437 h 79229"/>
                  <a:gd name="csX12" fmla="*/ 33387 w 49422"/>
                  <a:gd name="csY12" fmla="*/ 48437 h 79229"/>
                  <a:gd name="csX13" fmla="*/ 45148 w 49422"/>
                  <a:gd name="csY13" fmla="*/ 52464 h 79229"/>
                  <a:gd name="csX14" fmla="*/ 49423 w 49422"/>
                  <a:gd name="csY14" fmla="*/ 62470 h 79229"/>
                  <a:gd name="csX15" fmla="*/ 42953 w 49422"/>
                  <a:gd name="csY15" fmla="*/ 74461 h 79229"/>
                  <a:gd name="csX16" fmla="*/ 23838 w 49422"/>
                  <a:gd name="csY16" fmla="*/ 79229 h 79229"/>
                  <a:gd name="csX17" fmla="*/ 0 w 49422"/>
                  <a:gd name="csY17" fmla="*/ 65405 h 79229"/>
                  <a:gd name="csX18" fmla="*/ 7169 w 49422"/>
                  <a:gd name="csY18" fmla="*/ 55021 h 79229"/>
                  <a:gd name="csX19" fmla="*/ 2580 w 49422"/>
                  <a:gd name="csY19" fmla="*/ 46569 h 79229"/>
                  <a:gd name="csX20" fmla="*/ 10431 w 49422"/>
                  <a:gd name="csY20" fmla="*/ 35942 h 79229"/>
                  <a:gd name="csX21" fmla="*/ 3612 w 49422"/>
                  <a:gd name="csY21" fmla="*/ 24088 h 79229"/>
                  <a:gd name="csX22" fmla="*/ 8615 w 49422"/>
                  <a:gd name="csY22" fmla="*/ 13203 h 79229"/>
                  <a:gd name="csX23" fmla="*/ 23873 w 49422"/>
                  <a:gd name="csY23" fmla="*/ 8693 h 79229"/>
                  <a:gd name="csX24" fmla="*/ 33387 w 49422"/>
                  <a:gd name="csY24" fmla="*/ 9764 h 79229"/>
                  <a:gd name="csX25" fmla="*/ 45232 w 49422"/>
                  <a:gd name="csY25" fmla="*/ 0 h 79229"/>
                  <a:gd name="csX26" fmla="*/ 49373 w 49422"/>
                  <a:gd name="csY26" fmla="*/ 0 h 79229"/>
                  <a:gd name="csX27" fmla="*/ 24122 w 49422"/>
                  <a:gd name="csY27" fmla="*/ 32902 h 79229"/>
                  <a:gd name="csX28" fmla="*/ 33188 w 49422"/>
                  <a:gd name="csY28" fmla="*/ 24039 h 79229"/>
                  <a:gd name="csX29" fmla="*/ 30925 w 49422"/>
                  <a:gd name="csY29" fmla="*/ 18317 h 79229"/>
                  <a:gd name="csX30" fmla="*/ 24318 w 49422"/>
                  <a:gd name="csY30" fmla="*/ 15986 h 79229"/>
                  <a:gd name="csX31" fmla="*/ 17515 w 49422"/>
                  <a:gd name="csY31" fmla="*/ 18422 h 79229"/>
                  <a:gd name="csX32" fmla="*/ 15105 w 49422"/>
                  <a:gd name="csY32" fmla="*/ 24502 h 79229"/>
                  <a:gd name="csX33" fmla="*/ 17502 w 49422"/>
                  <a:gd name="csY33" fmla="*/ 30570 h 79229"/>
                  <a:gd name="csX34" fmla="*/ 24122 w 49422"/>
                  <a:gd name="csY34" fmla="*/ 32902 h 79229"/>
                  <a:gd name="csX35" fmla="*/ 11947 w 49422"/>
                  <a:gd name="csY35" fmla="*/ 58113 h 79229"/>
                  <a:gd name="csX36" fmla="*/ 9550 w 49422"/>
                  <a:gd name="csY36" fmla="*/ 62519 h 79229"/>
                  <a:gd name="csX37" fmla="*/ 13544 w 49422"/>
                  <a:gd name="csY37" fmla="*/ 68671 h 79229"/>
                  <a:gd name="csX38" fmla="*/ 26264 w 49422"/>
                  <a:gd name="csY38" fmla="*/ 71317 h 79229"/>
                  <a:gd name="csX39" fmla="*/ 39076 w 49422"/>
                  <a:gd name="csY39" fmla="*/ 64491 h 79229"/>
                  <a:gd name="csX40" fmla="*/ 36846 w 49422"/>
                  <a:gd name="csY40" fmla="*/ 60670 h 79229"/>
                  <a:gd name="csX41" fmla="*/ 31721 w 49422"/>
                  <a:gd name="csY41" fmla="*/ 59374 h 79229"/>
                  <a:gd name="csX42" fmla="*/ 19929 w 49422"/>
                  <a:gd name="csY42" fmla="*/ 59374 h 79229"/>
                  <a:gd name="csX43" fmla="*/ 11947 w 49422"/>
                  <a:gd name="csY43" fmla="*/ 58113 h 792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Lst>
                <a:rect l="l" t="t" r="r" b="b"/>
                <a:pathLst>
                  <a:path w="49422" h="79229">
                    <a:moveTo>
                      <a:pt x="49373" y="0"/>
                    </a:moveTo>
                    <a:lnTo>
                      <a:pt x="49373" y="8850"/>
                    </a:lnTo>
                    <a:lnTo>
                      <a:pt x="45961" y="8850"/>
                    </a:lnTo>
                    <a:cubicBezTo>
                      <a:pt x="44465" y="8850"/>
                      <a:pt x="43152" y="9039"/>
                      <a:pt x="42038" y="9402"/>
                    </a:cubicBezTo>
                    <a:cubicBezTo>
                      <a:pt x="40905" y="9781"/>
                      <a:pt x="39808" y="10973"/>
                      <a:pt x="38743" y="12994"/>
                    </a:cubicBezTo>
                    <a:cubicBezTo>
                      <a:pt x="42636" y="16312"/>
                      <a:pt x="44599" y="19993"/>
                      <a:pt x="44599" y="24039"/>
                    </a:cubicBezTo>
                    <a:cubicBezTo>
                      <a:pt x="44599" y="28565"/>
                      <a:pt x="42767" y="32314"/>
                      <a:pt x="39109" y="35286"/>
                    </a:cubicBezTo>
                    <a:cubicBezTo>
                      <a:pt x="35448" y="38241"/>
                      <a:pt x="30624" y="39727"/>
                      <a:pt x="24602" y="39727"/>
                    </a:cubicBezTo>
                    <a:cubicBezTo>
                      <a:pt x="22009" y="39727"/>
                      <a:pt x="18981" y="39296"/>
                      <a:pt x="15503" y="38415"/>
                    </a:cubicBezTo>
                    <a:cubicBezTo>
                      <a:pt x="13224" y="39502"/>
                      <a:pt x="12077" y="41161"/>
                      <a:pt x="12077" y="43424"/>
                    </a:cubicBezTo>
                    <a:cubicBezTo>
                      <a:pt x="12077" y="44688"/>
                      <a:pt x="12642" y="45828"/>
                      <a:pt x="13740" y="46863"/>
                    </a:cubicBezTo>
                    <a:cubicBezTo>
                      <a:pt x="14837" y="47918"/>
                      <a:pt x="16519" y="48437"/>
                      <a:pt x="18766" y="48437"/>
                    </a:cubicBezTo>
                    <a:lnTo>
                      <a:pt x="33387" y="48437"/>
                    </a:lnTo>
                    <a:cubicBezTo>
                      <a:pt x="38377" y="48437"/>
                      <a:pt x="42303" y="49786"/>
                      <a:pt x="45148" y="52464"/>
                    </a:cubicBezTo>
                    <a:cubicBezTo>
                      <a:pt x="47992" y="55141"/>
                      <a:pt x="49423" y="58476"/>
                      <a:pt x="49423" y="62470"/>
                    </a:cubicBezTo>
                    <a:cubicBezTo>
                      <a:pt x="49423" y="67290"/>
                      <a:pt x="47261" y="71297"/>
                      <a:pt x="42953" y="74461"/>
                    </a:cubicBezTo>
                    <a:cubicBezTo>
                      <a:pt x="38661" y="77639"/>
                      <a:pt x="32274" y="79213"/>
                      <a:pt x="23838" y="79229"/>
                    </a:cubicBezTo>
                    <a:cubicBezTo>
                      <a:pt x="7933" y="79213"/>
                      <a:pt x="0" y="74615"/>
                      <a:pt x="0" y="65405"/>
                    </a:cubicBezTo>
                    <a:cubicBezTo>
                      <a:pt x="0" y="60843"/>
                      <a:pt x="2378" y="57388"/>
                      <a:pt x="7169" y="55021"/>
                    </a:cubicBezTo>
                    <a:cubicBezTo>
                      <a:pt x="4109" y="52323"/>
                      <a:pt x="2580" y="49508"/>
                      <a:pt x="2580" y="46569"/>
                    </a:cubicBezTo>
                    <a:cubicBezTo>
                      <a:pt x="2580" y="42111"/>
                      <a:pt x="5189" y="38571"/>
                      <a:pt x="10431" y="35942"/>
                    </a:cubicBezTo>
                    <a:cubicBezTo>
                      <a:pt x="5872" y="33075"/>
                      <a:pt x="3612" y="29117"/>
                      <a:pt x="3612" y="24088"/>
                    </a:cubicBezTo>
                    <a:cubicBezTo>
                      <a:pt x="3612" y="19839"/>
                      <a:pt x="5275" y="16211"/>
                      <a:pt x="8615" y="13203"/>
                    </a:cubicBezTo>
                    <a:cubicBezTo>
                      <a:pt x="11976" y="10195"/>
                      <a:pt x="17051" y="8693"/>
                      <a:pt x="23873" y="8693"/>
                    </a:cubicBezTo>
                    <a:cubicBezTo>
                      <a:pt x="26999" y="8693"/>
                      <a:pt x="30160" y="9056"/>
                      <a:pt x="33387" y="9764"/>
                    </a:cubicBezTo>
                    <a:cubicBezTo>
                      <a:pt x="34883" y="3249"/>
                      <a:pt x="38825" y="0"/>
                      <a:pt x="45232" y="0"/>
                    </a:cubicBezTo>
                    <a:lnTo>
                      <a:pt x="49373" y="0"/>
                    </a:lnTo>
                    <a:close/>
                    <a:moveTo>
                      <a:pt x="24122" y="32902"/>
                    </a:moveTo>
                    <a:cubicBezTo>
                      <a:pt x="30160" y="32902"/>
                      <a:pt x="33188" y="29947"/>
                      <a:pt x="33188" y="24039"/>
                    </a:cubicBezTo>
                    <a:cubicBezTo>
                      <a:pt x="33188" y="21772"/>
                      <a:pt x="32440" y="19872"/>
                      <a:pt x="30925" y="18317"/>
                    </a:cubicBezTo>
                    <a:cubicBezTo>
                      <a:pt x="29412" y="16763"/>
                      <a:pt x="27215" y="15986"/>
                      <a:pt x="24318" y="15986"/>
                    </a:cubicBezTo>
                    <a:cubicBezTo>
                      <a:pt x="21392" y="15986"/>
                      <a:pt x="19128" y="16799"/>
                      <a:pt x="17515" y="18422"/>
                    </a:cubicBezTo>
                    <a:cubicBezTo>
                      <a:pt x="15905" y="20045"/>
                      <a:pt x="15105" y="22066"/>
                      <a:pt x="15105" y="24502"/>
                    </a:cubicBezTo>
                    <a:cubicBezTo>
                      <a:pt x="15105" y="26991"/>
                      <a:pt x="15905" y="29013"/>
                      <a:pt x="17502" y="30570"/>
                    </a:cubicBezTo>
                    <a:cubicBezTo>
                      <a:pt x="19082" y="32125"/>
                      <a:pt x="21290" y="32902"/>
                      <a:pt x="24122" y="32902"/>
                    </a:cubicBezTo>
                    <a:close/>
                    <a:moveTo>
                      <a:pt x="11947" y="58113"/>
                    </a:moveTo>
                    <a:cubicBezTo>
                      <a:pt x="10350" y="59635"/>
                      <a:pt x="9550" y="61101"/>
                      <a:pt x="9550" y="62519"/>
                    </a:cubicBezTo>
                    <a:cubicBezTo>
                      <a:pt x="9550" y="64834"/>
                      <a:pt x="10879" y="66892"/>
                      <a:pt x="13544" y="68671"/>
                    </a:cubicBezTo>
                    <a:cubicBezTo>
                      <a:pt x="16202" y="70435"/>
                      <a:pt x="20448" y="71317"/>
                      <a:pt x="26264" y="71317"/>
                    </a:cubicBezTo>
                    <a:cubicBezTo>
                      <a:pt x="34818" y="71317"/>
                      <a:pt x="39076" y="69054"/>
                      <a:pt x="39076" y="64491"/>
                    </a:cubicBezTo>
                    <a:cubicBezTo>
                      <a:pt x="39076" y="62796"/>
                      <a:pt x="38345" y="61536"/>
                      <a:pt x="36846" y="60670"/>
                    </a:cubicBezTo>
                    <a:cubicBezTo>
                      <a:pt x="35350" y="59808"/>
                      <a:pt x="33639" y="59374"/>
                      <a:pt x="31721" y="59374"/>
                    </a:cubicBezTo>
                    <a:lnTo>
                      <a:pt x="19929" y="59374"/>
                    </a:lnTo>
                    <a:cubicBezTo>
                      <a:pt x="17681" y="59374"/>
                      <a:pt x="15023" y="58959"/>
                      <a:pt x="11947" y="58113"/>
                    </a:cubicBezTo>
                    <a:close/>
                  </a:path>
                </a:pathLst>
              </a:custGeom>
              <a:solidFill>
                <a:srgbClr val="000066"/>
              </a:solidFill>
              <a:ln w="326" cap="flat">
                <a:noFill/>
                <a:prstDash val="solid"/>
                <a:miter/>
              </a:ln>
            </p:spPr>
            <p:txBody>
              <a:bodyPr/>
              <a:lstStyle/>
              <a:p>
                <a:endParaRPr lang="en-GB"/>
              </a:p>
            </p:txBody>
          </p:sp>
          <p:sp>
            <p:nvSpPr>
              <p:cNvPr id="1125" name="Free-form: Shape 1124">
                <a:extLst>
                  <a:ext uri="{FF2B5EF4-FFF2-40B4-BE49-F238E27FC236}">
                    <a16:creationId xmlns:a16="http://schemas.microsoft.com/office/drawing/2014/main" id="{8872E46A-E2CF-54DC-1576-04BC1EC998F2}"/>
                  </a:ext>
                </a:extLst>
              </p:cNvPr>
              <p:cNvSpPr/>
              <p:nvPr/>
            </p:nvSpPr>
            <p:spPr>
              <a:xfrm>
                <a:off x="4770440" y="3620338"/>
                <a:ext cx="45228" cy="53273"/>
              </a:xfrm>
              <a:custGeom>
                <a:avLst/>
                <a:gdLst>
                  <a:gd name="csX0" fmla="*/ 45229 w 45228"/>
                  <a:gd name="csY0" fmla="*/ 52202 h 53273"/>
                  <a:gd name="csX1" fmla="*/ 34651 w 45228"/>
                  <a:gd name="csY1" fmla="*/ 52202 h 53273"/>
                  <a:gd name="csX2" fmla="*/ 32936 w 45228"/>
                  <a:gd name="csY2" fmla="*/ 41870 h 53273"/>
                  <a:gd name="csX3" fmla="*/ 16267 w 45228"/>
                  <a:gd name="csY3" fmla="*/ 53274 h 53273"/>
                  <a:gd name="csX4" fmla="*/ 4458 w 45228"/>
                  <a:gd name="csY4" fmla="*/ 48780 h 53273"/>
                  <a:gd name="csX5" fmla="*/ 0 w 45228"/>
                  <a:gd name="csY5" fmla="*/ 37513 h 53273"/>
                  <a:gd name="csX6" fmla="*/ 29778 w 45228"/>
                  <a:gd name="csY6" fmla="*/ 19904 h 53273"/>
                  <a:gd name="csX7" fmla="*/ 32936 w 45228"/>
                  <a:gd name="csY7" fmla="*/ 19957 h 53273"/>
                  <a:gd name="csX8" fmla="*/ 32936 w 45228"/>
                  <a:gd name="csY8" fmla="*/ 16103 h 53273"/>
                  <a:gd name="csX9" fmla="*/ 22508 w 45228"/>
                  <a:gd name="csY9" fmla="*/ 8154 h 53273"/>
                  <a:gd name="csX10" fmla="*/ 11012 w 45228"/>
                  <a:gd name="csY10" fmla="*/ 16103 h 53273"/>
                  <a:gd name="csX11" fmla="*/ 1564 w 45228"/>
                  <a:gd name="csY11" fmla="*/ 14637 h 53273"/>
                  <a:gd name="csX12" fmla="*/ 7884 w 45228"/>
                  <a:gd name="csY12" fmla="*/ 4131 h 53273"/>
                  <a:gd name="csX13" fmla="*/ 23971 w 45228"/>
                  <a:gd name="csY13" fmla="*/ 0 h 53273"/>
                  <a:gd name="csX14" fmla="*/ 33286 w 45228"/>
                  <a:gd name="csY14" fmla="*/ 1002 h 53273"/>
                  <a:gd name="csX15" fmla="*/ 39373 w 45228"/>
                  <a:gd name="csY15" fmla="*/ 4337 h 53273"/>
                  <a:gd name="csX16" fmla="*/ 42819 w 45228"/>
                  <a:gd name="csY16" fmla="*/ 9451 h 53273"/>
                  <a:gd name="csX17" fmla="*/ 43766 w 45228"/>
                  <a:gd name="csY17" fmla="*/ 18784 h 53273"/>
                  <a:gd name="csX18" fmla="*/ 43766 w 45228"/>
                  <a:gd name="csY18" fmla="*/ 41870 h 53273"/>
                  <a:gd name="csX19" fmla="*/ 45229 w 45228"/>
                  <a:gd name="csY19" fmla="*/ 52202 h 53273"/>
                  <a:gd name="csX20" fmla="*/ 32936 w 45228"/>
                  <a:gd name="csY20" fmla="*/ 26178 h 53273"/>
                  <a:gd name="csX21" fmla="*/ 11395 w 45228"/>
                  <a:gd name="csY21" fmla="*/ 36857 h 53273"/>
                  <a:gd name="csX22" fmla="*/ 13573 w 45228"/>
                  <a:gd name="csY22" fmla="*/ 42301 h 53273"/>
                  <a:gd name="csX23" fmla="*/ 20128 w 45228"/>
                  <a:gd name="csY23" fmla="*/ 44564 h 53273"/>
                  <a:gd name="csX24" fmla="*/ 29710 w 45228"/>
                  <a:gd name="csY24" fmla="*/ 40384 h 53273"/>
                  <a:gd name="csX25" fmla="*/ 32936 w 45228"/>
                  <a:gd name="csY25" fmla="*/ 30897 h 53273"/>
                  <a:gd name="csX26" fmla="*/ 32936 w 45228"/>
                  <a:gd name="csY26" fmla="*/ 26178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45228" h="53273">
                    <a:moveTo>
                      <a:pt x="45229" y="52202"/>
                    </a:moveTo>
                    <a:lnTo>
                      <a:pt x="34651" y="52202"/>
                    </a:lnTo>
                    <a:cubicBezTo>
                      <a:pt x="33704" y="49094"/>
                      <a:pt x="33139" y="45655"/>
                      <a:pt x="32936" y="41870"/>
                    </a:cubicBezTo>
                    <a:cubicBezTo>
                      <a:pt x="29994" y="49472"/>
                      <a:pt x="24435" y="53257"/>
                      <a:pt x="16267" y="53274"/>
                    </a:cubicBezTo>
                    <a:cubicBezTo>
                      <a:pt x="11362" y="53257"/>
                      <a:pt x="7436" y="51771"/>
                      <a:pt x="4458" y="48780"/>
                    </a:cubicBezTo>
                    <a:cubicBezTo>
                      <a:pt x="1479" y="45792"/>
                      <a:pt x="0" y="42043"/>
                      <a:pt x="0" y="37513"/>
                    </a:cubicBezTo>
                    <a:cubicBezTo>
                      <a:pt x="0" y="25783"/>
                      <a:pt x="9931" y="19904"/>
                      <a:pt x="29778" y="19904"/>
                    </a:cubicBezTo>
                    <a:cubicBezTo>
                      <a:pt x="30559" y="19904"/>
                      <a:pt x="31607" y="19924"/>
                      <a:pt x="32936" y="19957"/>
                    </a:cubicBezTo>
                    <a:lnTo>
                      <a:pt x="32936" y="16103"/>
                    </a:lnTo>
                    <a:cubicBezTo>
                      <a:pt x="32936" y="10800"/>
                      <a:pt x="29458" y="8154"/>
                      <a:pt x="22508" y="8154"/>
                    </a:cubicBezTo>
                    <a:cubicBezTo>
                      <a:pt x="15751" y="8154"/>
                      <a:pt x="11927" y="10800"/>
                      <a:pt x="11012" y="16103"/>
                    </a:cubicBezTo>
                    <a:lnTo>
                      <a:pt x="1564" y="14637"/>
                    </a:lnTo>
                    <a:cubicBezTo>
                      <a:pt x="2080" y="10385"/>
                      <a:pt x="4193" y="6877"/>
                      <a:pt x="7884" y="4131"/>
                    </a:cubicBezTo>
                    <a:cubicBezTo>
                      <a:pt x="11594" y="1381"/>
                      <a:pt x="16950" y="0"/>
                      <a:pt x="23971" y="0"/>
                    </a:cubicBezTo>
                    <a:cubicBezTo>
                      <a:pt x="27779" y="0"/>
                      <a:pt x="30876" y="346"/>
                      <a:pt x="33286" y="1002"/>
                    </a:cubicBezTo>
                    <a:cubicBezTo>
                      <a:pt x="35680" y="1659"/>
                      <a:pt x="37711" y="2763"/>
                      <a:pt x="39373" y="4337"/>
                    </a:cubicBezTo>
                    <a:cubicBezTo>
                      <a:pt x="41039" y="5911"/>
                      <a:pt x="42185" y="7602"/>
                      <a:pt x="42819" y="9451"/>
                    </a:cubicBezTo>
                    <a:cubicBezTo>
                      <a:pt x="43449" y="11283"/>
                      <a:pt x="43766" y="14395"/>
                      <a:pt x="43766" y="18784"/>
                    </a:cubicBezTo>
                    <a:lnTo>
                      <a:pt x="43766" y="41870"/>
                    </a:lnTo>
                    <a:cubicBezTo>
                      <a:pt x="43766" y="45220"/>
                      <a:pt x="44249" y="48659"/>
                      <a:pt x="45229" y="52202"/>
                    </a:cubicBezTo>
                    <a:close/>
                    <a:moveTo>
                      <a:pt x="32936" y="26178"/>
                    </a:moveTo>
                    <a:cubicBezTo>
                      <a:pt x="18583" y="26178"/>
                      <a:pt x="11395" y="29737"/>
                      <a:pt x="11395" y="36857"/>
                    </a:cubicBezTo>
                    <a:cubicBezTo>
                      <a:pt x="11395" y="38983"/>
                      <a:pt x="12126" y="40798"/>
                      <a:pt x="13573" y="42301"/>
                    </a:cubicBezTo>
                    <a:cubicBezTo>
                      <a:pt x="15020" y="43803"/>
                      <a:pt x="17201" y="44564"/>
                      <a:pt x="20128" y="44564"/>
                    </a:cubicBezTo>
                    <a:cubicBezTo>
                      <a:pt x="24353" y="44564"/>
                      <a:pt x="27548" y="43166"/>
                      <a:pt x="29710" y="40384"/>
                    </a:cubicBezTo>
                    <a:cubicBezTo>
                      <a:pt x="31855" y="37601"/>
                      <a:pt x="32936" y="34440"/>
                      <a:pt x="32936" y="30897"/>
                    </a:cubicBezTo>
                    <a:lnTo>
                      <a:pt x="32936" y="26178"/>
                    </a:lnTo>
                    <a:close/>
                  </a:path>
                </a:pathLst>
              </a:custGeom>
              <a:solidFill>
                <a:srgbClr val="000066"/>
              </a:solidFill>
              <a:ln w="326" cap="flat">
                <a:noFill/>
                <a:prstDash val="solid"/>
                <a:miter/>
              </a:ln>
            </p:spPr>
            <p:txBody>
              <a:bodyPr/>
              <a:lstStyle/>
              <a:p>
                <a:endParaRPr lang="en-GB"/>
              </a:p>
            </p:txBody>
          </p:sp>
          <p:sp>
            <p:nvSpPr>
              <p:cNvPr id="1126" name="Free-form: Shape 1125">
                <a:extLst>
                  <a:ext uri="{FF2B5EF4-FFF2-40B4-BE49-F238E27FC236}">
                    <a16:creationId xmlns:a16="http://schemas.microsoft.com/office/drawing/2014/main" id="{F55B6C96-EA3E-2CC4-E277-F30435D4EC83}"/>
                  </a:ext>
                </a:extLst>
              </p:cNvPr>
              <p:cNvSpPr/>
              <p:nvPr/>
            </p:nvSpPr>
            <p:spPr>
              <a:xfrm>
                <a:off x="3631944" y="4961560"/>
                <a:ext cx="52188" cy="69102"/>
              </a:xfrm>
              <a:custGeom>
                <a:avLst/>
                <a:gdLst>
                  <a:gd name="csX0" fmla="*/ 52189 w 52188"/>
                  <a:gd name="csY0" fmla="*/ 69103 h 69102"/>
                  <a:gd name="csX1" fmla="*/ 40092 w 52188"/>
                  <a:gd name="csY1" fmla="*/ 69103 h 69102"/>
                  <a:gd name="csX2" fmla="*/ 13860 w 52188"/>
                  <a:gd name="csY2" fmla="*/ 24953 h 69102"/>
                  <a:gd name="csX3" fmla="*/ 11891 w 52188"/>
                  <a:gd name="csY3" fmla="*/ 21668 h 69102"/>
                  <a:gd name="csX4" fmla="*/ 10023 w 52188"/>
                  <a:gd name="csY4" fmla="*/ 18471 h 69102"/>
                  <a:gd name="csX5" fmla="*/ 10023 w 52188"/>
                  <a:gd name="csY5" fmla="*/ 69103 h 69102"/>
                  <a:gd name="csX6" fmla="*/ 0 w 52188"/>
                  <a:gd name="csY6" fmla="*/ 69103 h 69102"/>
                  <a:gd name="csX7" fmla="*/ 0 w 52188"/>
                  <a:gd name="csY7" fmla="*/ 0 h 69102"/>
                  <a:gd name="csX8" fmla="*/ 13756 w 52188"/>
                  <a:gd name="csY8" fmla="*/ 0 h 69102"/>
                  <a:gd name="csX9" fmla="*/ 37966 w 52188"/>
                  <a:gd name="csY9" fmla="*/ 40694 h 69102"/>
                  <a:gd name="csX10" fmla="*/ 42375 w 52188"/>
                  <a:gd name="csY10" fmla="*/ 48143 h 69102"/>
                  <a:gd name="csX11" fmla="*/ 42375 w 52188"/>
                  <a:gd name="csY11" fmla="*/ 0 h 69102"/>
                  <a:gd name="csX12" fmla="*/ 52189 w 52188"/>
                  <a:gd name="csY12" fmla="*/ 0 h 69102"/>
                  <a:gd name="csX13" fmla="*/ 52189 w 52188"/>
                  <a:gd name="csY13" fmla="*/ 69103 h 691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52188" h="69102">
                    <a:moveTo>
                      <a:pt x="52189" y="69103"/>
                    </a:moveTo>
                    <a:lnTo>
                      <a:pt x="40092" y="69103"/>
                    </a:lnTo>
                    <a:lnTo>
                      <a:pt x="13860" y="24953"/>
                    </a:lnTo>
                    <a:cubicBezTo>
                      <a:pt x="13462" y="24277"/>
                      <a:pt x="12806" y="23190"/>
                      <a:pt x="11891" y="21668"/>
                    </a:cubicBezTo>
                    <a:cubicBezTo>
                      <a:pt x="11476" y="20995"/>
                      <a:pt x="10853" y="19924"/>
                      <a:pt x="10023" y="18471"/>
                    </a:cubicBezTo>
                    <a:lnTo>
                      <a:pt x="10023" y="69103"/>
                    </a:lnTo>
                    <a:lnTo>
                      <a:pt x="0" y="69103"/>
                    </a:lnTo>
                    <a:lnTo>
                      <a:pt x="0" y="0"/>
                    </a:lnTo>
                    <a:lnTo>
                      <a:pt x="13756" y="0"/>
                    </a:lnTo>
                    <a:lnTo>
                      <a:pt x="37966" y="40694"/>
                    </a:lnTo>
                    <a:cubicBezTo>
                      <a:pt x="38155" y="41040"/>
                      <a:pt x="39625" y="43512"/>
                      <a:pt x="42375" y="48143"/>
                    </a:cubicBezTo>
                    <a:lnTo>
                      <a:pt x="42375" y="0"/>
                    </a:lnTo>
                    <a:lnTo>
                      <a:pt x="52189" y="0"/>
                    </a:lnTo>
                    <a:lnTo>
                      <a:pt x="52189" y="69103"/>
                    </a:lnTo>
                    <a:close/>
                  </a:path>
                </a:pathLst>
              </a:custGeom>
              <a:solidFill>
                <a:srgbClr val="000066"/>
              </a:solidFill>
              <a:ln w="326" cap="flat">
                <a:noFill/>
                <a:prstDash val="solid"/>
                <a:miter/>
              </a:ln>
            </p:spPr>
            <p:txBody>
              <a:bodyPr/>
              <a:lstStyle/>
              <a:p>
                <a:endParaRPr lang="en-GB"/>
              </a:p>
            </p:txBody>
          </p:sp>
          <p:sp>
            <p:nvSpPr>
              <p:cNvPr id="1127" name="Free-form: Shape 1126">
                <a:extLst>
                  <a:ext uri="{FF2B5EF4-FFF2-40B4-BE49-F238E27FC236}">
                    <a16:creationId xmlns:a16="http://schemas.microsoft.com/office/drawing/2014/main" id="{7E44167E-92F2-5610-0692-2715AFFD6089}"/>
                  </a:ext>
                </a:extLst>
              </p:cNvPr>
              <p:cNvSpPr/>
              <p:nvPr/>
            </p:nvSpPr>
            <p:spPr>
              <a:xfrm>
                <a:off x="3692429" y="4979531"/>
                <a:ext cx="44393" cy="69517"/>
              </a:xfrm>
              <a:custGeom>
                <a:avLst/>
                <a:gdLst>
                  <a:gd name="csX0" fmla="*/ 44393 w 44393"/>
                  <a:gd name="csY0" fmla="*/ 0 h 69517"/>
                  <a:gd name="csX1" fmla="*/ 24504 w 44393"/>
                  <a:gd name="csY1" fmla="*/ 58215 h 69517"/>
                  <a:gd name="csX2" fmla="*/ 19510 w 44393"/>
                  <a:gd name="csY2" fmla="*/ 66545 h 69517"/>
                  <a:gd name="csX3" fmla="*/ 10575 w 44393"/>
                  <a:gd name="csY3" fmla="*/ 69517 h 69517"/>
                  <a:gd name="csX4" fmla="*/ 3958 w 44393"/>
                  <a:gd name="csY4" fmla="*/ 69155 h 69517"/>
                  <a:gd name="csX5" fmla="*/ 3958 w 44393"/>
                  <a:gd name="csY5" fmla="*/ 59994 h 69517"/>
                  <a:gd name="csX6" fmla="*/ 9471 w 44393"/>
                  <a:gd name="csY6" fmla="*/ 60099 h 69517"/>
                  <a:gd name="csX7" fmla="*/ 14860 w 44393"/>
                  <a:gd name="csY7" fmla="*/ 58907 h 69517"/>
                  <a:gd name="csX8" fmla="*/ 17626 w 44393"/>
                  <a:gd name="csY8" fmla="*/ 54675 h 69517"/>
                  <a:gd name="csX9" fmla="*/ 18629 w 44393"/>
                  <a:gd name="csY9" fmla="*/ 51131 h 69517"/>
                  <a:gd name="csX10" fmla="*/ 17574 w 44393"/>
                  <a:gd name="csY10" fmla="*/ 47986 h 69517"/>
                  <a:gd name="csX11" fmla="*/ 0 w 44393"/>
                  <a:gd name="csY11" fmla="*/ 0 h 69517"/>
                  <a:gd name="csX12" fmla="*/ 12097 w 44393"/>
                  <a:gd name="csY12" fmla="*/ 0 h 69517"/>
                  <a:gd name="csX13" fmla="*/ 24504 w 44393"/>
                  <a:gd name="csY13" fmla="*/ 33712 h 69517"/>
                  <a:gd name="csX14" fmla="*/ 35183 w 44393"/>
                  <a:gd name="csY14" fmla="*/ 0 h 69517"/>
                  <a:gd name="csX15" fmla="*/ 44393 w 44393"/>
                  <a:gd name="csY15" fmla="*/ 0 h 695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44393" h="69517">
                    <a:moveTo>
                      <a:pt x="44393" y="0"/>
                    </a:moveTo>
                    <a:lnTo>
                      <a:pt x="24504" y="58215"/>
                    </a:lnTo>
                    <a:cubicBezTo>
                      <a:pt x="23296" y="61794"/>
                      <a:pt x="21636" y="64576"/>
                      <a:pt x="19510" y="66545"/>
                    </a:cubicBezTo>
                    <a:cubicBezTo>
                      <a:pt x="17401" y="68515"/>
                      <a:pt x="14429" y="69501"/>
                      <a:pt x="10575" y="69517"/>
                    </a:cubicBezTo>
                    <a:cubicBezTo>
                      <a:pt x="9056" y="69501"/>
                      <a:pt x="6862" y="69396"/>
                      <a:pt x="3958" y="69155"/>
                    </a:cubicBezTo>
                    <a:lnTo>
                      <a:pt x="3958" y="59994"/>
                    </a:lnTo>
                    <a:lnTo>
                      <a:pt x="9471" y="60099"/>
                    </a:lnTo>
                    <a:cubicBezTo>
                      <a:pt x="11888" y="60099"/>
                      <a:pt x="13687" y="59704"/>
                      <a:pt x="14860" y="58907"/>
                    </a:cubicBezTo>
                    <a:cubicBezTo>
                      <a:pt x="16019" y="58113"/>
                      <a:pt x="16953" y="56696"/>
                      <a:pt x="17626" y="54675"/>
                    </a:cubicBezTo>
                    <a:cubicBezTo>
                      <a:pt x="18299" y="52653"/>
                      <a:pt x="18629" y="51461"/>
                      <a:pt x="18629" y="51131"/>
                    </a:cubicBezTo>
                    <a:cubicBezTo>
                      <a:pt x="18629" y="50925"/>
                      <a:pt x="18282" y="49887"/>
                      <a:pt x="17574" y="47986"/>
                    </a:cubicBezTo>
                    <a:lnTo>
                      <a:pt x="0" y="0"/>
                    </a:lnTo>
                    <a:lnTo>
                      <a:pt x="12097" y="0"/>
                    </a:lnTo>
                    <a:lnTo>
                      <a:pt x="24504" y="33712"/>
                    </a:lnTo>
                    <a:lnTo>
                      <a:pt x="35183" y="0"/>
                    </a:lnTo>
                    <a:lnTo>
                      <a:pt x="44393" y="0"/>
                    </a:lnTo>
                    <a:close/>
                  </a:path>
                </a:pathLst>
              </a:custGeom>
              <a:solidFill>
                <a:srgbClr val="000066"/>
              </a:solidFill>
              <a:ln w="326" cap="flat">
                <a:noFill/>
                <a:prstDash val="solid"/>
                <a:miter/>
              </a:ln>
            </p:spPr>
            <p:txBody>
              <a:bodyPr/>
              <a:lstStyle/>
              <a:p>
                <a:endParaRPr lang="en-GB"/>
              </a:p>
            </p:txBody>
          </p:sp>
          <p:sp>
            <p:nvSpPr>
              <p:cNvPr id="1128" name="Free-form: Shape 1127">
                <a:extLst>
                  <a:ext uri="{FF2B5EF4-FFF2-40B4-BE49-F238E27FC236}">
                    <a16:creationId xmlns:a16="http://schemas.microsoft.com/office/drawing/2014/main" id="{DB69FF92-DA39-03D3-A674-3B0120EB8B64}"/>
                  </a:ext>
                </a:extLst>
              </p:cNvPr>
              <p:cNvSpPr/>
              <p:nvPr/>
            </p:nvSpPr>
            <p:spPr>
              <a:xfrm>
                <a:off x="3739758" y="4978460"/>
                <a:ext cx="46986" cy="53273"/>
              </a:xfrm>
              <a:custGeom>
                <a:avLst/>
                <a:gdLst>
                  <a:gd name="csX0" fmla="*/ 46986 w 46986"/>
                  <a:gd name="csY0" fmla="*/ 52203 h 53273"/>
                  <a:gd name="csX1" fmla="*/ 35997 w 46986"/>
                  <a:gd name="csY1" fmla="*/ 52203 h 53273"/>
                  <a:gd name="csX2" fmla="*/ 34217 w 46986"/>
                  <a:gd name="csY2" fmla="*/ 41870 h 53273"/>
                  <a:gd name="csX3" fmla="*/ 16901 w 46986"/>
                  <a:gd name="csY3" fmla="*/ 53274 h 53273"/>
                  <a:gd name="csX4" fmla="*/ 4631 w 46986"/>
                  <a:gd name="csY4" fmla="*/ 48780 h 53273"/>
                  <a:gd name="csX5" fmla="*/ 0 w 46986"/>
                  <a:gd name="csY5" fmla="*/ 37513 h 53273"/>
                  <a:gd name="csX6" fmla="*/ 30934 w 46986"/>
                  <a:gd name="csY6" fmla="*/ 19905 h 53273"/>
                  <a:gd name="csX7" fmla="*/ 34217 w 46986"/>
                  <a:gd name="csY7" fmla="*/ 19957 h 53273"/>
                  <a:gd name="csX8" fmla="*/ 34217 w 46986"/>
                  <a:gd name="csY8" fmla="*/ 16103 h 53273"/>
                  <a:gd name="csX9" fmla="*/ 23384 w 46986"/>
                  <a:gd name="csY9" fmla="*/ 8154 h 53273"/>
                  <a:gd name="csX10" fmla="*/ 11440 w 46986"/>
                  <a:gd name="csY10" fmla="*/ 16103 h 53273"/>
                  <a:gd name="csX11" fmla="*/ 1626 w 46986"/>
                  <a:gd name="csY11" fmla="*/ 14637 h 53273"/>
                  <a:gd name="csX12" fmla="*/ 8191 w 46986"/>
                  <a:gd name="csY12" fmla="*/ 4131 h 53273"/>
                  <a:gd name="csX13" fmla="*/ 24902 w 46986"/>
                  <a:gd name="csY13" fmla="*/ 0 h 53273"/>
                  <a:gd name="csX14" fmla="*/ 34579 w 46986"/>
                  <a:gd name="csY14" fmla="*/ 1003 h 53273"/>
                  <a:gd name="csX15" fmla="*/ 40905 w 46986"/>
                  <a:gd name="csY15" fmla="*/ 4337 h 53273"/>
                  <a:gd name="csX16" fmla="*/ 44481 w 46986"/>
                  <a:gd name="csY16" fmla="*/ 9451 h 53273"/>
                  <a:gd name="csX17" fmla="*/ 45468 w 46986"/>
                  <a:gd name="csY17" fmla="*/ 18785 h 53273"/>
                  <a:gd name="csX18" fmla="*/ 45468 w 46986"/>
                  <a:gd name="csY18" fmla="*/ 41870 h 53273"/>
                  <a:gd name="csX19" fmla="*/ 46986 w 46986"/>
                  <a:gd name="csY19" fmla="*/ 52203 h 53273"/>
                  <a:gd name="csX20" fmla="*/ 34217 w 46986"/>
                  <a:gd name="csY20" fmla="*/ 26178 h 53273"/>
                  <a:gd name="csX21" fmla="*/ 11839 w 46986"/>
                  <a:gd name="csY21" fmla="*/ 36857 h 53273"/>
                  <a:gd name="csX22" fmla="*/ 14102 w 46986"/>
                  <a:gd name="csY22" fmla="*/ 42301 h 53273"/>
                  <a:gd name="csX23" fmla="*/ 20912 w 46986"/>
                  <a:gd name="csY23" fmla="*/ 44564 h 53273"/>
                  <a:gd name="csX24" fmla="*/ 30866 w 46986"/>
                  <a:gd name="csY24" fmla="*/ 40384 h 53273"/>
                  <a:gd name="csX25" fmla="*/ 34217 w 46986"/>
                  <a:gd name="csY25" fmla="*/ 30897 h 53273"/>
                  <a:gd name="csX26" fmla="*/ 34217 w 46986"/>
                  <a:gd name="csY26" fmla="*/ 26178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46986" h="53273">
                    <a:moveTo>
                      <a:pt x="46986" y="52203"/>
                    </a:moveTo>
                    <a:lnTo>
                      <a:pt x="35997" y="52203"/>
                    </a:lnTo>
                    <a:cubicBezTo>
                      <a:pt x="35014" y="49094"/>
                      <a:pt x="34426" y="45655"/>
                      <a:pt x="34217" y="41870"/>
                    </a:cubicBezTo>
                    <a:cubicBezTo>
                      <a:pt x="31160" y="49472"/>
                      <a:pt x="25386" y="53257"/>
                      <a:pt x="16901" y="53274"/>
                    </a:cubicBezTo>
                    <a:cubicBezTo>
                      <a:pt x="11803" y="53257"/>
                      <a:pt x="7727" y="51771"/>
                      <a:pt x="4631" y="48780"/>
                    </a:cubicBezTo>
                    <a:cubicBezTo>
                      <a:pt x="1538" y="45792"/>
                      <a:pt x="0" y="42043"/>
                      <a:pt x="0" y="37513"/>
                    </a:cubicBezTo>
                    <a:cubicBezTo>
                      <a:pt x="0" y="25783"/>
                      <a:pt x="10317" y="19905"/>
                      <a:pt x="30934" y="19905"/>
                    </a:cubicBezTo>
                    <a:cubicBezTo>
                      <a:pt x="31748" y="19905"/>
                      <a:pt x="32835" y="19924"/>
                      <a:pt x="34217" y="19957"/>
                    </a:cubicBezTo>
                    <a:lnTo>
                      <a:pt x="34217" y="16103"/>
                    </a:lnTo>
                    <a:cubicBezTo>
                      <a:pt x="34217" y="10800"/>
                      <a:pt x="30605" y="8154"/>
                      <a:pt x="23384" y="8154"/>
                    </a:cubicBezTo>
                    <a:cubicBezTo>
                      <a:pt x="16365" y="8154"/>
                      <a:pt x="12391" y="10800"/>
                      <a:pt x="11440" y="16103"/>
                    </a:cubicBezTo>
                    <a:lnTo>
                      <a:pt x="1626" y="14637"/>
                    </a:lnTo>
                    <a:cubicBezTo>
                      <a:pt x="2162" y="10385"/>
                      <a:pt x="4357" y="6878"/>
                      <a:pt x="8191" y="4131"/>
                    </a:cubicBezTo>
                    <a:cubicBezTo>
                      <a:pt x="12045" y="1382"/>
                      <a:pt x="17610" y="0"/>
                      <a:pt x="24902" y="0"/>
                    </a:cubicBezTo>
                    <a:cubicBezTo>
                      <a:pt x="28861" y="0"/>
                      <a:pt x="32074" y="346"/>
                      <a:pt x="34579" y="1003"/>
                    </a:cubicBezTo>
                    <a:cubicBezTo>
                      <a:pt x="37068" y="1659"/>
                      <a:pt x="39178" y="2763"/>
                      <a:pt x="40905" y="4337"/>
                    </a:cubicBezTo>
                    <a:cubicBezTo>
                      <a:pt x="42633" y="5911"/>
                      <a:pt x="43825" y="7603"/>
                      <a:pt x="44481" y="9451"/>
                    </a:cubicBezTo>
                    <a:cubicBezTo>
                      <a:pt x="45138" y="11283"/>
                      <a:pt x="45468" y="14395"/>
                      <a:pt x="45468" y="18785"/>
                    </a:cubicBezTo>
                    <a:lnTo>
                      <a:pt x="45468" y="41870"/>
                    </a:lnTo>
                    <a:cubicBezTo>
                      <a:pt x="45468" y="45220"/>
                      <a:pt x="45967" y="48659"/>
                      <a:pt x="46986" y="52203"/>
                    </a:cubicBezTo>
                    <a:close/>
                    <a:moveTo>
                      <a:pt x="34217" y="26178"/>
                    </a:moveTo>
                    <a:cubicBezTo>
                      <a:pt x="19305" y="26178"/>
                      <a:pt x="11839" y="29738"/>
                      <a:pt x="11839" y="36857"/>
                    </a:cubicBezTo>
                    <a:cubicBezTo>
                      <a:pt x="11839" y="38983"/>
                      <a:pt x="12600" y="40798"/>
                      <a:pt x="14102" y="42301"/>
                    </a:cubicBezTo>
                    <a:cubicBezTo>
                      <a:pt x="15604" y="43803"/>
                      <a:pt x="17871" y="44564"/>
                      <a:pt x="20912" y="44564"/>
                    </a:cubicBezTo>
                    <a:cubicBezTo>
                      <a:pt x="25301" y="44564"/>
                      <a:pt x="28619" y="43166"/>
                      <a:pt x="30866" y="40384"/>
                    </a:cubicBezTo>
                    <a:cubicBezTo>
                      <a:pt x="33093" y="37601"/>
                      <a:pt x="34217" y="34440"/>
                      <a:pt x="34217" y="30897"/>
                    </a:cubicBezTo>
                    <a:lnTo>
                      <a:pt x="34217" y="26178"/>
                    </a:lnTo>
                    <a:close/>
                  </a:path>
                </a:pathLst>
              </a:custGeom>
              <a:solidFill>
                <a:srgbClr val="000066"/>
              </a:solidFill>
              <a:ln w="326" cap="flat">
                <a:noFill/>
                <a:prstDash val="solid"/>
                <a:miter/>
              </a:ln>
            </p:spPr>
            <p:txBody>
              <a:bodyPr/>
              <a:lstStyle/>
              <a:p>
                <a:endParaRPr lang="en-GB"/>
              </a:p>
            </p:txBody>
          </p:sp>
          <p:sp>
            <p:nvSpPr>
              <p:cNvPr id="1129" name="Free-form: Shape 1128">
                <a:extLst>
                  <a:ext uri="{FF2B5EF4-FFF2-40B4-BE49-F238E27FC236}">
                    <a16:creationId xmlns:a16="http://schemas.microsoft.com/office/drawing/2014/main" id="{82B5395C-D82C-417F-D9BD-07815441BC29}"/>
                  </a:ext>
                </a:extLst>
              </p:cNvPr>
              <p:cNvSpPr/>
              <p:nvPr/>
            </p:nvSpPr>
            <p:spPr>
              <a:xfrm>
                <a:off x="3798981" y="4978460"/>
                <a:ext cx="76398" cy="52202"/>
              </a:xfrm>
              <a:custGeom>
                <a:avLst/>
                <a:gdLst>
                  <a:gd name="csX0" fmla="*/ 76399 w 76398"/>
                  <a:gd name="csY0" fmla="*/ 52203 h 52202"/>
                  <a:gd name="csX1" fmla="*/ 64302 w 76398"/>
                  <a:gd name="csY1" fmla="*/ 52203 h 52202"/>
                  <a:gd name="csX2" fmla="*/ 64302 w 76398"/>
                  <a:gd name="csY2" fmla="*/ 20355 h 52202"/>
                  <a:gd name="csX3" fmla="*/ 55487 w 76398"/>
                  <a:gd name="csY3" fmla="*/ 10437 h 52202"/>
                  <a:gd name="csX4" fmla="*/ 47316 w 76398"/>
                  <a:gd name="csY4" fmla="*/ 14186 h 52202"/>
                  <a:gd name="csX5" fmla="*/ 44256 w 76398"/>
                  <a:gd name="csY5" fmla="*/ 25368 h 52202"/>
                  <a:gd name="csX6" fmla="*/ 44256 w 76398"/>
                  <a:gd name="csY6" fmla="*/ 52203 h 52202"/>
                  <a:gd name="csX7" fmla="*/ 32002 w 76398"/>
                  <a:gd name="csY7" fmla="*/ 52203 h 52202"/>
                  <a:gd name="csX8" fmla="*/ 32002 w 76398"/>
                  <a:gd name="csY8" fmla="*/ 20355 h 52202"/>
                  <a:gd name="csX9" fmla="*/ 23743 w 76398"/>
                  <a:gd name="csY9" fmla="*/ 10281 h 52202"/>
                  <a:gd name="csX10" fmla="*/ 15327 w 76398"/>
                  <a:gd name="csY10" fmla="*/ 14343 h 52202"/>
                  <a:gd name="csX11" fmla="*/ 11907 w 76398"/>
                  <a:gd name="csY11" fmla="*/ 25368 h 52202"/>
                  <a:gd name="csX12" fmla="*/ 11907 w 76398"/>
                  <a:gd name="csY12" fmla="*/ 52203 h 52202"/>
                  <a:gd name="csX13" fmla="*/ 0 w 76398"/>
                  <a:gd name="csY13" fmla="*/ 52203 h 52202"/>
                  <a:gd name="csX14" fmla="*/ 0 w 76398"/>
                  <a:gd name="csY14" fmla="*/ 1071 h 52202"/>
                  <a:gd name="csX15" fmla="*/ 11199 w 76398"/>
                  <a:gd name="csY15" fmla="*/ 1071 h 52202"/>
                  <a:gd name="csX16" fmla="*/ 11199 w 76398"/>
                  <a:gd name="csY16" fmla="*/ 11956 h 52202"/>
                  <a:gd name="csX17" fmla="*/ 28253 w 76398"/>
                  <a:gd name="csY17" fmla="*/ 0 h 52202"/>
                  <a:gd name="csX18" fmla="*/ 42943 w 76398"/>
                  <a:gd name="csY18" fmla="*/ 11956 h 52202"/>
                  <a:gd name="csX19" fmla="*/ 59997 w 76398"/>
                  <a:gd name="csY19" fmla="*/ 0 h 52202"/>
                  <a:gd name="csX20" fmla="*/ 71905 w 76398"/>
                  <a:gd name="csY20" fmla="*/ 4614 h 52202"/>
                  <a:gd name="csX21" fmla="*/ 76399 w 76398"/>
                  <a:gd name="csY21" fmla="*/ 16054 h 52202"/>
                  <a:gd name="csX22" fmla="*/ 76399 w 76398"/>
                  <a:gd name="csY22" fmla="*/ 52203 h 522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76398" h="52202">
                    <a:moveTo>
                      <a:pt x="76399" y="52203"/>
                    </a:moveTo>
                    <a:lnTo>
                      <a:pt x="64302" y="52203"/>
                    </a:lnTo>
                    <a:lnTo>
                      <a:pt x="64302" y="20355"/>
                    </a:lnTo>
                    <a:cubicBezTo>
                      <a:pt x="64302" y="13736"/>
                      <a:pt x="61363" y="10437"/>
                      <a:pt x="55487" y="10437"/>
                    </a:cubicBezTo>
                    <a:cubicBezTo>
                      <a:pt x="52084" y="10437"/>
                      <a:pt x="49354" y="11682"/>
                      <a:pt x="47316" y="14186"/>
                    </a:cubicBezTo>
                    <a:cubicBezTo>
                      <a:pt x="45275" y="16675"/>
                      <a:pt x="44256" y="20408"/>
                      <a:pt x="44256" y="25368"/>
                    </a:cubicBezTo>
                    <a:lnTo>
                      <a:pt x="44256" y="52203"/>
                    </a:lnTo>
                    <a:lnTo>
                      <a:pt x="32002" y="52203"/>
                    </a:lnTo>
                    <a:lnTo>
                      <a:pt x="32002" y="20355"/>
                    </a:lnTo>
                    <a:cubicBezTo>
                      <a:pt x="32002" y="13651"/>
                      <a:pt x="29256" y="10281"/>
                      <a:pt x="23743" y="10281"/>
                    </a:cubicBezTo>
                    <a:cubicBezTo>
                      <a:pt x="20408" y="10281"/>
                      <a:pt x="17610" y="11629"/>
                      <a:pt x="15327" y="14343"/>
                    </a:cubicBezTo>
                    <a:cubicBezTo>
                      <a:pt x="13047" y="17037"/>
                      <a:pt x="11907" y="20718"/>
                      <a:pt x="11907" y="25368"/>
                    </a:cubicBezTo>
                    <a:lnTo>
                      <a:pt x="11907" y="52203"/>
                    </a:lnTo>
                    <a:lnTo>
                      <a:pt x="0" y="52203"/>
                    </a:lnTo>
                    <a:lnTo>
                      <a:pt x="0" y="1071"/>
                    </a:lnTo>
                    <a:lnTo>
                      <a:pt x="11199" y="1071"/>
                    </a:lnTo>
                    <a:lnTo>
                      <a:pt x="11199" y="11956"/>
                    </a:lnTo>
                    <a:cubicBezTo>
                      <a:pt x="14843" y="3991"/>
                      <a:pt x="20529" y="0"/>
                      <a:pt x="28253" y="0"/>
                    </a:cubicBezTo>
                    <a:cubicBezTo>
                      <a:pt x="35788" y="0"/>
                      <a:pt x="40680" y="3991"/>
                      <a:pt x="42943" y="11956"/>
                    </a:cubicBezTo>
                    <a:cubicBezTo>
                      <a:pt x="47055" y="3991"/>
                      <a:pt x="52741" y="0"/>
                      <a:pt x="59997" y="0"/>
                    </a:cubicBezTo>
                    <a:cubicBezTo>
                      <a:pt x="64922" y="0"/>
                      <a:pt x="68897" y="1538"/>
                      <a:pt x="71905" y="4614"/>
                    </a:cubicBezTo>
                    <a:cubicBezTo>
                      <a:pt x="74896" y="7691"/>
                      <a:pt x="76399" y="11508"/>
                      <a:pt x="76399" y="16054"/>
                    </a:cubicBezTo>
                    <a:lnTo>
                      <a:pt x="76399" y="52203"/>
                    </a:lnTo>
                    <a:close/>
                  </a:path>
                </a:pathLst>
              </a:custGeom>
              <a:solidFill>
                <a:srgbClr val="000066"/>
              </a:solidFill>
              <a:ln w="326" cap="flat">
                <a:noFill/>
                <a:prstDash val="solid"/>
                <a:miter/>
              </a:ln>
            </p:spPr>
            <p:txBody>
              <a:bodyPr/>
              <a:lstStyle/>
              <a:p>
                <a:endParaRPr lang="en-GB"/>
              </a:p>
            </p:txBody>
          </p:sp>
          <p:sp>
            <p:nvSpPr>
              <p:cNvPr id="1130" name="Free-form: Shape 1129">
                <a:extLst>
                  <a:ext uri="{FF2B5EF4-FFF2-40B4-BE49-F238E27FC236}">
                    <a16:creationId xmlns:a16="http://schemas.microsoft.com/office/drawing/2014/main" id="{4563557B-D330-DBE4-E658-89E5F24BC9F3}"/>
                  </a:ext>
                </a:extLst>
              </p:cNvPr>
              <p:cNvSpPr/>
              <p:nvPr/>
            </p:nvSpPr>
            <p:spPr>
              <a:xfrm>
                <a:off x="3886023" y="4978460"/>
                <a:ext cx="46986" cy="53273"/>
              </a:xfrm>
              <a:custGeom>
                <a:avLst/>
                <a:gdLst>
                  <a:gd name="csX0" fmla="*/ 46986 w 46986"/>
                  <a:gd name="csY0" fmla="*/ 52203 h 53273"/>
                  <a:gd name="csX1" fmla="*/ 35997 w 46986"/>
                  <a:gd name="csY1" fmla="*/ 52203 h 53273"/>
                  <a:gd name="csX2" fmla="*/ 34217 w 46986"/>
                  <a:gd name="csY2" fmla="*/ 41870 h 53273"/>
                  <a:gd name="csX3" fmla="*/ 16901 w 46986"/>
                  <a:gd name="csY3" fmla="*/ 53274 h 53273"/>
                  <a:gd name="csX4" fmla="*/ 4631 w 46986"/>
                  <a:gd name="csY4" fmla="*/ 48780 h 53273"/>
                  <a:gd name="csX5" fmla="*/ 0 w 46986"/>
                  <a:gd name="csY5" fmla="*/ 37513 h 53273"/>
                  <a:gd name="csX6" fmla="*/ 30934 w 46986"/>
                  <a:gd name="csY6" fmla="*/ 19905 h 53273"/>
                  <a:gd name="csX7" fmla="*/ 34217 w 46986"/>
                  <a:gd name="csY7" fmla="*/ 19957 h 53273"/>
                  <a:gd name="csX8" fmla="*/ 34217 w 46986"/>
                  <a:gd name="csY8" fmla="*/ 16103 h 53273"/>
                  <a:gd name="csX9" fmla="*/ 23384 w 46986"/>
                  <a:gd name="csY9" fmla="*/ 8154 h 53273"/>
                  <a:gd name="csX10" fmla="*/ 11440 w 46986"/>
                  <a:gd name="csY10" fmla="*/ 16103 h 53273"/>
                  <a:gd name="csX11" fmla="*/ 1626 w 46986"/>
                  <a:gd name="csY11" fmla="*/ 14637 h 53273"/>
                  <a:gd name="csX12" fmla="*/ 8191 w 46986"/>
                  <a:gd name="csY12" fmla="*/ 4131 h 53273"/>
                  <a:gd name="csX13" fmla="*/ 24902 w 46986"/>
                  <a:gd name="csY13" fmla="*/ 0 h 53273"/>
                  <a:gd name="csX14" fmla="*/ 34579 w 46986"/>
                  <a:gd name="csY14" fmla="*/ 1003 h 53273"/>
                  <a:gd name="csX15" fmla="*/ 40905 w 46986"/>
                  <a:gd name="csY15" fmla="*/ 4337 h 53273"/>
                  <a:gd name="csX16" fmla="*/ 44481 w 46986"/>
                  <a:gd name="csY16" fmla="*/ 9451 h 53273"/>
                  <a:gd name="csX17" fmla="*/ 45468 w 46986"/>
                  <a:gd name="csY17" fmla="*/ 18785 h 53273"/>
                  <a:gd name="csX18" fmla="*/ 45468 w 46986"/>
                  <a:gd name="csY18" fmla="*/ 41870 h 53273"/>
                  <a:gd name="csX19" fmla="*/ 46986 w 46986"/>
                  <a:gd name="csY19" fmla="*/ 52203 h 53273"/>
                  <a:gd name="csX20" fmla="*/ 34217 w 46986"/>
                  <a:gd name="csY20" fmla="*/ 26178 h 53273"/>
                  <a:gd name="csX21" fmla="*/ 11839 w 46986"/>
                  <a:gd name="csY21" fmla="*/ 36857 h 53273"/>
                  <a:gd name="csX22" fmla="*/ 14102 w 46986"/>
                  <a:gd name="csY22" fmla="*/ 42301 h 53273"/>
                  <a:gd name="csX23" fmla="*/ 20911 w 46986"/>
                  <a:gd name="csY23" fmla="*/ 44564 h 53273"/>
                  <a:gd name="csX24" fmla="*/ 30866 w 46986"/>
                  <a:gd name="csY24" fmla="*/ 40384 h 53273"/>
                  <a:gd name="csX25" fmla="*/ 34217 w 46986"/>
                  <a:gd name="csY25" fmla="*/ 30897 h 53273"/>
                  <a:gd name="csX26" fmla="*/ 34217 w 46986"/>
                  <a:gd name="csY26" fmla="*/ 26178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46986" h="53273">
                    <a:moveTo>
                      <a:pt x="46986" y="52203"/>
                    </a:moveTo>
                    <a:lnTo>
                      <a:pt x="35997" y="52203"/>
                    </a:lnTo>
                    <a:cubicBezTo>
                      <a:pt x="35013" y="49094"/>
                      <a:pt x="34426" y="45655"/>
                      <a:pt x="34217" y="41870"/>
                    </a:cubicBezTo>
                    <a:cubicBezTo>
                      <a:pt x="31160" y="49472"/>
                      <a:pt x="25386" y="53257"/>
                      <a:pt x="16901" y="53274"/>
                    </a:cubicBezTo>
                    <a:cubicBezTo>
                      <a:pt x="11803" y="53257"/>
                      <a:pt x="7727" y="51771"/>
                      <a:pt x="4631" y="48780"/>
                    </a:cubicBezTo>
                    <a:cubicBezTo>
                      <a:pt x="1538" y="45792"/>
                      <a:pt x="0" y="42043"/>
                      <a:pt x="0" y="37513"/>
                    </a:cubicBezTo>
                    <a:cubicBezTo>
                      <a:pt x="0" y="25783"/>
                      <a:pt x="10317" y="19905"/>
                      <a:pt x="30934" y="19905"/>
                    </a:cubicBezTo>
                    <a:cubicBezTo>
                      <a:pt x="31748" y="19905"/>
                      <a:pt x="32835" y="19924"/>
                      <a:pt x="34217" y="19957"/>
                    </a:cubicBezTo>
                    <a:lnTo>
                      <a:pt x="34217" y="16103"/>
                    </a:lnTo>
                    <a:cubicBezTo>
                      <a:pt x="34217" y="10800"/>
                      <a:pt x="30605" y="8154"/>
                      <a:pt x="23384" y="8154"/>
                    </a:cubicBezTo>
                    <a:cubicBezTo>
                      <a:pt x="16365" y="8154"/>
                      <a:pt x="12391" y="10800"/>
                      <a:pt x="11440" y="16103"/>
                    </a:cubicBezTo>
                    <a:lnTo>
                      <a:pt x="1626" y="14637"/>
                    </a:lnTo>
                    <a:cubicBezTo>
                      <a:pt x="2162" y="10385"/>
                      <a:pt x="4357" y="6878"/>
                      <a:pt x="8191" y="4131"/>
                    </a:cubicBezTo>
                    <a:cubicBezTo>
                      <a:pt x="12045" y="1382"/>
                      <a:pt x="17610" y="0"/>
                      <a:pt x="24902" y="0"/>
                    </a:cubicBezTo>
                    <a:cubicBezTo>
                      <a:pt x="28860" y="0"/>
                      <a:pt x="32074" y="346"/>
                      <a:pt x="34579" y="1003"/>
                    </a:cubicBezTo>
                    <a:cubicBezTo>
                      <a:pt x="37068" y="1659"/>
                      <a:pt x="39177" y="2763"/>
                      <a:pt x="40905" y="4337"/>
                    </a:cubicBezTo>
                    <a:cubicBezTo>
                      <a:pt x="42633" y="5911"/>
                      <a:pt x="43825" y="7603"/>
                      <a:pt x="44481" y="9451"/>
                    </a:cubicBezTo>
                    <a:cubicBezTo>
                      <a:pt x="45138" y="11283"/>
                      <a:pt x="45468" y="14395"/>
                      <a:pt x="45468" y="18785"/>
                    </a:cubicBezTo>
                    <a:lnTo>
                      <a:pt x="45468" y="41870"/>
                    </a:lnTo>
                    <a:cubicBezTo>
                      <a:pt x="45468" y="45220"/>
                      <a:pt x="45967" y="48659"/>
                      <a:pt x="46986" y="52203"/>
                    </a:cubicBezTo>
                    <a:close/>
                    <a:moveTo>
                      <a:pt x="34217" y="26178"/>
                    </a:moveTo>
                    <a:cubicBezTo>
                      <a:pt x="19305" y="26178"/>
                      <a:pt x="11839" y="29738"/>
                      <a:pt x="11839" y="36857"/>
                    </a:cubicBezTo>
                    <a:cubicBezTo>
                      <a:pt x="11839" y="38983"/>
                      <a:pt x="12600" y="40798"/>
                      <a:pt x="14102" y="42301"/>
                    </a:cubicBezTo>
                    <a:cubicBezTo>
                      <a:pt x="15604" y="43803"/>
                      <a:pt x="17871" y="44564"/>
                      <a:pt x="20911" y="44564"/>
                    </a:cubicBezTo>
                    <a:cubicBezTo>
                      <a:pt x="25301" y="44564"/>
                      <a:pt x="28619" y="43166"/>
                      <a:pt x="30866" y="40384"/>
                    </a:cubicBezTo>
                    <a:cubicBezTo>
                      <a:pt x="33093" y="37601"/>
                      <a:pt x="34217" y="34440"/>
                      <a:pt x="34217" y="30897"/>
                    </a:cubicBezTo>
                    <a:lnTo>
                      <a:pt x="34217" y="26178"/>
                    </a:lnTo>
                    <a:close/>
                  </a:path>
                </a:pathLst>
              </a:custGeom>
              <a:solidFill>
                <a:srgbClr val="000066"/>
              </a:solidFill>
              <a:ln w="326" cap="flat">
                <a:noFill/>
                <a:prstDash val="solid"/>
                <a:miter/>
              </a:ln>
            </p:spPr>
            <p:txBody>
              <a:bodyPr/>
              <a:lstStyle/>
              <a:p>
                <a:endParaRPr lang="en-GB"/>
              </a:p>
            </p:txBody>
          </p:sp>
          <p:sp>
            <p:nvSpPr>
              <p:cNvPr id="1131" name="Free-form: Shape 1130">
                <a:extLst>
                  <a:ext uri="{FF2B5EF4-FFF2-40B4-BE49-F238E27FC236}">
                    <a16:creationId xmlns:a16="http://schemas.microsoft.com/office/drawing/2014/main" id="{F84BB4FA-52EC-2B99-8FA7-C4C096C20593}"/>
                  </a:ext>
                </a:extLst>
              </p:cNvPr>
              <p:cNvSpPr/>
              <p:nvPr/>
            </p:nvSpPr>
            <p:spPr>
              <a:xfrm>
                <a:off x="3940649" y="4969767"/>
                <a:ext cx="51342" cy="79229"/>
              </a:xfrm>
              <a:custGeom>
                <a:avLst/>
                <a:gdLst>
                  <a:gd name="csX0" fmla="*/ 51291 w 51342"/>
                  <a:gd name="csY0" fmla="*/ 0 h 79229"/>
                  <a:gd name="csX1" fmla="*/ 51291 w 51342"/>
                  <a:gd name="csY1" fmla="*/ 8850 h 79229"/>
                  <a:gd name="csX2" fmla="*/ 47747 w 51342"/>
                  <a:gd name="csY2" fmla="*/ 8850 h 79229"/>
                  <a:gd name="csX3" fmla="*/ 43671 w 51342"/>
                  <a:gd name="csY3" fmla="*/ 9402 h 79229"/>
                  <a:gd name="csX4" fmla="*/ 40248 w 51342"/>
                  <a:gd name="csY4" fmla="*/ 12994 h 79229"/>
                  <a:gd name="csX5" fmla="*/ 46333 w 51342"/>
                  <a:gd name="csY5" fmla="*/ 24039 h 79229"/>
                  <a:gd name="csX6" fmla="*/ 40627 w 51342"/>
                  <a:gd name="csY6" fmla="*/ 35286 h 79229"/>
                  <a:gd name="csX7" fmla="*/ 25559 w 51342"/>
                  <a:gd name="csY7" fmla="*/ 39728 h 79229"/>
                  <a:gd name="csX8" fmla="*/ 16107 w 51342"/>
                  <a:gd name="csY8" fmla="*/ 38415 h 79229"/>
                  <a:gd name="csX9" fmla="*/ 12547 w 51342"/>
                  <a:gd name="csY9" fmla="*/ 43424 h 79229"/>
                  <a:gd name="csX10" fmla="*/ 14275 w 51342"/>
                  <a:gd name="csY10" fmla="*/ 46863 h 79229"/>
                  <a:gd name="csX11" fmla="*/ 19494 w 51342"/>
                  <a:gd name="csY11" fmla="*/ 48437 h 79229"/>
                  <a:gd name="csX12" fmla="*/ 34683 w 51342"/>
                  <a:gd name="csY12" fmla="*/ 48437 h 79229"/>
                  <a:gd name="csX13" fmla="*/ 46901 w 51342"/>
                  <a:gd name="csY13" fmla="*/ 52464 h 79229"/>
                  <a:gd name="csX14" fmla="*/ 51343 w 51342"/>
                  <a:gd name="csY14" fmla="*/ 62470 h 79229"/>
                  <a:gd name="csX15" fmla="*/ 44622 w 51342"/>
                  <a:gd name="csY15" fmla="*/ 74461 h 79229"/>
                  <a:gd name="csX16" fmla="*/ 24765 w 51342"/>
                  <a:gd name="csY16" fmla="*/ 79230 h 79229"/>
                  <a:gd name="csX17" fmla="*/ 0 w 51342"/>
                  <a:gd name="csY17" fmla="*/ 65406 h 79229"/>
                  <a:gd name="csX18" fmla="*/ 7449 w 51342"/>
                  <a:gd name="csY18" fmla="*/ 55021 h 79229"/>
                  <a:gd name="csX19" fmla="*/ 2681 w 51342"/>
                  <a:gd name="csY19" fmla="*/ 46569 h 79229"/>
                  <a:gd name="csX20" fmla="*/ 10836 w 51342"/>
                  <a:gd name="csY20" fmla="*/ 35943 h 79229"/>
                  <a:gd name="csX21" fmla="*/ 3752 w 51342"/>
                  <a:gd name="csY21" fmla="*/ 24088 h 79229"/>
                  <a:gd name="csX22" fmla="*/ 8952 w 51342"/>
                  <a:gd name="csY22" fmla="*/ 13204 h 79229"/>
                  <a:gd name="csX23" fmla="*/ 24801 w 51342"/>
                  <a:gd name="csY23" fmla="*/ 8693 h 79229"/>
                  <a:gd name="csX24" fmla="*/ 34683 w 51342"/>
                  <a:gd name="csY24" fmla="*/ 9765 h 79229"/>
                  <a:gd name="csX25" fmla="*/ 46989 w 51342"/>
                  <a:gd name="csY25" fmla="*/ 0 h 79229"/>
                  <a:gd name="csX26" fmla="*/ 51291 w 51342"/>
                  <a:gd name="csY26" fmla="*/ 0 h 79229"/>
                  <a:gd name="csX27" fmla="*/ 25059 w 51342"/>
                  <a:gd name="csY27" fmla="*/ 32902 h 79229"/>
                  <a:gd name="csX28" fmla="*/ 34478 w 51342"/>
                  <a:gd name="csY28" fmla="*/ 24039 h 79229"/>
                  <a:gd name="csX29" fmla="*/ 32126 w 51342"/>
                  <a:gd name="csY29" fmla="*/ 18317 h 79229"/>
                  <a:gd name="csX30" fmla="*/ 25265 w 51342"/>
                  <a:gd name="csY30" fmla="*/ 15986 h 79229"/>
                  <a:gd name="csX31" fmla="*/ 18197 w 51342"/>
                  <a:gd name="csY31" fmla="*/ 18422 h 79229"/>
                  <a:gd name="csX32" fmla="*/ 15692 w 51342"/>
                  <a:gd name="csY32" fmla="*/ 24503 h 79229"/>
                  <a:gd name="csX33" fmla="*/ 18181 w 51342"/>
                  <a:gd name="csY33" fmla="*/ 30570 h 79229"/>
                  <a:gd name="csX34" fmla="*/ 25059 w 51342"/>
                  <a:gd name="csY34" fmla="*/ 32902 h 79229"/>
                  <a:gd name="csX35" fmla="*/ 12410 w 51342"/>
                  <a:gd name="csY35" fmla="*/ 58113 h 79229"/>
                  <a:gd name="csX36" fmla="*/ 9922 w 51342"/>
                  <a:gd name="csY36" fmla="*/ 62519 h 79229"/>
                  <a:gd name="csX37" fmla="*/ 14069 w 51342"/>
                  <a:gd name="csY37" fmla="*/ 68672 h 79229"/>
                  <a:gd name="csX38" fmla="*/ 27286 w 51342"/>
                  <a:gd name="csY38" fmla="*/ 71317 h 79229"/>
                  <a:gd name="csX39" fmla="*/ 40595 w 51342"/>
                  <a:gd name="csY39" fmla="*/ 64491 h 79229"/>
                  <a:gd name="csX40" fmla="*/ 38279 w 51342"/>
                  <a:gd name="csY40" fmla="*/ 60671 h 79229"/>
                  <a:gd name="csX41" fmla="*/ 32956 w 51342"/>
                  <a:gd name="csY41" fmla="*/ 59374 h 79229"/>
                  <a:gd name="csX42" fmla="*/ 20702 w 51342"/>
                  <a:gd name="csY42" fmla="*/ 59374 h 79229"/>
                  <a:gd name="csX43" fmla="*/ 12410 w 51342"/>
                  <a:gd name="csY43" fmla="*/ 58113 h 792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Lst>
                <a:rect l="l" t="t" r="r" b="b"/>
                <a:pathLst>
                  <a:path w="51342" h="79229">
                    <a:moveTo>
                      <a:pt x="51291" y="0"/>
                    </a:moveTo>
                    <a:lnTo>
                      <a:pt x="51291" y="8850"/>
                    </a:lnTo>
                    <a:lnTo>
                      <a:pt x="47747" y="8850"/>
                    </a:lnTo>
                    <a:cubicBezTo>
                      <a:pt x="46192" y="8850"/>
                      <a:pt x="44827" y="9040"/>
                      <a:pt x="43671" y="9402"/>
                    </a:cubicBezTo>
                    <a:cubicBezTo>
                      <a:pt x="42495" y="9781"/>
                      <a:pt x="41356" y="10973"/>
                      <a:pt x="40248" y="12994"/>
                    </a:cubicBezTo>
                    <a:cubicBezTo>
                      <a:pt x="44292" y="16312"/>
                      <a:pt x="46333" y="19993"/>
                      <a:pt x="46333" y="24039"/>
                    </a:cubicBezTo>
                    <a:cubicBezTo>
                      <a:pt x="46333" y="28565"/>
                      <a:pt x="44429" y="32314"/>
                      <a:pt x="40627" y="35286"/>
                    </a:cubicBezTo>
                    <a:cubicBezTo>
                      <a:pt x="36826" y="38242"/>
                      <a:pt x="31816" y="39728"/>
                      <a:pt x="25559" y="39728"/>
                    </a:cubicBezTo>
                    <a:cubicBezTo>
                      <a:pt x="22864" y="39728"/>
                      <a:pt x="19719" y="39296"/>
                      <a:pt x="16107" y="38415"/>
                    </a:cubicBezTo>
                    <a:cubicBezTo>
                      <a:pt x="13739" y="39502"/>
                      <a:pt x="12547" y="41161"/>
                      <a:pt x="12547" y="43424"/>
                    </a:cubicBezTo>
                    <a:cubicBezTo>
                      <a:pt x="12547" y="44688"/>
                      <a:pt x="13135" y="45828"/>
                      <a:pt x="14275" y="46863"/>
                    </a:cubicBezTo>
                    <a:cubicBezTo>
                      <a:pt x="15415" y="47918"/>
                      <a:pt x="17162" y="48437"/>
                      <a:pt x="19494" y="48437"/>
                    </a:cubicBezTo>
                    <a:lnTo>
                      <a:pt x="34683" y="48437"/>
                    </a:lnTo>
                    <a:cubicBezTo>
                      <a:pt x="39870" y="48437"/>
                      <a:pt x="43946" y="49786"/>
                      <a:pt x="46901" y="52464"/>
                    </a:cubicBezTo>
                    <a:cubicBezTo>
                      <a:pt x="49857" y="55142"/>
                      <a:pt x="51343" y="58476"/>
                      <a:pt x="51343" y="62470"/>
                    </a:cubicBezTo>
                    <a:cubicBezTo>
                      <a:pt x="51343" y="67290"/>
                      <a:pt x="49096" y="71297"/>
                      <a:pt x="44622" y="74461"/>
                    </a:cubicBezTo>
                    <a:cubicBezTo>
                      <a:pt x="40164" y="77639"/>
                      <a:pt x="33527" y="79213"/>
                      <a:pt x="24765" y="79230"/>
                    </a:cubicBezTo>
                    <a:cubicBezTo>
                      <a:pt x="8243" y="79213"/>
                      <a:pt x="0" y="74615"/>
                      <a:pt x="0" y="65406"/>
                    </a:cubicBezTo>
                    <a:cubicBezTo>
                      <a:pt x="0" y="60844"/>
                      <a:pt x="2472" y="57389"/>
                      <a:pt x="7449" y="55021"/>
                    </a:cubicBezTo>
                    <a:cubicBezTo>
                      <a:pt x="4268" y="52324"/>
                      <a:pt x="2681" y="49508"/>
                      <a:pt x="2681" y="46569"/>
                    </a:cubicBezTo>
                    <a:cubicBezTo>
                      <a:pt x="2681" y="42111"/>
                      <a:pt x="5392" y="38571"/>
                      <a:pt x="10836" y="35943"/>
                    </a:cubicBezTo>
                    <a:cubicBezTo>
                      <a:pt x="6101" y="33075"/>
                      <a:pt x="3752" y="29117"/>
                      <a:pt x="3752" y="24088"/>
                    </a:cubicBezTo>
                    <a:cubicBezTo>
                      <a:pt x="3752" y="19839"/>
                      <a:pt x="5480" y="16211"/>
                      <a:pt x="8952" y="13204"/>
                    </a:cubicBezTo>
                    <a:cubicBezTo>
                      <a:pt x="12443" y="10196"/>
                      <a:pt x="17714" y="8693"/>
                      <a:pt x="24801" y="8693"/>
                    </a:cubicBezTo>
                    <a:cubicBezTo>
                      <a:pt x="28047" y="8693"/>
                      <a:pt x="31333" y="9056"/>
                      <a:pt x="34683" y="9765"/>
                    </a:cubicBezTo>
                    <a:cubicBezTo>
                      <a:pt x="36238" y="3249"/>
                      <a:pt x="40334" y="0"/>
                      <a:pt x="46989" y="0"/>
                    </a:cubicBezTo>
                    <a:lnTo>
                      <a:pt x="51291" y="0"/>
                    </a:lnTo>
                    <a:close/>
                    <a:moveTo>
                      <a:pt x="25059" y="32902"/>
                    </a:moveTo>
                    <a:cubicBezTo>
                      <a:pt x="31333" y="32902"/>
                      <a:pt x="34478" y="29947"/>
                      <a:pt x="34478" y="24039"/>
                    </a:cubicBezTo>
                    <a:cubicBezTo>
                      <a:pt x="34478" y="21772"/>
                      <a:pt x="33700" y="19872"/>
                      <a:pt x="32126" y="18317"/>
                    </a:cubicBezTo>
                    <a:cubicBezTo>
                      <a:pt x="30555" y="16763"/>
                      <a:pt x="28273" y="15986"/>
                      <a:pt x="25265" y="15986"/>
                    </a:cubicBezTo>
                    <a:cubicBezTo>
                      <a:pt x="22224" y="15986"/>
                      <a:pt x="19873" y="16799"/>
                      <a:pt x="18197" y="18422"/>
                    </a:cubicBezTo>
                    <a:cubicBezTo>
                      <a:pt x="16522" y="20045"/>
                      <a:pt x="15692" y="22067"/>
                      <a:pt x="15692" y="24503"/>
                    </a:cubicBezTo>
                    <a:cubicBezTo>
                      <a:pt x="15692" y="26991"/>
                      <a:pt x="16522" y="29013"/>
                      <a:pt x="18181" y="30570"/>
                    </a:cubicBezTo>
                    <a:cubicBezTo>
                      <a:pt x="19824" y="32125"/>
                      <a:pt x="22120" y="32902"/>
                      <a:pt x="25059" y="32902"/>
                    </a:cubicBezTo>
                    <a:close/>
                    <a:moveTo>
                      <a:pt x="12410" y="58113"/>
                    </a:moveTo>
                    <a:cubicBezTo>
                      <a:pt x="10751" y="59635"/>
                      <a:pt x="9922" y="61102"/>
                      <a:pt x="9922" y="62519"/>
                    </a:cubicBezTo>
                    <a:cubicBezTo>
                      <a:pt x="9922" y="64834"/>
                      <a:pt x="11303" y="66892"/>
                      <a:pt x="14069" y="68672"/>
                    </a:cubicBezTo>
                    <a:cubicBezTo>
                      <a:pt x="16832" y="70435"/>
                      <a:pt x="21241" y="71317"/>
                      <a:pt x="27286" y="71317"/>
                    </a:cubicBezTo>
                    <a:cubicBezTo>
                      <a:pt x="36170" y="71317"/>
                      <a:pt x="40595" y="69054"/>
                      <a:pt x="40595" y="64491"/>
                    </a:cubicBezTo>
                    <a:cubicBezTo>
                      <a:pt x="40595" y="62796"/>
                      <a:pt x="39834" y="61536"/>
                      <a:pt x="38279" y="60671"/>
                    </a:cubicBezTo>
                    <a:cubicBezTo>
                      <a:pt x="36725" y="59808"/>
                      <a:pt x="34945" y="59374"/>
                      <a:pt x="32956" y="59374"/>
                    </a:cubicBezTo>
                    <a:lnTo>
                      <a:pt x="20702" y="59374"/>
                    </a:lnTo>
                    <a:cubicBezTo>
                      <a:pt x="18371" y="59374"/>
                      <a:pt x="15608" y="58959"/>
                      <a:pt x="12410" y="58113"/>
                    </a:cubicBezTo>
                    <a:close/>
                  </a:path>
                </a:pathLst>
              </a:custGeom>
              <a:solidFill>
                <a:srgbClr val="000066"/>
              </a:solidFill>
              <a:ln w="326" cap="flat">
                <a:noFill/>
                <a:prstDash val="solid"/>
                <a:miter/>
              </a:ln>
            </p:spPr>
            <p:txBody>
              <a:bodyPr/>
              <a:lstStyle/>
              <a:p>
                <a:endParaRPr lang="en-GB"/>
              </a:p>
            </p:txBody>
          </p:sp>
          <p:sp>
            <p:nvSpPr>
              <p:cNvPr id="1132" name="Free-form: Shape 1131">
                <a:extLst>
                  <a:ext uri="{FF2B5EF4-FFF2-40B4-BE49-F238E27FC236}">
                    <a16:creationId xmlns:a16="http://schemas.microsoft.com/office/drawing/2014/main" id="{0327FF92-5936-81AF-644F-3DDCCF17D74A}"/>
                  </a:ext>
                </a:extLst>
              </p:cNvPr>
              <p:cNvSpPr/>
              <p:nvPr/>
            </p:nvSpPr>
            <p:spPr>
              <a:xfrm>
                <a:off x="3995773" y="4978460"/>
                <a:ext cx="46985" cy="53273"/>
              </a:xfrm>
              <a:custGeom>
                <a:avLst/>
                <a:gdLst>
                  <a:gd name="csX0" fmla="*/ 46986 w 46985"/>
                  <a:gd name="csY0" fmla="*/ 52203 h 53273"/>
                  <a:gd name="csX1" fmla="*/ 35996 w 46985"/>
                  <a:gd name="csY1" fmla="*/ 52203 h 53273"/>
                  <a:gd name="csX2" fmla="*/ 34216 w 46985"/>
                  <a:gd name="csY2" fmla="*/ 41870 h 53273"/>
                  <a:gd name="csX3" fmla="*/ 16901 w 46985"/>
                  <a:gd name="csY3" fmla="*/ 53274 h 53273"/>
                  <a:gd name="csX4" fmla="*/ 4631 w 46985"/>
                  <a:gd name="csY4" fmla="*/ 48780 h 53273"/>
                  <a:gd name="csX5" fmla="*/ 0 w 46985"/>
                  <a:gd name="csY5" fmla="*/ 37513 h 53273"/>
                  <a:gd name="csX6" fmla="*/ 30934 w 46985"/>
                  <a:gd name="csY6" fmla="*/ 19905 h 53273"/>
                  <a:gd name="csX7" fmla="*/ 34216 w 46985"/>
                  <a:gd name="csY7" fmla="*/ 19957 h 53273"/>
                  <a:gd name="csX8" fmla="*/ 34216 w 46985"/>
                  <a:gd name="csY8" fmla="*/ 16103 h 53273"/>
                  <a:gd name="csX9" fmla="*/ 23384 w 46985"/>
                  <a:gd name="csY9" fmla="*/ 8154 h 53273"/>
                  <a:gd name="csX10" fmla="*/ 11440 w 46985"/>
                  <a:gd name="csY10" fmla="*/ 16103 h 53273"/>
                  <a:gd name="csX11" fmla="*/ 1626 w 46985"/>
                  <a:gd name="csY11" fmla="*/ 14637 h 53273"/>
                  <a:gd name="csX12" fmla="*/ 8191 w 46985"/>
                  <a:gd name="csY12" fmla="*/ 4131 h 53273"/>
                  <a:gd name="csX13" fmla="*/ 24902 w 46985"/>
                  <a:gd name="csY13" fmla="*/ 0 h 53273"/>
                  <a:gd name="csX14" fmla="*/ 34579 w 46985"/>
                  <a:gd name="csY14" fmla="*/ 1003 h 53273"/>
                  <a:gd name="csX15" fmla="*/ 40905 w 46985"/>
                  <a:gd name="csY15" fmla="*/ 4337 h 53273"/>
                  <a:gd name="csX16" fmla="*/ 44481 w 46985"/>
                  <a:gd name="csY16" fmla="*/ 9451 h 53273"/>
                  <a:gd name="csX17" fmla="*/ 45468 w 46985"/>
                  <a:gd name="csY17" fmla="*/ 18785 h 53273"/>
                  <a:gd name="csX18" fmla="*/ 45468 w 46985"/>
                  <a:gd name="csY18" fmla="*/ 41870 h 53273"/>
                  <a:gd name="csX19" fmla="*/ 46986 w 46985"/>
                  <a:gd name="csY19" fmla="*/ 52203 h 53273"/>
                  <a:gd name="csX20" fmla="*/ 34216 w 46985"/>
                  <a:gd name="csY20" fmla="*/ 26178 h 53273"/>
                  <a:gd name="csX21" fmla="*/ 11839 w 46985"/>
                  <a:gd name="csY21" fmla="*/ 36857 h 53273"/>
                  <a:gd name="csX22" fmla="*/ 14102 w 46985"/>
                  <a:gd name="csY22" fmla="*/ 42301 h 53273"/>
                  <a:gd name="csX23" fmla="*/ 20911 w 46985"/>
                  <a:gd name="csY23" fmla="*/ 44564 h 53273"/>
                  <a:gd name="csX24" fmla="*/ 30866 w 46985"/>
                  <a:gd name="csY24" fmla="*/ 40384 h 53273"/>
                  <a:gd name="csX25" fmla="*/ 34216 w 46985"/>
                  <a:gd name="csY25" fmla="*/ 30897 h 53273"/>
                  <a:gd name="csX26" fmla="*/ 34216 w 46985"/>
                  <a:gd name="csY26" fmla="*/ 26178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46985" h="53273">
                    <a:moveTo>
                      <a:pt x="46986" y="52203"/>
                    </a:moveTo>
                    <a:lnTo>
                      <a:pt x="35996" y="52203"/>
                    </a:lnTo>
                    <a:cubicBezTo>
                      <a:pt x="35013" y="49094"/>
                      <a:pt x="34425" y="45655"/>
                      <a:pt x="34216" y="41870"/>
                    </a:cubicBezTo>
                    <a:cubicBezTo>
                      <a:pt x="31159" y="49472"/>
                      <a:pt x="25386" y="53257"/>
                      <a:pt x="16901" y="53274"/>
                    </a:cubicBezTo>
                    <a:cubicBezTo>
                      <a:pt x="11803" y="53257"/>
                      <a:pt x="7727" y="51771"/>
                      <a:pt x="4631" y="48780"/>
                    </a:cubicBezTo>
                    <a:cubicBezTo>
                      <a:pt x="1538" y="45792"/>
                      <a:pt x="0" y="42043"/>
                      <a:pt x="0" y="37513"/>
                    </a:cubicBezTo>
                    <a:cubicBezTo>
                      <a:pt x="0" y="25783"/>
                      <a:pt x="10317" y="19905"/>
                      <a:pt x="30934" y="19905"/>
                    </a:cubicBezTo>
                    <a:cubicBezTo>
                      <a:pt x="31748" y="19905"/>
                      <a:pt x="32835" y="19924"/>
                      <a:pt x="34216" y="19957"/>
                    </a:cubicBezTo>
                    <a:lnTo>
                      <a:pt x="34216" y="16103"/>
                    </a:lnTo>
                    <a:cubicBezTo>
                      <a:pt x="34216" y="10800"/>
                      <a:pt x="30605" y="8154"/>
                      <a:pt x="23384" y="8154"/>
                    </a:cubicBezTo>
                    <a:cubicBezTo>
                      <a:pt x="16365" y="8154"/>
                      <a:pt x="12391" y="10800"/>
                      <a:pt x="11440" y="16103"/>
                    </a:cubicBezTo>
                    <a:lnTo>
                      <a:pt x="1626" y="14637"/>
                    </a:lnTo>
                    <a:cubicBezTo>
                      <a:pt x="2162" y="10385"/>
                      <a:pt x="4357" y="6878"/>
                      <a:pt x="8191" y="4131"/>
                    </a:cubicBezTo>
                    <a:cubicBezTo>
                      <a:pt x="12045" y="1382"/>
                      <a:pt x="17610" y="0"/>
                      <a:pt x="24902" y="0"/>
                    </a:cubicBezTo>
                    <a:cubicBezTo>
                      <a:pt x="28860" y="0"/>
                      <a:pt x="32074" y="346"/>
                      <a:pt x="34579" y="1003"/>
                    </a:cubicBezTo>
                    <a:cubicBezTo>
                      <a:pt x="37068" y="1659"/>
                      <a:pt x="39177" y="2763"/>
                      <a:pt x="40905" y="4337"/>
                    </a:cubicBezTo>
                    <a:cubicBezTo>
                      <a:pt x="42633" y="5911"/>
                      <a:pt x="43825" y="7603"/>
                      <a:pt x="44481" y="9451"/>
                    </a:cubicBezTo>
                    <a:cubicBezTo>
                      <a:pt x="45138" y="11283"/>
                      <a:pt x="45468" y="14395"/>
                      <a:pt x="45468" y="18785"/>
                    </a:cubicBezTo>
                    <a:lnTo>
                      <a:pt x="45468" y="41870"/>
                    </a:lnTo>
                    <a:cubicBezTo>
                      <a:pt x="45468" y="45220"/>
                      <a:pt x="45967" y="48659"/>
                      <a:pt x="46986" y="52203"/>
                    </a:cubicBezTo>
                    <a:close/>
                    <a:moveTo>
                      <a:pt x="34216" y="26178"/>
                    </a:moveTo>
                    <a:cubicBezTo>
                      <a:pt x="19304" y="26178"/>
                      <a:pt x="11839" y="29738"/>
                      <a:pt x="11839" y="36857"/>
                    </a:cubicBezTo>
                    <a:cubicBezTo>
                      <a:pt x="11839" y="38983"/>
                      <a:pt x="12599" y="40798"/>
                      <a:pt x="14102" y="42301"/>
                    </a:cubicBezTo>
                    <a:cubicBezTo>
                      <a:pt x="15604" y="43803"/>
                      <a:pt x="17871" y="44564"/>
                      <a:pt x="20911" y="44564"/>
                    </a:cubicBezTo>
                    <a:cubicBezTo>
                      <a:pt x="25301" y="44564"/>
                      <a:pt x="28619" y="43166"/>
                      <a:pt x="30866" y="40384"/>
                    </a:cubicBezTo>
                    <a:cubicBezTo>
                      <a:pt x="33093" y="37601"/>
                      <a:pt x="34216" y="34440"/>
                      <a:pt x="34216" y="30897"/>
                    </a:cubicBezTo>
                    <a:lnTo>
                      <a:pt x="34216" y="26178"/>
                    </a:lnTo>
                    <a:close/>
                  </a:path>
                </a:pathLst>
              </a:custGeom>
              <a:solidFill>
                <a:srgbClr val="000066"/>
              </a:solidFill>
              <a:ln w="326" cap="flat">
                <a:noFill/>
                <a:prstDash val="solid"/>
                <a:miter/>
              </a:ln>
            </p:spPr>
            <p:txBody>
              <a:bodyPr/>
              <a:lstStyle/>
              <a:p>
                <a:endParaRPr lang="en-GB"/>
              </a:p>
            </p:txBody>
          </p:sp>
          <p:sp>
            <p:nvSpPr>
              <p:cNvPr id="1133" name="Free-form: Shape 1132">
                <a:extLst>
                  <a:ext uri="{FF2B5EF4-FFF2-40B4-BE49-F238E27FC236}">
                    <a16:creationId xmlns:a16="http://schemas.microsoft.com/office/drawing/2014/main" id="{35796284-1127-53C0-94A9-2C0946CAB163}"/>
                  </a:ext>
                </a:extLst>
              </p:cNvPr>
              <p:cNvSpPr/>
              <p:nvPr/>
            </p:nvSpPr>
            <p:spPr>
              <a:xfrm>
                <a:off x="4055049" y="4961560"/>
                <a:ext cx="45274" cy="70173"/>
              </a:xfrm>
              <a:custGeom>
                <a:avLst/>
                <a:gdLst>
                  <a:gd name="csX0" fmla="*/ 5219 w 45274"/>
                  <a:gd name="csY0" fmla="*/ 69103 h 70173"/>
                  <a:gd name="csX1" fmla="*/ 0 w 45274"/>
                  <a:gd name="csY1" fmla="*/ 69103 h 70173"/>
                  <a:gd name="csX2" fmla="*/ 0 w 45274"/>
                  <a:gd name="csY2" fmla="*/ 0 h 70173"/>
                  <a:gd name="csX3" fmla="*/ 11542 w 45274"/>
                  <a:gd name="csY3" fmla="*/ 0 h 70173"/>
                  <a:gd name="csX4" fmla="*/ 11542 w 45274"/>
                  <a:gd name="csY4" fmla="*/ 24953 h 70173"/>
                  <a:gd name="csX5" fmla="*/ 18126 w 45274"/>
                  <a:gd name="csY5" fmla="*/ 17419 h 70173"/>
                  <a:gd name="csX6" fmla="*/ 25833 w 45274"/>
                  <a:gd name="csY6" fmla="*/ 15587 h 70173"/>
                  <a:gd name="csX7" fmla="*/ 39746 w 45274"/>
                  <a:gd name="csY7" fmla="*/ 22723 h 70173"/>
                  <a:gd name="csX8" fmla="*/ 45275 w 45274"/>
                  <a:gd name="csY8" fmla="*/ 42526 h 70173"/>
                  <a:gd name="csX9" fmla="*/ 39831 w 45274"/>
                  <a:gd name="csY9" fmla="*/ 62068 h 70173"/>
                  <a:gd name="csX10" fmla="*/ 24210 w 45274"/>
                  <a:gd name="csY10" fmla="*/ 70174 h 70173"/>
                  <a:gd name="csX11" fmla="*/ 8311 w 45274"/>
                  <a:gd name="csY11" fmla="*/ 60703 h 70173"/>
                  <a:gd name="csX12" fmla="*/ 5219 w 45274"/>
                  <a:gd name="csY12" fmla="*/ 69103 h 70173"/>
                  <a:gd name="csX13" fmla="*/ 11542 w 45274"/>
                  <a:gd name="csY13" fmla="*/ 47278 h 70173"/>
                  <a:gd name="csX14" fmla="*/ 14517 w 45274"/>
                  <a:gd name="csY14" fmla="*/ 57385 h 70173"/>
                  <a:gd name="csX15" fmla="*/ 22188 w 45274"/>
                  <a:gd name="csY15" fmla="*/ 60654 h 70173"/>
                  <a:gd name="csX16" fmla="*/ 29827 w 45274"/>
                  <a:gd name="csY16" fmla="*/ 56902 h 70173"/>
                  <a:gd name="csX17" fmla="*/ 33109 w 45274"/>
                  <a:gd name="csY17" fmla="*/ 42216 h 70173"/>
                  <a:gd name="csX18" fmla="*/ 30327 w 45274"/>
                  <a:gd name="csY18" fmla="*/ 29894 h 70173"/>
                  <a:gd name="csX19" fmla="*/ 22482 w 45274"/>
                  <a:gd name="csY19" fmla="*/ 25557 h 70173"/>
                  <a:gd name="csX20" fmla="*/ 14637 w 45274"/>
                  <a:gd name="csY20" fmla="*/ 29254 h 70173"/>
                  <a:gd name="csX21" fmla="*/ 11542 w 45274"/>
                  <a:gd name="csY21" fmla="*/ 39692 h 70173"/>
                  <a:gd name="csX22" fmla="*/ 11542 w 45274"/>
                  <a:gd name="csY22" fmla="*/ 47278 h 701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45274" h="70173">
                    <a:moveTo>
                      <a:pt x="5219" y="69103"/>
                    </a:moveTo>
                    <a:lnTo>
                      <a:pt x="0" y="69103"/>
                    </a:lnTo>
                    <a:lnTo>
                      <a:pt x="0" y="0"/>
                    </a:lnTo>
                    <a:lnTo>
                      <a:pt x="11542" y="0"/>
                    </a:lnTo>
                    <a:lnTo>
                      <a:pt x="11542" y="24953"/>
                    </a:lnTo>
                    <a:cubicBezTo>
                      <a:pt x="13736" y="21152"/>
                      <a:pt x="15931" y="18628"/>
                      <a:pt x="18126" y="17419"/>
                    </a:cubicBezTo>
                    <a:cubicBezTo>
                      <a:pt x="20320" y="16191"/>
                      <a:pt x="22897" y="15587"/>
                      <a:pt x="25833" y="15587"/>
                    </a:cubicBezTo>
                    <a:cubicBezTo>
                      <a:pt x="31434" y="15587"/>
                      <a:pt x="36065" y="17971"/>
                      <a:pt x="39746" y="22723"/>
                    </a:cubicBezTo>
                    <a:cubicBezTo>
                      <a:pt x="43426" y="27491"/>
                      <a:pt x="45275" y="34094"/>
                      <a:pt x="45275" y="42526"/>
                    </a:cubicBezTo>
                    <a:cubicBezTo>
                      <a:pt x="45275" y="50145"/>
                      <a:pt x="43462" y="56660"/>
                      <a:pt x="39831" y="62068"/>
                    </a:cubicBezTo>
                    <a:cubicBezTo>
                      <a:pt x="36202" y="67460"/>
                      <a:pt x="30983" y="70157"/>
                      <a:pt x="24210" y="70174"/>
                    </a:cubicBezTo>
                    <a:cubicBezTo>
                      <a:pt x="17384" y="70157"/>
                      <a:pt x="12097" y="67013"/>
                      <a:pt x="8311" y="60703"/>
                    </a:cubicBezTo>
                    <a:lnTo>
                      <a:pt x="5219" y="69103"/>
                    </a:lnTo>
                    <a:close/>
                    <a:moveTo>
                      <a:pt x="11542" y="47278"/>
                    </a:moveTo>
                    <a:cubicBezTo>
                      <a:pt x="11542" y="51840"/>
                      <a:pt x="12528" y="55210"/>
                      <a:pt x="14517" y="57385"/>
                    </a:cubicBezTo>
                    <a:cubicBezTo>
                      <a:pt x="16486" y="59563"/>
                      <a:pt x="19043" y="60654"/>
                      <a:pt x="22188" y="60654"/>
                    </a:cubicBezTo>
                    <a:cubicBezTo>
                      <a:pt x="25212" y="60654"/>
                      <a:pt x="27770" y="59390"/>
                      <a:pt x="29827" y="56902"/>
                    </a:cubicBezTo>
                    <a:cubicBezTo>
                      <a:pt x="31881" y="54397"/>
                      <a:pt x="32989" y="49508"/>
                      <a:pt x="33109" y="42216"/>
                    </a:cubicBezTo>
                    <a:cubicBezTo>
                      <a:pt x="33109" y="36893"/>
                      <a:pt x="32195" y="32781"/>
                      <a:pt x="30327" y="29894"/>
                    </a:cubicBezTo>
                    <a:cubicBezTo>
                      <a:pt x="28478" y="27008"/>
                      <a:pt x="25852" y="25557"/>
                      <a:pt x="22482" y="25557"/>
                    </a:cubicBezTo>
                    <a:cubicBezTo>
                      <a:pt x="19321" y="25557"/>
                      <a:pt x="16692" y="26802"/>
                      <a:pt x="14637" y="29254"/>
                    </a:cubicBezTo>
                    <a:cubicBezTo>
                      <a:pt x="12580" y="31727"/>
                      <a:pt x="11542" y="35198"/>
                      <a:pt x="11542" y="39692"/>
                    </a:cubicBezTo>
                    <a:lnTo>
                      <a:pt x="11542" y="47278"/>
                    </a:lnTo>
                    <a:close/>
                  </a:path>
                </a:pathLst>
              </a:custGeom>
              <a:solidFill>
                <a:srgbClr val="000066"/>
              </a:solidFill>
              <a:ln w="326" cap="flat">
                <a:noFill/>
                <a:prstDash val="solid"/>
                <a:miter/>
              </a:ln>
            </p:spPr>
            <p:txBody>
              <a:bodyPr/>
              <a:lstStyle/>
              <a:p>
                <a:endParaRPr lang="en-GB"/>
              </a:p>
            </p:txBody>
          </p:sp>
          <p:sp>
            <p:nvSpPr>
              <p:cNvPr id="1134" name="Free-form: Shape 1133">
                <a:extLst>
                  <a:ext uri="{FF2B5EF4-FFF2-40B4-BE49-F238E27FC236}">
                    <a16:creationId xmlns:a16="http://schemas.microsoft.com/office/drawing/2014/main" id="{A01CBB52-3A71-123E-9AD1-49F0CBF3D805}"/>
                  </a:ext>
                </a:extLst>
              </p:cNvPr>
              <p:cNvSpPr/>
              <p:nvPr/>
            </p:nvSpPr>
            <p:spPr>
              <a:xfrm>
                <a:off x="4107597" y="4978460"/>
                <a:ext cx="47143" cy="53273"/>
              </a:xfrm>
              <a:custGeom>
                <a:avLst/>
                <a:gdLst>
                  <a:gd name="csX0" fmla="*/ 35791 w 47143"/>
                  <a:gd name="csY0" fmla="*/ 35907 h 53273"/>
                  <a:gd name="csX1" fmla="*/ 46228 w 47143"/>
                  <a:gd name="csY1" fmla="*/ 37324 h 53273"/>
                  <a:gd name="csX2" fmla="*/ 38332 w 47143"/>
                  <a:gd name="csY2" fmla="*/ 48764 h 53273"/>
                  <a:gd name="csX3" fmla="*/ 23590 w 47143"/>
                  <a:gd name="csY3" fmla="*/ 53274 h 53273"/>
                  <a:gd name="csX4" fmla="*/ 6483 w 47143"/>
                  <a:gd name="csY4" fmla="*/ 46118 h 53273"/>
                  <a:gd name="csX5" fmla="*/ 0 w 47143"/>
                  <a:gd name="csY5" fmla="*/ 26782 h 53273"/>
                  <a:gd name="csX6" fmla="*/ 6535 w 47143"/>
                  <a:gd name="csY6" fmla="*/ 7603 h 53273"/>
                  <a:gd name="csX7" fmla="*/ 24246 w 47143"/>
                  <a:gd name="csY7" fmla="*/ 0 h 53273"/>
                  <a:gd name="csX8" fmla="*/ 41163 w 47143"/>
                  <a:gd name="csY8" fmla="*/ 7498 h 53273"/>
                  <a:gd name="csX9" fmla="*/ 47143 w 47143"/>
                  <a:gd name="csY9" fmla="*/ 26733 h 53273"/>
                  <a:gd name="csX10" fmla="*/ 47091 w 47143"/>
                  <a:gd name="csY10" fmla="*/ 28062 h 53273"/>
                  <a:gd name="csX11" fmla="*/ 11996 w 47143"/>
                  <a:gd name="csY11" fmla="*/ 28062 h 53273"/>
                  <a:gd name="csX12" fmla="*/ 12979 w 47143"/>
                  <a:gd name="csY12" fmla="*/ 36410 h 53273"/>
                  <a:gd name="csX13" fmla="*/ 16901 w 47143"/>
                  <a:gd name="csY13" fmla="*/ 41870 h 53273"/>
                  <a:gd name="csX14" fmla="*/ 24246 w 47143"/>
                  <a:gd name="csY14" fmla="*/ 44202 h 53273"/>
                  <a:gd name="csX15" fmla="*/ 35791 w 47143"/>
                  <a:gd name="csY15" fmla="*/ 35907 h 53273"/>
                  <a:gd name="csX16" fmla="*/ 35082 w 47143"/>
                  <a:gd name="csY16" fmla="*/ 20613 h 53273"/>
                  <a:gd name="csX17" fmla="*/ 31764 w 47143"/>
                  <a:gd name="csY17" fmla="*/ 11593 h 53273"/>
                  <a:gd name="csX18" fmla="*/ 23694 w 47143"/>
                  <a:gd name="csY18" fmla="*/ 8106 h 53273"/>
                  <a:gd name="csX19" fmla="*/ 15745 w 47143"/>
                  <a:gd name="csY19" fmla="*/ 11371 h 53273"/>
                  <a:gd name="csX20" fmla="*/ 11996 w 47143"/>
                  <a:gd name="csY20" fmla="*/ 20613 h 53273"/>
                  <a:gd name="csX21" fmla="*/ 35082 w 47143"/>
                  <a:gd name="csY21" fmla="*/ 20613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47143" h="53273">
                    <a:moveTo>
                      <a:pt x="35791" y="35907"/>
                    </a:moveTo>
                    <a:lnTo>
                      <a:pt x="46228" y="37324"/>
                    </a:lnTo>
                    <a:cubicBezTo>
                      <a:pt x="44880" y="41938"/>
                      <a:pt x="42234" y="45756"/>
                      <a:pt x="38332" y="48764"/>
                    </a:cubicBezTo>
                    <a:cubicBezTo>
                      <a:pt x="34409" y="51771"/>
                      <a:pt x="29501" y="53257"/>
                      <a:pt x="23590" y="53274"/>
                    </a:cubicBezTo>
                    <a:cubicBezTo>
                      <a:pt x="16506" y="53257"/>
                      <a:pt x="10804" y="50890"/>
                      <a:pt x="6483" y="46118"/>
                    </a:cubicBezTo>
                    <a:cubicBezTo>
                      <a:pt x="2162" y="41367"/>
                      <a:pt x="0" y="34924"/>
                      <a:pt x="0" y="26782"/>
                    </a:cubicBezTo>
                    <a:cubicBezTo>
                      <a:pt x="0" y="19059"/>
                      <a:pt x="2178" y="12665"/>
                      <a:pt x="6535" y="7603"/>
                    </a:cubicBezTo>
                    <a:cubicBezTo>
                      <a:pt x="10888" y="2541"/>
                      <a:pt x="16800" y="0"/>
                      <a:pt x="24246" y="0"/>
                    </a:cubicBezTo>
                    <a:cubicBezTo>
                      <a:pt x="31539" y="0"/>
                      <a:pt x="37172" y="2505"/>
                      <a:pt x="41163" y="7498"/>
                    </a:cubicBezTo>
                    <a:cubicBezTo>
                      <a:pt x="45138" y="12495"/>
                      <a:pt x="47143" y="18905"/>
                      <a:pt x="47143" y="26733"/>
                    </a:cubicBezTo>
                    <a:lnTo>
                      <a:pt x="47091" y="28062"/>
                    </a:lnTo>
                    <a:lnTo>
                      <a:pt x="11996" y="28062"/>
                    </a:lnTo>
                    <a:cubicBezTo>
                      <a:pt x="11996" y="31537"/>
                      <a:pt x="12322" y="34316"/>
                      <a:pt x="12979" y="36410"/>
                    </a:cubicBezTo>
                    <a:cubicBezTo>
                      <a:pt x="13635" y="38499"/>
                      <a:pt x="14948" y="40315"/>
                      <a:pt x="16901" y="41870"/>
                    </a:cubicBezTo>
                    <a:cubicBezTo>
                      <a:pt x="18874" y="43424"/>
                      <a:pt x="21310" y="44202"/>
                      <a:pt x="24246" y="44202"/>
                    </a:cubicBezTo>
                    <a:cubicBezTo>
                      <a:pt x="29948" y="44202"/>
                      <a:pt x="33802" y="41435"/>
                      <a:pt x="35791" y="35907"/>
                    </a:cubicBezTo>
                    <a:close/>
                    <a:moveTo>
                      <a:pt x="35082" y="20613"/>
                    </a:moveTo>
                    <a:cubicBezTo>
                      <a:pt x="35046" y="16933"/>
                      <a:pt x="33942" y="13928"/>
                      <a:pt x="31764" y="11593"/>
                    </a:cubicBezTo>
                    <a:cubicBezTo>
                      <a:pt x="29586" y="9278"/>
                      <a:pt x="26908" y="8106"/>
                      <a:pt x="23694" y="8106"/>
                    </a:cubicBezTo>
                    <a:cubicBezTo>
                      <a:pt x="20513" y="8106"/>
                      <a:pt x="17871" y="9193"/>
                      <a:pt x="15745" y="11371"/>
                    </a:cubicBezTo>
                    <a:cubicBezTo>
                      <a:pt x="13619" y="13546"/>
                      <a:pt x="12375" y="16623"/>
                      <a:pt x="11996" y="20613"/>
                    </a:cubicBezTo>
                    <a:lnTo>
                      <a:pt x="35082" y="20613"/>
                    </a:lnTo>
                    <a:close/>
                  </a:path>
                </a:pathLst>
              </a:custGeom>
              <a:solidFill>
                <a:srgbClr val="000066"/>
              </a:solidFill>
              <a:ln w="326" cap="flat">
                <a:noFill/>
                <a:prstDash val="solid"/>
                <a:miter/>
              </a:ln>
            </p:spPr>
            <p:txBody>
              <a:bodyPr/>
              <a:lstStyle/>
              <a:p>
                <a:endParaRPr lang="en-GB"/>
              </a:p>
            </p:txBody>
          </p:sp>
          <p:sp>
            <p:nvSpPr>
              <p:cNvPr id="1135" name="Free-form: Shape 1134">
                <a:extLst>
                  <a:ext uri="{FF2B5EF4-FFF2-40B4-BE49-F238E27FC236}">
                    <a16:creationId xmlns:a16="http://schemas.microsoft.com/office/drawing/2014/main" id="{FF715BE8-A5FA-6548-C750-C1F7C3868359}"/>
                  </a:ext>
                </a:extLst>
              </p:cNvPr>
              <p:cNvSpPr/>
              <p:nvPr/>
            </p:nvSpPr>
            <p:spPr>
              <a:xfrm>
                <a:off x="4679224" y="4657796"/>
                <a:ext cx="52189" cy="69102"/>
              </a:xfrm>
              <a:custGeom>
                <a:avLst/>
                <a:gdLst>
                  <a:gd name="csX0" fmla="*/ 52189 w 52189"/>
                  <a:gd name="csY0" fmla="*/ 69103 h 69102"/>
                  <a:gd name="csX1" fmla="*/ 40092 w 52189"/>
                  <a:gd name="csY1" fmla="*/ 69103 h 69102"/>
                  <a:gd name="csX2" fmla="*/ 13861 w 52189"/>
                  <a:gd name="csY2" fmla="*/ 24953 h 69102"/>
                  <a:gd name="csX3" fmla="*/ 11891 w 52189"/>
                  <a:gd name="csY3" fmla="*/ 21668 h 69102"/>
                  <a:gd name="csX4" fmla="*/ 10023 w 52189"/>
                  <a:gd name="csY4" fmla="*/ 18471 h 69102"/>
                  <a:gd name="csX5" fmla="*/ 10023 w 52189"/>
                  <a:gd name="csY5" fmla="*/ 69103 h 69102"/>
                  <a:gd name="csX6" fmla="*/ 0 w 52189"/>
                  <a:gd name="csY6" fmla="*/ 69103 h 69102"/>
                  <a:gd name="csX7" fmla="*/ 0 w 52189"/>
                  <a:gd name="csY7" fmla="*/ 0 h 69102"/>
                  <a:gd name="csX8" fmla="*/ 13756 w 52189"/>
                  <a:gd name="csY8" fmla="*/ 0 h 69102"/>
                  <a:gd name="csX9" fmla="*/ 37966 w 52189"/>
                  <a:gd name="csY9" fmla="*/ 40694 h 69102"/>
                  <a:gd name="csX10" fmla="*/ 42375 w 52189"/>
                  <a:gd name="csY10" fmla="*/ 48143 h 69102"/>
                  <a:gd name="csX11" fmla="*/ 42375 w 52189"/>
                  <a:gd name="csY11" fmla="*/ 0 h 69102"/>
                  <a:gd name="csX12" fmla="*/ 52189 w 52189"/>
                  <a:gd name="csY12" fmla="*/ 0 h 69102"/>
                  <a:gd name="csX13" fmla="*/ 52189 w 52189"/>
                  <a:gd name="csY13" fmla="*/ 69103 h 691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52189" h="69102">
                    <a:moveTo>
                      <a:pt x="52189" y="69103"/>
                    </a:moveTo>
                    <a:lnTo>
                      <a:pt x="40092" y="69103"/>
                    </a:lnTo>
                    <a:lnTo>
                      <a:pt x="13861" y="24953"/>
                    </a:lnTo>
                    <a:cubicBezTo>
                      <a:pt x="13462" y="24277"/>
                      <a:pt x="12806" y="23190"/>
                      <a:pt x="11891" y="21668"/>
                    </a:cubicBezTo>
                    <a:cubicBezTo>
                      <a:pt x="11477" y="20995"/>
                      <a:pt x="10853" y="19924"/>
                      <a:pt x="10023" y="18471"/>
                    </a:cubicBezTo>
                    <a:lnTo>
                      <a:pt x="10023" y="69103"/>
                    </a:lnTo>
                    <a:lnTo>
                      <a:pt x="0" y="69103"/>
                    </a:lnTo>
                    <a:lnTo>
                      <a:pt x="0" y="0"/>
                    </a:lnTo>
                    <a:lnTo>
                      <a:pt x="13756" y="0"/>
                    </a:lnTo>
                    <a:lnTo>
                      <a:pt x="37966" y="40694"/>
                    </a:lnTo>
                    <a:cubicBezTo>
                      <a:pt x="38155" y="41040"/>
                      <a:pt x="39625" y="43512"/>
                      <a:pt x="42375" y="48143"/>
                    </a:cubicBezTo>
                    <a:lnTo>
                      <a:pt x="42375" y="0"/>
                    </a:lnTo>
                    <a:lnTo>
                      <a:pt x="52189" y="0"/>
                    </a:lnTo>
                    <a:lnTo>
                      <a:pt x="52189" y="69103"/>
                    </a:lnTo>
                    <a:close/>
                  </a:path>
                </a:pathLst>
              </a:custGeom>
              <a:solidFill>
                <a:srgbClr val="000066"/>
              </a:solidFill>
              <a:ln w="326" cap="flat">
                <a:noFill/>
                <a:prstDash val="solid"/>
                <a:miter/>
              </a:ln>
            </p:spPr>
            <p:txBody>
              <a:bodyPr/>
              <a:lstStyle/>
              <a:p>
                <a:endParaRPr lang="en-GB"/>
              </a:p>
            </p:txBody>
          </p:sp>
          <p:sp>
            <p:nvSpPr>
              <p:cNvPr id="1136" name="Free-form: Shape 1135">
                <a:extLst>
                  <a:ext uri="{FF2B5EF4-FFF2-40B4-BE49-F238E27FC236}">
                    <a16:creationId xmlns:a16="http://schemas.microsoft.com/office/drawing/2014/main" id="{A791C965-8734-0EA5-82FB-F6EDD0282FBB}"/>
                  </a:ext>
                </a:extLst>
              </p:cNvPr>
              <p:cNvSpPr/>
              <p:nvPr/>
            </p:nvSpPr>
            <p:spPr>
              <a:xfrm>
                <a:off x="4739708" y="4675768"/>
                <a:ext cx="44393" cy="69517"/>
              </a:xfrm>
              <a:custGeom>
                <a:avLst/>
                <a:gdLst>
                  <a:gd name="csX0" fmla="*/ 44393 w 44393"/>
                  <a:gd name="csY0" fmla="*/ 0 h 69517"/>
                  <a:gd name="csX1" fmla="*/ 24504 w 44393"/>
                  <a:gd name="csY1" fmla="*/ 58215 h 69517"/>
                  <a:gd name="csX2" fmla="*/ 19510 w 44393"/>
                  <a:gd name="csY2" fmla="*/ 66545 h 69517"/>
                  <a:gd name="csX3" fmla="*/ 10575 w 44393"/>
                  <a:gd name="csY3" fmla="*/ 69517 h 69517"/>
                  <a:gd name="csX4" fmla="*/ 3958 w 44393"/>
                  <a:gd name="csY4" fmla="*/ 69155 h 69517"/>
                  <a:gd name="csX5" fmla="*/ 3958 w 44393"/>
                  <a:gd name="csY5" fmla="*/ 59994 h 69517"/>
                  <a:gd name="csX6" fmla="*/ 9471 w 44393"/>
                  <a:gd name="csY6" fmla="*/ 60099 h 69517"/>
                  <a:gd name="csX7" fmla="*/ 14860 w 44393"/>
                  <a:gd name="csY7" fmla="*/ 58907 h 69517"/>
                  <a:gd name="csX8" fmla="*/ 17626 w 44393"/>
                  <a:gd name="csY8" fmla="*/ 54675 h 69517"/>
                  <a:gd name="csX9" fmla="*/ 18629 w 44393"/>
                  <a:gd name="csY9" fmla="*/ 51131 h 69517"/>
                  <a:gd name="csX10" fmla="*/ 17574 w 44393"/>
                  <a:gd name="csY10" fmla="*/ 47987 h 69517"/>
                  <a:gd name="csX11" fmla="*/ 0 w 44393"/>
                  <a:gd name="csY11" fmla="*/ 0 h 69517"/>
                  <a:gd name="csX12" fmla="*/ 12097 w 44393"/>
                  <a:gd name="csY12" fmla="*/ 0 h 69517"/>
                  <a:gd name="csX13" fmla="*/ 24504 w 44393"/>
                  <a:gd name="csY13" fmla="*/ 33712 h 69517"/>
                  <a:gd name="csX14" fmla="*/ 35183 w 44393"/>
                  <a:gd name="csY14" fmla="*/ 0 h 69517"/>
                  <a:gd name="csX15" fmla="*/ 44393 w 44393"/>
                  <a:gd name="csY15" fmla="*/ 0 h 695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44393" h="69517">
                    <a:moveTo>
                      <a:pt x="44393" y="0"/>
                    </a:moveTo>
                    <a:lnTo>
                      <a:pt x="24504" y="58215"/>
                    </a:lnTo>
                    <a:cubicBezTo>
                      <a:pt x="23296" y="61794"/>
                      <a:pt x="21636" y="64576"/>
                      <a:pt x="19510" y="66545"/>
                    </a:cubicBezTo>
                    <a:cubicBezTo>
                      <a:pt x="17401" y="68515"/>
                      <a:pt x="14429" y="69501"/>
                      <a:pt x="10575" y="69517"/>
                    </a:cubicBezTo>
                    <a:cubicBezTo>
                      <a:pt x="9056" y="69501"/>
                      <a:pt x="6862" y="69396"/>
                      <a:pt x="3958" y="69155"/>
                    </a:cubicBezTo>
                    <a:lnTo>
                      <a:pt x="3958" y="59994"/>
                    </a:lnTo>
                    <a:lnTo>
                      <a:pt x="9471" y="60099"/>
                    </a:lnTo>
                    <a:cubicBezTo>
                      <a:pt x="11888" y="60099"/>
                      <a:pt x="13687" y="59704"/>
                      <a:pt x="14860" y="58907"/>
                    </a:cubicBezTo>
                    <a:cubicBezTo>
                      <a:pt x="16019" y="58113"/>
                      <a:pt x="16953" y="56696"/>
                      <a:pt x="17626" y="54675"/>
                    </a:cubicBezTo>
                    <a:cubicBezTo>
                      <a:pt x="18299" y="52653"/>
                      <a:pt x="18629" y="51461"/>
                      <a:pt x="18629" y="51131"/>
                    </a:cubicBezTo>
                    <a:cubicBezTo>
                      <a:pt x="18629" y="50926"/>
                      <a:pt x="18283" y="49887"/>
                      <a:pt x="17574" y="47987"/>
                    </a:cubicBezTo>
                    <a:lnTo>
                      <a:pt x="0" y="0"/>
                    </a:lnTo>
                    <a:lnTo>
                      <a:pt x="12097" y="0"/>
                    </a:lnTo>
                    <a:lnTo>
                      <a:pt x="24504" y="33712"/>
                    </a:lnTo>
                    <a:lnTo>
                      <a:pt x="35183" y="0"/>
                    </a:lnTo>
                    <a:lnTo>
                      <a:pt x="44393" y="0"/>
                    </a:lnTo>
                    <a:close/>
                  </a:path>
                </a:pathLst>
              </a:custGeom>
              <a:solidFill>
                <a:srgbClr val="000066"/>
              </a:solidFill>
              <a:ln w="326" cap="flat">
                <a:noFill/>
                <a:prstDash val="solid"/>
                <a:miter/>
              </a:ln>
            </p:spPr>
            <p:txBody>
              <a:bodyPr/>
              <a:lstStyle/>
              <a:p>
                <a:endParaRPr lang="en-GB"/>
              </a:p>
            </p:txBody>
          </p:sp>
          <p:sp>
            <p:nvSpPr>
              <p:cNvPr id="1137" name="Free-form: Shape 1136">
                <a:extLst>
                  <a:ext uri="{FF2B5EF4-FFF2-40B4-BE49-F238E27FC236}">
                    <a16:creationId xmlns:a16="http://schemas.microsoft.com/office/drawing/2014/main" id="{EE7B18B8-9DA3-0194-965E-F383B60E7273}"/>
                  </a:ext>
                </a:extLst>
              </p:cNvPr>
              <p:cNvSpPr/>
              <p:nvPr/>
            </p:nvSpPr>
            <p:spPr>
              <a:xfrm>
                <a:off x="4787037" y="4674696"/>
                <a:ext cx="46986" cy="53273"/>
              </a:xfrm>
              <a:custGeom>
                <a:avLst/>
                <a:gdLst>
                  <a:gd name="csX0" fmla="*/ 46986 w 46986"/>
                  <a:gd name="csY0" fmla="*/ 52203 h 53273"/>
                  <a:gd name="csX1" fmla="*/ 35997 w 46986"/>
                  <a:gd name="csY1" fmla="*/ 52203 h 53273"/>
                  <a:gd name="csX2" fmla="*/ 34217 w 46986"/>
                  <a:gd name="csY2" fmla="*/ 41870 h 53273"/>
                  <a:gd name="csX3" fmla="*/ 16901 w 46986"/>
                  <a:gd name="csY3" fmla="*/ 53274 h 53273"/>
                  <a:gd name="csX4" fmla="*/ 4631 w 46986"/>
                  <a:gd name="csY4" fmla="*/ 48780 h 53273"/>
                  <a:gd name="csX5" fmla="*/ 0 w 46986"/>
                  <a:gd name="csY5" fmla="*/ 37513 h 53273"/>
                  <a:gd name="csX6" fmla="*/ 30935 w 46986"/>
                  <a:gd name="csY6" fmla="*/ 19905 h 53273"/>
                  <a:gd name="csX7" fmla="*/ 34217 w 46986"/>
                  <a:gd name="csY7" fmla="*/ 19957 h 53273"/>
                  <a:gd name="csX8" fmla="*/ 34217 w 46986"/>
                  <a:gd name="csY8" fmla="*/ 16103 h 53273"/>
                  <a:gd name="csX9" fmla="*/ 23384 w 46986"/>
                  <a:gd name="csY9" fmla="*/ 8155 h 53273"/>
                  <a:gd name="csX10" fmla="*/ 11440 w 46986"/>
                  <a:gd name="csY10" fmla="*/ 16103 h 53273"/>
                  <a:gd name="csX11" fmla="*/ 1627 w 46986"/>
                  <a:gd name="csY11" fmla="*/ 14637 h 53273"/>
                  <a:gd name="csX12" fmla="*/ 8191 w 46986"/>
                  <a:gd name="csY12" fmla="*/ 4131 h 53273"/>
                  <a:gd name="csX13" fmla="*/ 24902 w 46986"/>
                  <a:gd name="csY13" fmla="*/ 0 h 53273"/>
                  <a:gd name="csX14" fmla="*/ 34579 w 46986"/>
                  <a:gd name="csY14" fmla="*/ 1003 h 53273"/>
                  <a:gd name="csX15" fmla="*/ 40905 w 46986"/>
                  <a:gd name="csY15" fmla="*/ 4337 h 53273"/>
                  <a:gd name="csX16" fmla="*/ 44481 w 46986"/>
                  <a:gd name="csY16" fmla="*/ 9451 h 53273"/>
                  <a:gd name="csX17" fmla="*/ 45468 w 46986"/>
                  <a:gd name="csY17" fmla="*/ 18785 h 53273"/>
                  <a:gd name="csX18" fmla="*/ 45468 w 46986"/>
                  <a:gd name="csY18" fmla="*/ 41870 h 53273"/>
                  <a:gd name="csX19" fmla="*/ 46986 w 46986"/>
                  <a:gd name="csY19" fmla="*/ 52203 h 53273"/>
                  <a:gd name="csX20" fmla="*/ 34217 w 46986"/>
                  <a:gd name="csY20" fmla="*/ 26178 h 53273"/>
                  <a:gd name="csX21" fmla="*/ 11839 w 46986"/>
                  <a:gd name="csY21" fmla="*/ 36857 h 53273"/>
                  <a:gd name="csX22" fmla="*/ 14102 w 46986"/>
                  <a:gd name="csY22" fmla="*/ 42301 h 53273"/>
                  <a:gd name="csX23" fmla="*/ 20912 w 46986"/>
                  <a:gd name="csY23" fmla="*/ 44564 h 53273"/>
                  <a:gd name="csX24" fmla="*/ 30866 w 46986"/>
                  <a:gd name="csY24" fmla="*/ 40384 h 53273"/>
                  <a:gd name="csX25" fmla="*/ 34217 w 46986"/>
                  <a:gd name="csY25" fmla="*/ 30897 h 53273"/>
                  <a:gd name="csX26" fmla="*/ 34217 w 46986"/>
                  <a:gd name="csY26" fmla="*/ 26178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46986" h="53273">
                    <a:moveTo>
                      <a:pt x="46986" y="52203"/>
                    </a:moveTo>
                    <a:lnTo>
                      <a:pt x="35997" y="52203"/>
                    </a:lnTo>
                    <a:cubicBezTo>
                      <a:pt x="35013" y="49094"/>
                      <a:pt x="34426" y="45655"/>
                      <a:pt x="34217" y="41870"/>
                    </a:cubicBezTo>
                    <a:cubicBezTo>
                      <a:pt x="31160" y="49472"/>
                      <a:pt x="25386" y="53257"/>
                      <a:pt x="16901" y="53274"/>
                    </a:cubicBezTo>
                    <a:cubicBezTo>
                      <a:pt x="11803" y="53257"/>
                      <a:pt x="7727" y="51771"/>
                      <a:pt x="4631" y="48780"/>
                    </a:cubicBezTo>
                    <a:cubicBezTo>
                      <a:pt x="1538" y="45792"/>
                      <a:pt x="0" y="42043"/>
                      <a:pt x="0" y="37513"/>
                    </a:cubicBezTo>
                    <a:cubicBezTo>
                      <a:pt x="0" y="25783"/>
                      <a:pt x="10317" y="19905"/>
                      <a:pt x="30935" y="19905"/>
                    </a:cubicBezTo>
                    <a:cubicBezTo>
                      <a:pt x="31748" y="19905"/>
                      <a:pt x="32835" y="19924"/>
                      <a:pt x="34217" y="19957"/>
                    </a:cubicBezTo>
                    <a:lnTo>
                      <a:pt x="34217" y="16103"/>
                    </a:lnTo>
                    <a:cubicBezTo>
                      <a:pt x="34217" y="10800"/>
                      <a:pt x="30605" y="8155"/>
                      <a:pt x="23384" y="8155"/>
                    </a:cubicBezTo>
                    <a:cubicBezTo>
                      <a:pt x="16365" y="8155"/>
                      <a:pt x="12391" y="10800"/>
                      <a:pt x="11440" y="16103"/>
                    </a:cubicBezTo>
                    <a:lnTo>
                      <a:pt x="1627" y="14637"/>
                    </a:lnTo>
                    <a:cubicBezTo>
                      <a:pt x="2162" y="10385"/>
                      <a:pt x="4357" y="6878"/>
                      <a:pt x="8191" y="4131"/>
                    </a:cubicBezTo>
                    <a:cubicBezTo>
                      <a:pt x="12045" y="1382"/>
                      <a:pt x="17610" y="0"/>
                      <a:pt x="24902" y="0"/>
                    </a:cubicBezTo>
                    <a:cubicBezTo>
                      <a:pt x="28861" y="0"/>
                      <a:pt x="32074" y="346"/>
                      <a:pt x="34579" y="1003"/>
                    </a:cubicBezTo>
                    <a:cubicBezTo>
                      <a:pt x="37068" y="1659"/>
                      <a:pt x="39177" y="2763"/>
                      <a:pt x="40905" y="4337"/>
                    </a:cubicBezTo>
                    <a:cubicBezTo>
                      <a:pt x="42633" y="5911"/>
                      <a:pt x="43825" y="7603"/>
                      <a:pt x="44481" y="9451"/>
                    </a:cubicBezTo>
                    <a:cubicBezTo>
                      <a:pt x="45138" y="11283"/>
                      <a:pt x="45468" y="14395"/>
                      <a:pt x="45468" y="18785"/>
                    </a:cubicBezTo>
                    <a:lnTo>
                      <a:pt x="45468" y="41870"/>
                    </a:lnTo>
                    <a:cubicBezTo>
                      <a:pt x="45468" y="45221"/>
                      <a:pt x="45967" y="48659"/>
                      <a:pt x="46986" y="52203"/>
                    </a:cubicBezTo>
                    <a:close/>
                    <a:moveTo>
                      <a:pt x="34217" y="26178"/>
                    </a:moveTo>
                    <a:cubicBezTo>
                      <a:pt x="19305" y="26178"/>
                      <a:pt x="11839" y="29738"/>
                      <a:pt x="11839" y="36857"/>
                    </a:cubicBezTo>
                    <a:cubicBezTo>
                      <a:pt x="11839" y="38983"/>
                      <a:pt x="12600" y="40799"/>
                      <a:pt x="14102" y="42301"/>
                    </a:cubicBezTo>
                    <a:cubicBezTo>
                      <a:pt x="15604" y="43803"/>
                      <a:pt x="17871" y="44564"/>
                      <a:pt x="20912" y="44564"/>
                    </a:cubicBezTo>
                    <a:cubicBezTo>
                      <a:pt x="25301" y="44564"/>
                      <a:pt x="28619" y="43166"/>
                      <a:pt x="30866" y="40384"/>
                    </a:cubicBezTo>
                    <a:cubicBezTo>
                      <a:pt x="33093" y="37602"/>
                      <a:pt x="34217" y="34440"/>
                      <a:pt x="34217" y="30897"/>
                    </a:cubicBezTo>
                    <a:lnTo>
                      <a:pt x="34217" y="26178"/>
                    </a:lnTo>
                    <a:close/>
                  </a:path>
                </a:pathLst>
              </a:custGeom>
              <a:solidFill>
                <a:srgbClr val="000066"/>
              </a:solidFill>
              <a:ln w="326" cap="flat">
                <a:noFill/>
                <a:prstDash val="solid"/>
                <a:miter/>
              </a:ln>
            </p:spPr>
            <p:txBody>
              <a:bodyPr/>
              <a:lstStyle/>
              <a:p>
                <a:endParaRPr lang="en-GB"/>
              </a:p>
            </p:txBody>
          </p:sp>
          <p:sp>
            <p:nvSpPr>
              <p:cNvPr id="1138" name="Free-form: Shape 1137">
                <a:extLst>
                  <a:ext uri="{FF2B5EF4-FFF2-40B4-BE49-F238E27FC236}">
                    <a16:creationId xmlns:a16="http://schemas.microsoft.com/office/drawing/2014/main" id="{F224228F-87B2-1CF6-CB7F-9014F2E1463E}"/>
                  </a:ext>
                </a:extLst>
              </p:cNvPr>
              <p:cNvSpPr/>
              <p:nvPr/>
            </p:nvSpPr>
            <p:spPr>
              <a:xfrm>
                <a:off x="4846313" y="4674696"/>
                <a:ext cx="42339" cy="52202"/>
              </a:xfrm>
              <a:custGeom>
                <a:avLst/>
                <a:gdLst>
                  <a:gd name="csX0" fmla="*/ 42339 w 42339"/>
                  <a:gd name="csY0" fmla="*/ 52203 h 52202"/>
                  <a:gd name="csX1" fmla="*/ 30794 w 42339"/>
                  <a:gd name="csY1" fmla="*/ 52203 h 52202"/>
                  <a:gd name="csX2" fmla="*/ 30794 w 42339"/>
                  <a:gd name="csY2" fmla="*/ 20251 h 52202"/>
                  <a:gd name="csX3" fmla="*/ 28462 w 42339"/>
                  <a:gd name="csY3" fmla="*/ 12632 h 52202"/>
                  <a:gd name="csX4" fmla="*/ 22845 w 42339"/>
                  <a:gd name="csY4" fmla="*/ 10075 h 52202"/>
                  <a:gd name="csX5" fmla="*/ 14948 w 42339"/>
                  <a:gd name="csY5" fmla="*/ 14029 h 52202"/>
                  <a:gd name="csX6" fmla="*/ 11542 w 42339"/>
                  <a:gd name="csY6" fmla="*/ 25920 h 52202"/>
                  <a:gd name="csX7" fmla="*/ 11542 w 42339"/>
                  <a:gd name="csY7" fmla="*/ 52203 h 52202"/>
                  <a:gd name="csX8" fmla="*/ 0 w 42339"/>
                  <a:gd name="csY8" fmla="*/ 52203 h 52202"/>
                  <a:gd name="csX9" fmla="*/ 0 w 42339"/>
                  <a:gd name="csY9" fmla="*/ 1071 h 52202"/>
                  <a:gd name="csX10" fmla="*/ 10542 w 42339"/>
                  <a:gd name="csY10" fmla="*/ 1071 h 52202"/>
                  <a:gd name="csX11" fmla="*/ 10542 w 42339"/>
                  <a:gd name="csY11" fmla="*/ 12926 h 52202"/>
                  <a:gd name="csX12" fmla="*/ 26026 w 42339"/>
                  <a:gd name="csY12" fmla="*/ 0 h 52202"/>
                  <a:gd name="csX13" fmla="*/ 37551 w 42339"/>
                  <a:gd name="csY13" fmla="*/ 4268 h 52202"/>
                  <a:gd name="csX14" fmla="*/ 42339 w 42339"/>
                  <a:gd name="csY14" fmla="*/ 19199 h 52202"/>
                  <a:gd name="csX15" fmla="*/ 42339 w 42339"/>
                  <a:gd name="csY15" fmla="*/ 52203 h 522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42339" h="52202">
                    <a:moveTo>
                      <a:pt x="42339" y="52203"/>
                    </a:moveTo>
                    <a:lnTo>
                      <a:pt x="30794" y="52203"/>
                    </a:lnTo>
                    <a:lnTo>
                      <a:pt x="30794" y="20251"/>
                    </a:lnTo>
                    <a:cubicBezTo>
                      <a:pt x="30794" y="16884"/>
                      <a:pt x="30017" y="14343"/>
                      <a:pt x="28462" y="12632"/>
                    </a:cubicBezTo>
                    <a:cubicBezTo>
                      <a:pt x="26904" y="10937"/>
                      <a:pt x="25039" y="10075"/>
                      <a:pt x="22845" y="10075"/>
                    </a:cubicBezTo>
                    <a:cubicBezTo>
                      <a:pt x="19837" y="10075"/>
                      <a:pt x="17211" y="11404"/>
                      <a:pt x="14948" y="14029"/>
                    </a:cubicBezTo>
                    <a:cubicBezTo>
                      <a:pt x="12685" y="16659"/>
                      <a:pt x="11542" y="20633"/>
                      <a:pt x="11542" y="25920"/>
                    </a:cubicBezTo>
                    <a:lnTo>
                      <a:pt x="11542" y="52203"/>
                    </a:lnTo>
                    <a:lnTo>
                      <a:pt x="0" y="52203"/>
                    </a:lnTo>
                    <a:lnTo>
                      <a:pt x="0" y="1071"/>
                    </a:lnTo>
                    <a:lnTo>
                      <a:pt x="10542" y="1071"/>
                    </a:lnTo>
                    <a:lnTo>
                      <a:pt x="10542" y="12926"/>
                    </a:lnTo>
                    <a:cubicBezTo>
                      <a:pt x="14223" y="4301"/>
                      <a:pt x="19390" y="0"/>
                      <a:pt x="26026" y="0"/>
                    </a:cubicBezTo>
                    <a:cubicBezTo>
                      <a:pt x="30517" y="0"/>
                      <a:pt x="34354" y="1417"/>
                      <a:pt x="37551" y="4268"/>
                    </a:cubicBezTo>
                    <a:cubicBezTo>
                      <a:pt x="40729" y="7103"/>
                      <a:pt x="42339" y="12080"/>
                      <a:pt x="42339" y="19199"/>
                    </a:cubicBezTo>
                    <a:lnTo>
                      <a:pt x="42339" y="52203"/>
                    </a:lnTo>
                    <a:close/>
                  </a:path>
                </a:pathLst>
              </a:custGeom>
              <a:solidFill>
                <a:srgbClr val="000066"/>
              </a:solidFill>
              <a:ln w="326" cap="flat">
                <a:noFill/>
                <a:prstDash val="solid"/>
                <a:miter/>
              </a:ln>
            </p:spPr>
            <p:txBody>
              <a:bodyPr/>
              <a:lstStyle/>
              <a:p>
                <a:endParaRPr lang="en-GB"/>
              </a:p>
            </p:txBody>
          </p:sp>
          <p:sp>
            <p:nvSpPr>
              <p:cNvPr id="1139" name="Free-form: Shape 1138">
                <a:extLst>
                  <a:ext uri="{FF2B5EF4-FFF2-40B4-BE49-F238E27FC236}">
                    <a16:creationId xmlns:a16="http://schemas.microsoft.com/office/drawing/2014/main" id="{31BEC215-6E63-79EB-DCEF-C2C30509E921}"/>
                  </a:ext>
                </a:extLst>
              </p:cNvPr>
              <p:cNvSpPr/>
              <p:nvPr/>
            </p:nvSpPr>
            <p:spPr>
              <a:xfrm>
                <a:off x="4897966" y="4675768"/>
                <a:ext cx="38569" cy="51131"/>
              </a:xfrm>
              <a:custGeom>
                <a:avLst/>
                <a:gdLst>
                  <a:gd name="csX0" fmla="*/ 38570 w 38569"/>
                  <a:gd name="csY0" fmla="*/ 42164 h 51131"/>
                  <a:gd name="csX1" fmla="*/ 38570 w 38569"/>
                  <a:gd name="csY1" fmla="*/ 51131 h 51131"/>
                  <a:gd name="csX2" fmla="*/ 0 w 38569"/>
                  <a:gd name="csY2" fmla="*/ 51131 h 51131"/>
                  <a:gd name="csX3" fmla="*/ 0 w 38569"/>
                  <a:gd name="csY3" fmla="*/ 42164 h 51131"/>
                  <a:gd name="csX4" fmla="*/ 24644 w 38569"/>
                  <a:gd name="csY4" fmla="*/ 8968 h 51131"/>
                  <a:gd name="csX5" fmla="*/ 2315 w 38569"/>
                  <a:gd name="csY5" fmla="*/ 8968 h 51131"/>
                  <a:gd name="csX6" fmla="*/ 2315 w 38569"/>
                  <a:gd name="csY6" fmla="*/ 0 h 51131"/>
                  <a:gd name="csX7" fmla="*/ 38570 w 38569"/>
                  <a:gd name="csY7" fmla="*/ 0 h 51131"/>
                  <a:gd name="csX8" fmla="*/ 38570 w 38569"/>
                  <a:gd name="csY8" fmla="*/ 8154 h 51131"/>
                  <a:gd name="csX9" fmla="*/ 13305 w 38569"/>
                  <a:gd name="csY9" fmla="*/ 42164 h 51131"/>
                  <a:gd name="csX10" fmla="*/ 38570 w 38569"/>
                  <a:gd name="csY10" fmla="*/ 42164 h 511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8569" h="51131">
                    <a:moveTo>
                      <a:pt x="38570" y="42164"/>
                    </a:moveTo>
                    <a:lnTo>
                      <a:pt x="38570" y="51131"/>
                    </a:lnTo>
                    <a:lnTo>
                      <a:pt x="0" y="51131"/>
                    </a:lnTo>
                    <a:lnTo>
                      <a:pt x="0" y="42164"/>
                    </a:lnTo>
                    <a:lnTo>
                      <a:pt x="24644" y="8968"/>
                    </a:lnTo>
                    <a:lnTo>
                      <a:pt x="2315" y="8968"/>
                    </a:lnTo>
                    <a:lnTo>
                      <a:pt x="2315" y="0"/>
                    </a:lnTo>
                    <a:lnTo>
                      <a:pt x="38570" y="0"/>
                    </a:lnTo>
                    <a:lnTo>
                      <a:pt x="38570" y="8154"/>
                    </a:lnTo>
                    <a:lnTo>
                      <a:pt x="13305" y="42164"/>
                    </a:lnTo>
                    <a:lnTo>
                      <a:pt x="38570" y="42164"/>
                    </a:lnTo>
                    <a:close/>
                  </a:path>
                </a:pathLst>
              </a:custGeom>
              <a:solidFill>
                <a:srgbClr val="000066"/>
              </a:solidFill>
              <a:ln w="326" cap="flat">
                <a:noFill/>
                <a:prstDash val="solid"/>
                <a:miter/>
              </a:ln>
            </p:spPr>
            <p:txBody>
              <a:bodyPr/>
              <a:lstStyle/>
              <a:p>
                <a:endParaRPr lang="en-GB"/>
              </a:p>
            </p:txBody>
          </p:sp>
          <p:sp>
            <p:nvSpPr>
              <p:cNvPr id="1140" name="Free-form: Shape 1139">
                <a:extLst>
                  <a:ext uri="{FF2B5EF4-FFF2-40B4-BE49-F238E27FC236}">
                    <a16:creationId xmlns:a16="http://schemas.microsoft.com/office/drawing/2014/main" id="{B469AD14-E53A-8D83-53E4-48DFD8BE2FD3}"/>
                  </a:ext>
                </a:extLst>
              </p:cNvPr>
              <p:cNvSpPr/>
              <p:nvPr/>
            </p:nvSpPr>
            <p:spPr>
              <a:xfrm>
                <a:off x="4942621" y="4674696"/>
                <a:ext cx="46985" cy="53273"/>
              </a:xfrm>
              <a:custGeom>
                <a:avLst/>
                <a:gdLst>
                  <a:gd name="csX0" fmla="*/ 46986 w 46985"/>
                  <a:gd name="csY0" fmla="*/ 52203 h 53273"/>
                  <a:gd name="csX1" fmla="*/ 35996 w 46985"/>
                  <a:gd name="csY1" fmla="*/ 52203 h 53273"/>
                  <a:gd name="csX2" fmla="*/ 34216 w 46985"/>
                  <a:gd name="csY2" fmla="*/ 41870 h 53273"/>
                  <a:gd name="csX3" fmla="*/ 16901 w 46985"/>
                  <a:gd name="csY3" fmla="*/ 53274 h 53273"/>
                  <a:gd name="csX4" fmla="*/ 4631 w 46985"/>
                  <a:gd name="csY4" fmla="*/ 48780 h 53273"/>
                  <a:gd name="csX5" fmla="*/ 0 w 46985"/>
                  <a:gd name="csY5" fmla="*/ 37513 h 53273"/>
                  <a:gd name="csX6" fmla="*/ 30934 w 46985"/>
                  <a:gd name="csY6" fmla="*/ 19905 h 53273"/>
                  <a:gd name="csX7" fmla="*/ 34216 w 46985"/>
                  <a:gd name="csY7" fmla="*/ 19957 h 53273"/>
                  <a:gd name="csX8" fmla="*/ 34216 w 46985"/>
                  <a:gd name="csY8" fmla="*/ 16103 h 53273"/>
                  <a:gd name="csX9" fmla="*/ 23384 w 46985"/>
                  <a:gd name="csY9" fmla="*/ 8155 h 53273"/>
                  <a:gd name="csX10" fmla="*/ 11440 w 46985"/>
                  <a:gd name="csY10" fmla="*/ 16103 h 53273"/>
                  <a:gd name="csX11" fmla="*/ 1626 w 46985"/>
                  <a:gd name="csY11" fmla="*/ 14637 h 53273"/>
                  <a:gd name="csX12" fmla="*/ 8191 w 46985"/>
                  <a:gd name="csY12" fmla="*/ 4131 h 53273"/>
                  <a:gd name="csX13" fmla="*/ 24902 w 46985"/>
                  <a:gd name="csY13" fmla="*/ 0 h 53273"/>
                  <a:gd name="csX14" fmla="*/ 34579 w 46985"/>
                  <a:gd name="csY14" fmla="*/ 1003 h 53273"/>
                  <a:gd name="csX15" fmla="*/ 40905 w 46985"/>
                  <a:gd name="csY15" fmla="*/ 4337 h 53273"/>
                  <a:gd name="csX16" fmla="*/ 44481 w 46985"/>
                  <a:gd name="csY16" fmla="*/ 9451 h 53273"/>
                  <a:gd name="csX17" fmla="*/ 45468 w 46985"/>
                  <a:gd name="csY17" fmla="*/ 18785 h 53273"/>
                  <a:gd name="csX18" fmla="*/ 45468 w 46985"/>
                  <a:gd name="csY18" fmla="*/ 41870 h 53273"/>
                  <a:gd name="csX19" fmla="*/ 46986 w 46985"/>
                  <a:gd name="csY19" fmla="*/ 52203 h 53273"/>
                  <a:gd name="csX20" fmla="*/ 34216 w 46985"/>
                  <a:gd name="csY20" fmla="*/ 26178 h 53273"/>
                  <a:gd name="csX21" fmla="*/ 11839 w 46985"/>
                  <a:gd name="csY21" fmla="*/ 36857 h 53273"/>
                  <a:gd name="csX22" fmla="*/ 14102 w 46985"/>
                  <a:gd name="csY22" fmla="*/ 42301 h 53273"/>
                  <a:gd name="csX23" fmla="*/ 20911 w 46985"/>
                  <a:gd name="csY23" fmla="*/ 44564 h 53273"/>
                  <a:gd name="csX24" fmla="*/ 30866 w 46985"/>
                  <a:gd name="csY24" fmla="*/ 40384 h 53273"/>
                  <a:gd name="csX25" fmla="*/ 34216 w 46985"/>
                  <a:gd name="csY25" fmla="*/ 30897 h 53273"/>
                  <a:gd name="csX26" fmla="*/ 34216 w 46985"/>
                  <a:gd name="csY26" fmla="*/ 26178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46985" h="53273">
                    <a:moveTo>
                      <a:pt x="46986" y="52203"/>
                    </a:moveTo>
                    <a:lnTo>
                      <a:pt x="35996" y="52203"/>
                    </a:lnTo>
                    <a:cubicBezTo>
                      <a:pt x="35013" y="49094"/>
                      <a:pt x="34425" y="45655"/>
                      <a:pt x="34216" y="41870"/>
                    </a:cubicBezTo>
                    <a:cubicBezTo>
                      <a:pt x="31159" y="49472"/>
                      <a:pt x="25386" y="53257"/>
                      <a:pt x="16901" y="53274"/>
                    </a:cubicBezTo>
                    <a:cubicBezTo>
                      <a:pt x="11803" y="53257"/>
                      <a:pt x="7727" y="51771"/>
                      <a:pt x="4631" y="48780"/>
                    </a:cubicBezTo>
                    <a:cubicBezTo>
                      <a:pt x="1538" y="45792"/>
                      <a:pt x="0" y="42043"/>
                      <a:pt x="0" y="37513"/>
                    </a:cubicBezTo>
                    <a:cubicBezTo>
                      <a:pt x="0" y="25783"/>
                      <a:pt x="10317" y="19905"/>
                      <a:pt x="30934" y="19905"/>
                    </a:cubicBezTo>
                    <a:cubicBezTo>
                      <a:pt x="31748" y="19905"/>
                      <a:pt x="32835" y="19924"/>
                      <a:pt x="34216" y="19957"/>
                    </a:cubicBezTo>
                    <a:lnTo>
                      <a:pt x="34216" y="16103"/>
                    </a:lnTo>
                    <a:cubicBezTo>
                      <a:pt x="34216" y="10800"/>
                      <a:pt x="30605" y="8155"/>
                      <a:pt x="23384" y="8155"/>
                    </a:cubicBezTo>
                    <a:cubicBezTo>
                      <a:pt x="16365" y="8155"/>
                      <a:pt x="12391" y="10800"/>
                      <a:pt x="11440" y="16103"/>
                    </a:cubicBezTo>
                    <a:lnTo>
                      <a:pt x="1626" y="14637"/>
                    </a:lnTo>
                    <a:cubicBezTo>
                      <a:pt x="2162" y="10385"/>
                      <a:pt x="4357" y="6878"/>
                      <a:pt x="8191" y="4131"/>
                    </a:cubicBezTo>
                    <a:cubicBezTo>
                      <a:pt x="12045" y="1382"/>
                      <a:pt x="17610" y="0"/>
                      <a:pt x="24902" y="0"/>
                    </a:cubicBezTo>
                    <a:cubicBezTo>
                      <a:pt x="28860" y="0"/>
                      <a:pt x="32074" y="346"/>
                      <a:pt x="34579" y="1003"/>
                    </a:cubicBezTo>
                    <a:cubicBezTo>
                      <a:pt x="37068" y="1659"/>
                      <a:pt x="39177" y="2763"/>
                      <a:pt x="40905" y="4337"/>
                    </a:cubicBezTo>
                    <a:cubicBezTo>
                      <a:pt x="42633" y="5911"/>
                      <a:pt x="43825" y="7603"/>
                      <a:pt x="44481" y="9451"/>
                    </a:cubicBezTo>
                    <a:cubicBezTo>
                      <a:pt x="45138" y="11283"/>
                      <a:pt x="45468" y="14395"/>
                      <a:pt x="45468" y="18785"/>
                    </a:cubicBezTo>
                    <a:lnTo>
                      <a:pt x="45468" y="41870"/>
                    </a:lnTo>
                    <a:cubicBezTo>
                      <a:pt x="45468" y="45221"/>
                      <a:pt x="45967" y="48659"/>
                      <a:pt x="46986" y="52203"/>
                    </a:cubicBezTo>
                    <a:close/>
                    <a:moveTo>
                      <a:pt x="34216" y="26178"/>
                    </a:moveTo>
                    <a:cubicBezTo>
                      <a:pt x="19304" y="26178"/>
                      <a:pt x="11839" y="29738"/>
                      <a:pt x="11839" y="36857"/>
                    </a:cubicBezTo>
                    <a:cubicBezTo>
                      <a:pt x="11839" y="38983"/>
                      <a:pt x="12600" y="40799"/>
                      <a:pt x="14102" y="42301"/>
                    </a:cubicBezTo>
                    <a:cubicBezTo>
                      <a:pt x="15604" y="43803"/>
                      <a:pt x="17871" y="44564"/>
                      <a:pt x="20911" y="44564"/>
                    </a:cubicBezTo>
                    <a:cubicBezTo>
                      <a:pt x="25301" y="44564"/>
                      <a:pt x="28619" y="43166"/>
                      <a:pt x="30866" y="40384"/>
                    </a:cubicBezTo>
                    <a:cubicBezTo>
                      <a:pt x="33093" y="37602"/>
                      <a:pt x="34216" y="34440"/>
                      <a:pt x="34216" y="30897"/>
                    </a:cubicBezTo>
                    <a:lnTo>
                      <a:pt x="34216" y="26178"/>
                    </a:lnTo>
                    <a:close/>
                  </a:path>
                </a:pathLst>
              </a:custGeom>
              <a:solidFill>
                <a:srgbClr val="000066"/>
              </a:solidFill>
              <a:ln w="326" cap="flat">
                <a:noFill/>
                <a:prstDash val="solid"/>
                <a:miter/>
              </a:ln>
            </p:spPr>
            <p:txBody>
              <a:bodyPr/>
              <a:lstStyle/>
              <a:p>
                <a:endParaRPr lang="en-GB"/>
              </a:p>
            </p:txBody>
          </p:sp>
          <p:sp>
            <p:nvSpPr>
              <p:cNvPr id="1141" name="Free-form: Shape 1140">
                <a:extLst>
                  <a:ext uri="{FF2B5EF4-FFF2-40B4-BE49-F238E27FC236}">
                    <a16:creationId xmlns:a16="http://schemas.microsoft.com/office/drawing/2014/main" id="{4A418F9C-E6C8-69C4-3F9E-FC46EC4AFD9E}"/>
                  </a:ext>
                </a:extLst>
              </p:cNvPr>
              <p:cNvSpPr/>
              <p:nvPr/>
            </p:nvSpPr>
            <p:spPr>
              <a:xfrm>
                <a:off x="3773755" y="5832764"/>
                <a:ext cx="52188" cy="69103"/>
              </a:xfrm>
              <a:custGeom>
                <a:avLst/>
                <a:gdLst>
                  <a:gd name="csX0" fmla="*/ 52189 w 52188"/>
                  <a:gd name="csY0" fmla="*/ 69103 h 69103"/>
                  <a:gd name="csX1" fmla="*/ 40092 w 52188"/>
                  <a:gd name="csY1" fmla="*/ 69103 h 69103"/>
                  <a:gd name="csX2" fmla="*/ 13860 w 52188"/>
                  <a:gd name="csY2" fmla="*/ 24953 h 69103"/>
                  <a:gd name="csX3" fmla="*/ 11891 w 52188"/>
                  <a:gd name="csY3" fmla="*/ 21669 h 69103"/>
                  <a:gd name="csX4" fmla="*/ 10023 w 52188"/>
                  <a:gd name="csY4" fmla="*/ 18471 h 69103"/>
                  <a:gd name="csX5" fmla="*/ 10023 w 52188"/>
                  <a:gd name="csY5" fmla="*/ 69103 h 69103"/>
                  <a:gd name="csX6" fmla="*/ 0 w 52188"/>
                  <a:gd name="csY6" fmla="*/ 69103 h 69103"/>
                  <a:gd name="csX7" fmla="*/ 0 w 52188"/>
                  <a:gd name="csY7" fmla="*/ 0 h 69103"/>
                  <a:gd name="csX8" fmla="*/ 13756 w 52188"/>
                  <a:gd name="csY8" fmla="*/ 0 h 69103"/>
                  <a:gd name="csX9" fmla="*/ 37966 w 52188"/>
                  <a:gd name="csY9" fmla="*/ 40695 h 69103"/>
                  <a:gd name="csX10" fmla="*/ 42375 w 52188"/>
                  <a:gd name="csY10" fmla="*/ 48143 h 69103"/>
                  <a:gd name="csX11" fmla="*/ 42375 w 52188"/>
                  <a:gd name="csY11" fmla="*/ 0 h 69103"/>
                  <a:gd name="csX12" fmla="*/ 52189 w 52188"/>
                  <a:gd name="csY12" fmla="*/ 0 h 69103"/>
                  <a:gd name="csX13" fmla="*/ 52189 w 52188"/>
                  <a:gd name="csY13" fmla="*/ 69103 h 6910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52188" h="69103">
                    <a:moveTo>
                      <a:pt x="52189" y="69103"/>
                    </a:moveTo>
                    <a:lnTo>
                      <a:pt x="40092" y="69103"/>
                    </a:lnTo>
                    <a:lnTo>
                      <a:pt x="13860" y="24953"/>
                    </a:lnTo>
                    <a:cubicBezTo>
                      <a:pt x="13462" y="24277"/>
                      <a:pt x="12806" y="23190"/>
                      <a:pt x="11891" y="21669"/>
                    </a:cubicBezTo>
                    <a:cubicBezTo>
                      <a:pt x="11476" y="20996"/>
                      <a:pt x="10853" y="19924"/>
                      <a:pt x="10023" y="18471"/>
                    </a:cubicBezTo>
                    <a:lnTo>
                      <a:pt x="10023" y="69103"/>
                    </a:lnTo>
                    <a:lnTo>
                      <a:pt x="0" y="69103"/>
                    </a:lnTo>
                    <a:lnTo>
                      <a:pt x="0" y="0"/>
                    </a:lnTo>
                    <a:lnTo>
                      <a:pt x="13756" y="0"/>
                    </a:lnTo>
                    <a:lnTo>
                      <a:pt x="37966" y="40695"/>
                    </a:lnTo>
                    <a:cubicBezTo>
                      <a:pt x="38155" y="41040"/>
                      <a:pt x="39625" y="43512"/>
                      <a:pt x="42375" y="48143"/>
                    </a:cubicBezTo>
                    <a:lnTo>
                      <a:pt x="42375" y="0"/>
                    </a:lnTo>
                    <a:lnTo>
                      <a:pt x="52189" y="0"/>
                    </a:lnTo>
                    <a:lnTo>
                      <a:pt x="52189" y="69103"/>
                    </a:lnTo>
                    <a:close/>
                  </a:path>
                </a:pathLst>
              </a:custGeom>
              <a:solidFill>
                <a:srgbClr val="000066"/>
              </a:solidFill>
              <a:ln w="326" cap="flat">
                <a:noFill/>
                <a:prstDash val="solid"/>
                <a:miter/>
              </a:ln>
            </p:spPr>
            <p:txBody>
              <a:bodyPr/>
              <a:lstStyle/>
              <a:p>
                <a:endParaRPr lang="en-GB"/>
              </a:p>
            </p:txBody>
          </p:sp>
          <p:sp>
            <p:nvSpPr>
              <p:cNvPr id="1142" name="Free-form: Shape 1141">
                <a:extLst>
                  <a:ext uri="{FF2B5EF4-FFF2-40B4-BE49-F238E27FC236}">
                    <a16:creationId xmlns:a16="http://schemas.microsoft.com/office/drawing/2014/main" id="{A3FDBF36-25C9-366B-44EB-CC309A2D0367}"/>
                  </a:ext>
                </a:extLst>
              </p:cNvPr>
              <p:cNvSpPr/>
              <p:nvPr/>
            </p:nvSpPr>
            <p:spPr>
              <a:xfrm>
                <a:off x="3834240" y="5850736"/>
                <a:ext cx="44393" cy="69516"/>
              </a:xfrm>
              <a:custGeom>
                <a:avLst/>
                <a:gdLst>
                  <a:gd name="csX0" fmla="*/ 44393 w 44393"/>
                  <a:gd name="csY0" fmla="*/ 0 h 69516"/>
                  <a:gd name="csX1" fmla="*/ 24504 w 44393"/>
                  <a:gd name="csY1" fmla="*/ 58215 h 69516"/>
                  <a:gd name="csX2" fmla="*/ 19510 w 44393"/>
                  <a:gd name="csY2" fmla="*/ 66545 h 69516"/>
                  <a:gd name="csX3" fmla="*/ 10575 w 44393"/>
                  <a:gd name="csY3" fmla="*/ 69517 h 69516"/>
                  <a:gd name="csX4" fmla="*/ 3958 w 44393"/>
                  <a:gd name="csY4" fmla="*/ 69155 h 69516"/>
                  <a:gd name="csX5" fmla="*/ 3958 w 44393"/>
                  <a:gd name="csY5" fmla="*/ 59994 h 69516"/>
                  <a:gd name="csX6" fmla="*/ 9471 w 44393"/>
                  <a:gd name="csY6" fmla="*/ 60099 h 69516"/>
                  <a:gd name="csX7" fmla="*/ 14860 w 44393"/>
                  <a:gd name="csY7" fmla="*/ 58907 h 69516"/>
                  <a:gd name="csX8" fmla="*/ 17626 w 44393"/>
                  <a:gd name="csY8" fmla="*/ 54675 h 69516"/>
                  <a:gd name="csX9" fmla="*/ 18629 w 44393"/>
                  <a:gd name="csY9" fmla="*/ 51131 h 69516"/>
                  <a:gd name="csX10" fmla="*/ 17574 w 44393"/>
                  <a:gd name="csY10" fmla="*/ 47986 h 69516"/>
                  <a:gd name="csX11" fmla="*/ 0 w 44393"/>
                  <a:gd name="csY11" fmla="*/ 0 h 69516"/>
                  <a:gd name="csX12" fmla="*/ 12097 w 44393"/>
                  <a:gd name="csY12" fmla="*/ 0 h 69516"/>
                  <a:gd name="csX13" fmla="*/ 24504 w 44393"/>
                  <a:gd name="csY13" fmla="*/ 33711 h 69516"/>
                  <a:gd name="csX14" fmla="*/ 35183 w 44393"/>
                  <a:gd name="csY14" fmla="*/ 0 h 69516"/>
                  <a:gd name="csX15" fmla="*/ 44393 w 44393"/>
                  <a:gd name="csY15" fmla="*/ 0 h 695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44393" h="69516">
                    <a:moveTo>
                      <a:pt x="44393" y="0"/>
                    </a:moveTo>
                    <a:lnTo>
                      <a:pt x="24504" y="58215"/>
                    </a:lnTo>
                    <a:cubicBezTo>
                      <a:pt x="23296" y="61793"/>
                      <a:pt x="21636" y="64576"/>
                      <a:pt x="19510" y="66545"/>
                    </a:cubicBezTo>
                    <a:cubicBezTo>
                      <a:pt x="17401" y="68514"/>
                      <a:pt x="14429" y="69501"/>
                      <a:pt x="10575" y="69517"/>
                    </a:cubicBezTo>
                    <a:cubicBezTo>
                      <a:pt x="9056" y="69501"/>
                      <a:pt x="6862" y="69396"/>
                      <a:pt x="3958" y="69155"/>
                    </a:cubicBezTo>
                    <a:lnTo>
                      <a:pt x="3958" y="59994"/>
                    </a:lnTo>
                    <a:lnTo>
                      <a:pt x="9471" y="60099"/>
                    </a:lnTo>
                    <a:cubicBezTo>
                      <a:pt x="11888" y="60099"/>
                      <a:pt x="13687" y="59704"/>
                      <a:pt x="14860" y="58907"/>
                    </a:cubicBezTo>
                    <a:cubicBezTo>
                      <a:pt x="16019" y="58113"/>
                      <a:pt x="16953" y="56696"/>
                      <a:pt x="17626" y="54675"/>
                    </a:cubicBezTo>
                    <a:cubicBezTo>
                      <a:pt x="18299" y="52653"/>
                      <a:pt x="18629" y="51461"/>
                      <a:pt x="18629" y="51131"/>
                    </a:cubicBezTo>
                    <a:cubicBezTo>
                      <a:pt x="18629" y="50925"/>
                      <a:pt x="18282" y="49887"/>
                      <a:pt x="17574" y="47986"/>
                    </a:cubicBezTo>
                    <a:lnTo>
                      <a:pt x="0" y="0"/>
                    </a:lnTo>
                    <a:lnTo>
                      <a:pt x="12097" y="0"/>
                    </a:lnTo>
                    <a:lnTo>
                      <a:pt x="24504" y="33711"/>
                    </a:lnTo>
                    <a:lnTo>
                      <a:pt x="35183" y="0"/>
                    </a:lnTo>
                    <a:lnTo>
                      <a:pt x="44393" y="0"/>
                    </a:lnTo>
                    <a:close/>
                  </a:path>
                </a:pathLst>
              </a:custGeom>
              <a:solidFill>
                <a:srgbClr val="000066"/>
              </a:solidFill>
              <a:ln w="326" cap="flat">
                <a:noFill/>
                <a:prstDash val="solid"/>
                <a:miter/>
              </a:ln>
            </p:spPr>
            <p:txBody>
              <a:bodyPr/>
              <a:lstStyle/>
              <a:p>
                <a:endParaRPr lang="en-GB"/>
              </a:p>
            </p:txBody>
          </p:sp>
          <p:sp>
            <p:nvSpPr>
              <p:cNvPr id="1143" name="Free-form: Shape 1142">
                <a:extLst>
                  <a:ext uri="{FF2B5EF4-FFF2-40B4-BE49-F238E27FC236}">
                    <a16:creationId xmlns:a16="http://schemas.microsoft.com/office/drawing/2014/main" id="{169467CC-3104-5D3A-03C2-44A03020FF07}"/>
                  </a:ext>
                </a:extLst>
              </p:cNvPr>
              <p:cNvSpPr/>
              <p:nvPr/>
            </p:nvSpPr>
            <p:spPr>
              <a:xfrm>
                <a:off x="3881569" y="5849664"/>
                <a:ext cx="46986" cy="53273"/>
              </a:xfrm>
              <a:custGeom>
                <a:avLst/>
                <a:gdLst>
                  <a:gd name="csX0" fmla="*/ 46986 w 46986"/>
                  <a:gd name="csY0" fmla="*/ 52203 h 53273"/>
                  <a:gd name="csX1" fmla="*/ 35997 w 46986"/>
                  <a:gd name="csY1" fmla="*/ 52203 h 53273"/>
                  <a:gd name="csX2" fmla="*/ 34217 w 46986"/>
                  <a:gd name="csY2" fmla="*/ 41870 h 53273"/>
                  <a:gd name="csX3" fmla="*/ 16901 w 46986"/>
                  <a:gd name="csY3" fmla="*/ 53274 h 53273"/>
                  <a:gd name="csX4" fmla="*/ 4631 w 46986"/>
                  <a:gd name="csY4" fmla="*/ 48780 h 53273"/>
                  <a:gd name="csX5" fmla="*/ 0 w 46986"/>
                  <a:gd name="csY5" fmla="*/ 37514 h 53273"/>
                  <a:gd name="csX6" fmla="*/ 30934 w 46986"/>
                  <a:gd name="csY6" fmla="*/ 19905 h 53273"/>
                  <a:gd name="csX7" fmla="*/ 34217 w 46986"/>
                  <a:gd name="csY7" fmla="*/ 19957 h 53273"/>
                  <a:gd name="csX8" fmla="*/ 34217 w 46986"/>
                  <a:gd name="csY8" fmla="*/ 16103 h 53273"/>
                  <a:gd name="csX9" fmla="*/ 23384 w 46986"/>
                  <a:gd name="csY9" fmla="*/ 8155 h 53273"/>
                  <a:gd name="csX10" fmla="*/ 11440 w 46986"/>
                  <a:gd name="csY10" fmla="*/ 16103 h 53273"/>
                  <a:gd name="csX11" fmla="*/ 1626 w 46986"/>
                  <a:gd name="csY11" fmla="*/ 14637 h 53273"/>
                  <a:gd name="csX12" fmla="*/ 8191 w 46986"/>
                  <a:gd name="csY12" fmla="*/ 4131 h 53273"/>
                  <a:gd name="csX13" fmla="*/ 24902 w 46986"/>
                  <a:gd name="csY13" fmla="*/ 0 h 53273"/>
                  <a:gd name="csX14" fmla="*/ 34579 w 46986"/>
                  <a:gd name="csY14" fmla="*/ 1003 h 53273"/>
                  <a:gd name="csX15" fmla="*/ 40905 w 46986"/>
                  <a:gd name="csY15" fmla="*/ 4337 h 53273"/>
                  <a:gd name="csX16" fmla="*/ 44481 w 46986"/>
                  <a:gd name="csY16" fmla="*/ 9451 h 53273"/>
                  <a:gd name="csX17" fmla="*/ 45468 w 46986"/>
                  <a:gd name="csY17" fmla="*/ 18785 h 53273"/>
                  <a:gd name="csX18" fmla="*/ 45468 w 46986"/>
                  <a:gd name="csY18" fmla="*/ 41870 h 53273"/>
                  <a:gd name="csX19" fmla="*/ 46986 w 46986"/>
                  <a:gd name="csY19" fmla="*/ 52203 h 53273"/>
                  <a:gd name="csX20" fmla="*/ 34217 w 46986"/>
                  <a:gd name="csY20" fmla="*/ 26178 h 53273"/>
                  <a:gd name="csX21" fmla="*/ 11839 w 46986"/>
                  <a:gd name="csY21" fmla="*/ 36857 h 53273"/>
                  <a:gd name="csX22" fmla="*/ 14102 w 46986"/>
                  <a:gd name="csY22" fmla="*/ 42301 h 53273"/>
                  <a:gd name="csX23" fmla="*/ 20911 w 46986"/>
                  <a:gd name="csY23" fmla="*/ 44564 h 53273"/>
                  <a:gd name="csX24" fmla="*/ 30866 w 46986"/>
                  <a:gd name="csY24" fmla="*/ 40384 h 53273"/>
                  <a:gd name="csX25" fmla="*/ 34217 w 46986"/>
                  <a:gd name="csY25" fmla="*/ 30897 h 53273"/>
                  <a:gd name="csX26" fmla="*/ 34217 w 46986"/>
                  <a:gd name="csY26" fmla="*/ 26178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46986" h="53273">
                    <a:moveTo>
                      <a:pt x="46986" y="52203"/>
                    </a:moveTo>
                    <a:lnTo>
                      <a:pt x="35997" y="52203"/>
                    </a:lnTo>
                    <a:cubicBezTo>
                      <a:pt x="35013" y="49094"/>
                      <a:pt x="34426" y="45655"/>
                      <a:pt x="34217" y="41870"/>
                    </a:cubicBezTo>
                    <a:cubicBezTo>
                      <a:pt x="31160" y="49472"/>
                      <a:pt x="25386" y="53257"/>
                      <a:pt x="16901" y="53274"/>
                    </a:cubicBezTo>
                    <a:cubicBezTo>
                      <a:pt x="11803" y="53257"/>
                      <a:pt x="7727" y="51772"/>
                      <a:pt x="4631" y="48780"/>
                    </a:cubicBezTo>
                    <a:cubicBezTo>
                      <a:pt x="1538" y="45792"/>
                      <a:pt x="0" y="42043"/>
                      <a:pt x="0" y="37514"/>
                    </a:cubicBezTo>
                    <a:cubicBezTo>
                      <a:pt x="0" y="25783"/>
                      <a:pt x="10317" y="19905"/>
                      <a:pt x="30934" y="19905"/>
                    </a:cubicBezTo>
                    <a:cubicBezTo>
                      <a:pt x="31748" y="19905"/>
                      <a:pt x="32835" y="19924"/>
                      <a:pt x="34217" y="19957"/>
                    </a:cubicBezTo>
                    <a:lnTo>
                      <a:pt x="34217" y="16103"/>
                    </a:lnTo>
                    <a:cubicBezTo>
                      <a:pt x="34217" y="10800"/>
                      <a:pt x="30605" y="8155"/>
                      <a:pt x="23384" y="8155"/>
                    </a:cubicBezTo>
                    <a:cubicBezTo>
                      <a:pt x="16365" y="8155"/>
                      <a:pt x="12391" y="10800"/>
                      <a:pt x="11440" y="16103"/>
                    </a:cubicBezTo>
                    <a:lnTo>
                      <a:pt x="1626" y="14637"/>
                    </a:lnTo>
                    <a:cubicBezTo>
                      <a:pt x="2162" y="10385"/>
                      <a:pt x="4357" y="6878"/>
                      <a:pt x="8191" y="4131"/>
                    </a:cubicBezTo>
                    <a:cubicBezTo>
                      <a:pt x="12045" y="1382"/>
                      <a:pt x="17610" y="0"/>
                      <a:pt x="24902" y="0"/>
                    </a:cubicBezTo>
                    <a:cubicBezTo>
                      <a:pt x="28861" y="0"/>
                      <a:pt x="32074" y="346"/>
                      <a:pt x="34579" y="1003"/>
                    </a:cubicBezTo>
                    <a:cubicBezTo>
                      <a:pt x="37068" y="1659"/>
                      <a:pt x="39177" y="2763"/>
                      <a:pt x="40905" y="4337"/>
                    </a:cubicBezTo>
                    <a:cubicBezTo>
                      <a:pt x="42633" y="5911"/>
                      <a:pt x="43825" y="7603"/>
                      <a:pt x="44481" y="9451"/>
                    </a:cubicBezTo>
                    <a:cubicBezTo>
                      <a:pt x="45138" y="11283"/>
                      <a:pt x="45468" y="14395"/>
                      <a:pt x="45468" y="18785"/>
                    </a:cubicBezTo>
                    <a:lnTo>
                      <a:pt x="45468" y="41870"/>
                    </a:lnTo>
                    <a:cubicBezTo>
                      <a:pt x="45468" y="45221"/>
                      <a:pt x="45967" y="48659"/>
                      <a:pt x="46986" y="52203"/>
                    </a:cubicBezTo>
                    <a:close/>
                    <a:moveTo>
                      <a:pt x="34217" y="26178"/>
                    </a:moveTo>
                    <a:cubicBezTo>
                      <a:pt x="19305" y="26178"/>
                      <a:pt x="11839" y="29738"/>
                      <a:pt x="11839" y="36857"/>
                    </a:cubicBezTo>
                    <a:cubicBezTo>
                      <a:pt x="11839" y="38983"/>
                      <a:pt x="12600" y="40798"/>
                      <a:pt x="14102" y="42301"/>
                    </a:cubicBezTo>
                    <a:cubicBezTo>
                      <a:pt x="15604" y="43803"/>
                      <a:pt x="17871" y="44564"/>
                      <a:pt x="20911" y="44564"/>
                    </a:cubicBezTo>
                    <a:cubicBezTo>
                      <a:pt x="25301" y="44564"/>
                      <a:pt x="28619" y="43166"/>
                      <a:pt x="30866" y="40384"/>
                    </a:cubicBezTo>
                    <a:cubicBezTo>
                      <a:pt x="33093" y="37602"/>
                      <a:pt x="34217" y="34441"/>
                      <a:pt x="34217" y="30897"/>
                    </a:cubicBezTo>
                    <a:lnTo>
                      <a:pt x="34217" y="26178"/>
                    </a:lnTo>
                    <a:close/>
                  </a:path>
                </a:pathLst>
              </a:custGeom>
              <a:solidFill>
                <a:srgbClr val="000066"/>
              </a:solidFill>
              <a:ln w="326" cap="flat">
                <a:noFill/>
                <a:prstDash val="solid"/>
                <a:miter/>
              </a:ln>
            </p:spPr>
            <p:txBody>
              <a:bodyPr/>
              <a:lstStyle/>
              <a:p>
                <a:endParaRPr lang="en-GB"/>
              </a:p>
            </p:txBody>
          </p:sp>
          <p:sp>
            <p:nvSpPr>
              <p:cNvPr id="1144" name="Free-form: Shape 1143">
                <a:extLst>
                  <a:ext uri="{FF2B5EF4-FFF2-40B4-BE49-F238E27FC236}">
                    <a16:creationId xmlns:a16="http://schemas.microsoft.com/office/drawing/2014/main" id="{4557DF2C-1415-BEB4-ED22-5F210A812145}"/>
                  </a:ext>
                </a:extLst>
              </p:cNvPr>
              <p:cNvSpPr/>
              <p:nvPr/>
            </p:nvSpPr>
            <p:spPr>
              <a:xfrm>
                <a:off x="3940844" y="5849214"/>
                <a:ext cx="26074" cy="52653"/>
              </a:xfrm>
              <a:custGeom>
                <a:avLst/>
                <a:gdLst>
                  <a:gd name="csX0" fmla="*/ 11542 w 26074"/>
                  <a:gd name="csY0" fmla="*/ 52653 h 52653"/>
                  <a:gd name="csX1" fmla="*/ 0 w 26074"/>
                  <a:gd name="csY1" fmla="*/ 52653 h 52653"/>
                  <a:gd name="csX2" fmla="*/ 0 w 26074"/>
                  <a:gd name="csY2" fmla="*/ 1522 h 52653"/>
                  <a:gd name="csX3" fmla="*/ 10438 w 26074"/>
                  <a:gd name="csY3" fmla="*/ 1522 h 52653"/>
                  <a:gd name="csX4" fmla="*/ 10438 w 26074"/>
                  <a:gd name="csY4" fmla="*/ 13722 h 52653"/>
                  <a:gd name="csX5" fmla="*/ 16555 w 26074"/>
                  <a:gd name="csY5" fmla="*/ 3301 h 52653"/>
                  <a:gd name="csX6" fmla="*/ 24556 w 26074"/>
                  <a:gd name="csY6" fmla="*/ 0 h 52653"/>
                  <a:gd name="csX7" fmla="*/ 26075 w 26074"/>
                  <a:gd name="csY7" fmla="*/ 52 h 52653"/>
                  <a:gd name="csX8" fmla="*/ 26075 w 26074"/>
                  <a:gd name="csY8" fmla="*/ 12459 h 52653"/>
                  <a:gd name="csX9" fmla="*/ 14412 w 26074"/>
                  <a:gd name="csY9" fmla="*/ 18076 h 52653"/>
                  <a:gd name="csX10" fmla="*/ 11542 w 26074"/>
                  <a:gd name="csY10" fmla="*/ 28963 h 52653"/>
                  <a:gd name="csX11" fmla="*/ 11542 w 26074"/>
                  <a:gd name="csY11" fmla="*/ 52653 h 526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6074" h="52653">
                    <a:moveTo>
                      <a:pt x="11542" y="52653"/>
                    </a:moveTo>
                    <a:lnTo>
                      <a:pt x="0" y="52653"/>
                    </a:lnTo>
                    <a:lnTo>
                      <a:pt x="0" y="1522"/>
                    </a:lnTo>
                    <a:lnTo>
                      <a:pt x="10438" y="1522"/>
                    </a:lnTo>
                    <a:lnTo>
                      <a:pt x="10438" y="13722"/>
                    </a:lnTo>
                    <a:cubicBezTo>
                      <a:pt x="11924" y="8971"/>
                      <a:pt x="13962" y="5480"/>
                      <a:pt x="16555" y="3301"/>
                    </a:cubicBezTo>
                    <a:cubicBezTo>
                      <a:pt x="19164" y="1107"/>
                      <a:pt x="21826" y="0"/>
                      <a:pt x="24556" y="0"/>
                    </a:cubicBezTo>
                    <a:cubicBezTo>
                      <a:pt x="24935" y="0"/>
                      <a:pt x="25438" y="19"/>
                      <a:pt x="26075" y="52"/>
                    </a:cubicBezTo>
                    <a:lnTo>
                      <a:pt x="26075" y="12459"/>
                    </a:lnTo>
                    <a:cubicBezTo>
                      <a:pt x="20199" y="12459"/>
                      <a:pt x="16313" y="14326"/>
                      <a:pt x="14412" y="18076"/>
                    </a:cubicBezTo>
                    <a:cubicBezTo>
                      <a:pt x="12511" y="21825"/>
                      <a:pt x="11542" y="25453"/>
                      <a:pt x="11542" y="28963"/>
                    </a:cubicBezTo>
                    <a:lnTo>
                      <a:pt x="11542" y="52653"/>
                    </a:lnTo>
                    <a:close/>
                  </a:path>
                </a:pathLst>
              </a:custGeom>
              <a:solidFill>
                <a:srgbClr val="000066"/>
              </a:solidFill>
              <a:ln w="326" cap="flat">
                <a:noFill/>
                <a:prstDash val="solid"/>
                <a:miter/>
              </a:ln>
            </p:spPr>
            <p:txBody>
              <a:bodyPr/>
              <a:lstStyle/>
              <a:p>
                <a:endParaRPr lang="en-GB"/>
              </a:p>
            </p:txBody>
          </p:sp>
          <p:sp>
            <p:nvSpPr>
              <p:cNvPr id="1145" name="Free-form: Shape 1144">
                <a:extLst>
                  <a:ext uri="{FF2B5EF4-FFF2-40B4-BE49-F238E27FC236}">
                    <a16:creationId xmlns:a16="http://schemas.microsoft.com/office/drawing/2014/main" id="{E3DB7301-56FB-BD91-CB0B-F92927149CEE}"/>
                  </a:ext>
                </a:extLst>
              </p:cNvPr>
              <p:cNvSpPr/>
              <p:nvPr/>
            </p:nvSpPr>
            <p:spPr>
              <a:xfrm>
                <a:off x="3975215" y="5850736"/>
                <a:ext cx="42077" cy="52202"/>
              </a:xfrm>
              <a:custGeom>
                <a:avLst/>
                <a:gdLst>
                  <a:gd name="csX0" fmla="*/ 42078 w 42077"/>
                  <a:gd name="csY0" fmla="*/ 51131 h 52202"/>
                  <a:gd name="csX1" fmla="*/ 31346 w 42077"/>
                  <a:gd name="csY1" fmla="*/ 51131 h 52202"/>
                  <a:gd name="csX2" fmla="*/ 31346 w 42077"/>
                  <a:gd name="csY2" fmla="*/ 40090 h 52202"/>
                  <a:gd name="csX3" fmla="*/ 15190 w 42077"/>
                  <a:gd name="csY3" fmla="*/ 52202 h 52202"/>
                  <a:gd name="csX4" fmla="*/ 4112 w 42077"/>
                  <a:gd name="csY4" fmla="*/ 47866 h 52202"/>
                  <a:gd name="csX5" fmla="*/ 0 w 42077"/>
                  <a:gd name="csY5" fmla="*/ 35786 h 52202"/>
                  <a:gd name="csX6" fmla="*/ 0 w 42077"/>
                  <a:gd name="csY6" fmla="*/ 0 h 52202"/>
                  <a:gd name="csX7" fmla="*/ 11803 w 42077"/>
                  <a:gd name="csY7" fmla="*/ 0 h 52202"/>
                  <a:gd name="csX8" fmla="*/ 11803 w 42077"/>
                  <a:gd name="csY8" fmla="*/ 33317 h 52202"/>
                  <a:gd name="csX9" fmla="*/ 14239 w 42077"/>
                  <a:gd name="csY9" fmla="*/ 40557 h 52202"/>
                  <a:gd name="csX10" fmla="*/ 18991 w 42077"/>
                  <a:gd name="csY10" fmla="*/ 42268 h 52202"/>
                  <a:gd name="csX11" fmla="*/ 26630 w 42077"/>
                  <a:gd name="csY11" fmla="*/ 38898 h 52202"/>
                  <a:gd name="csX12" fmla="*/ 30536 w 42077"/>
                  <a:gd name="csY12" fmla="*/ 24555 h 52202"/>
                  <a:gd name="csX13" fmla="*/ 30536 w 42077"/>
                  <a:gd name="csY13" fmla="*/ 0 h 52202"/>
                  <a:gd name="csX14" fmla="*/ 42078 w 42077"/>
                  <a:gd name="csY14" fmla="*/ 0 h 52202"/>
                  <a:gd name="csX15" fmla="*/ 42078 w 42077"/>
                  <a:gd name="csY15" fmla="*/ 51131 h 522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42077" h="52202">
                    <a:moveTo>
                      <a:pt x="42078" y="51131"/>
                    </a:moveTo>
                    <a:lnTo>
                      <a:pt x="31346" y="51131"/>
                    </a:lnTo>
                    <a:lnTo>
                      <a:pt x="31346" y="40090"/>
                    </a:lnTo>
                    <a:cubicBezTo>
                      <a:pt x="28443" y="48159"/>
                      <a:pt x="23051" y="52186"/>
                      <a:pt x="15190" y="52202"/>
                    </a:cubicBezTo>
                    <a:cubicBezTo>
                      <a:pt x="10542" y="52186"/>
                      <a:pt x="6842" y="50753"/>
                      <a:pt x="4112" y="47866"/>
                    </a:cubicBezTo>
                    <a:cubicBezTo>
                      <a:pt x="1365" y="44978"/>
                      <a:pt x="0" y="40952"/>
                      <a:pt x="0" y="35786"/>
                    </a:cubicBezTo>
                    <a:lnTo>
                      <a:pt x="0" y="0"/>
                    </a:lnTo>
                    <a:lnTo>
                      <a:pt x="11803" y="0"/>
                    </a:lnTo>
                    <a:lnTo>
                      <a:pt x="11803" y="33317"/>
                    </a:lnTo>
                    <a:cubicBezTo>
                      <a:pt x="11803" y="36997"/>
                      <a:pt x="12613" y="39397"/>
                      <a:pt x="14239" y="40557"/>
                    </a:cubicBezTo>
                    <a:cubicBezTo>
                      <a:pt x="15846" y="41697"/>
                      <a:pt x="17436" y="42268"/>
                      <a:pt x="18991" y="42268"/>
                    </a:cubicBezTo>
                    <a:cubicBezTo>
                      <a:pt x="21496" y="42268"/>
                      <a:pt x="24037" y="41145"/>
                      <a:pt x="26630" y="38898"/>
                    </a:cubicBezTo>
                    <a:cubicBezTo>
                      <a:pt x="29239" y="36667"/>
                      <a:pt x="30536" y="31880"/>
                      <a:pt x="30536" y="24555"/>
                    </a:cubicBezTo>
                    <a:lnTo>
                      <a:pt x="30536" y="0"/>
                    </a:lnTo>
                    <a:lnTo>
                      <a:pt x="42078" y="0"/>
                    </a:lnTo>
                    <a:lnTo>
                      <a:pt x="42078" y="51131"/>
                    </a:lnTo>
                    <a:close/>
                  </a:path>
                </a:pathLst>
              </a:custGeom>
              <a:solidFill>
                <a:srgbClr val="000066"/>
              </a:solidFill>
              <a:ln w="326" cap="flat">
                <a:noFill/>
                <a:prstDash val="solid"/>
                <a:miter/>
              </a:ln>
            </p:spPr>
            <p:txBody>
              <a:bodyPr/>
              <a:lstStyle/>
              <a:p>
                <a:endParaRPr lang="en-GB"/>
              </a:p>
            </p:txBody>
          </p:sp>
          <p:sp>
            <p:nvSpPr>
              <p:cNvPr id="1146" name="Free-form: Shape 1145">
                <a:extLst>
                  <a:ext uri="{FF2B5EF4-FFF2-40B4-BE49-F238E27FC236}">
                    <a16:creationId xmlns:a16="http://schemas.microsoft.com/office/drawing/2014/main" id="{9385F526-3896-1A1C-15A1-72BA6E8BF242}"/>
                  </a:ext>
                </a:extLst>
              </p:cNvPr>
              <p:cNvSpPr/>
              <p:nvPr/>
            </p:nvSpPr>
            <p:spPr>
              <a:xfrm>
                <a:off x="4026502" y="5840971"/>
                <a:ext cx="51342" cy="79229"/>
              </a:xfrm>
              <a:custGeom>
                <a:avLst/>
                <a:gdLst>
                  <a:gd name="csX0" fmla="*/ 51291 w 51342"/>
                  <a:gd name="csY0" fmla="*/ 0 h 79229"/>
                  <a:gd name="csX1" fmla="*/ 51291 w 51342"/>
                  <a:gd name="csY1" fmla="*/ 8850 h 79229"/>
                  <a:gd name="csX2" fmla="*/ 47747 w 51342"/>
                  <a:gd name="csY2" fmla="*/ 8850 h 79229"/>
                  <a:gd name="csX3" fmla="*/ 43671 w 51342"/>
                  <a:gd name="csY3" fmla="*/ 9402 h 79229"/>
                  <a:gd name="csX4" fmla="*/ 40248 w 51342"/>
                  <a:gd name="csY4" fmla="*/ 12994 h 79229"/>
                  <a:gd name="csX5" fmla="*/ 46333 w 51342"/>
                  <a:gd name="csY5" fmla="*/ 24039 h 79229"/>
                  <a:gd name="csX6" fmla="*/ 40627 w 51342"/>
                  <a:gd name="csY6" fmla="*/ 35286 h 79229"/>
                  <a:gd name="csX7" fmla="*/ 25559 w 51342"/>
                  <a:gd name="csY7" fmla="*/ 39728 h 79229"/>
                  <a:gd name="csX8" fmla="*/ 16107 w 51342"/>
                  <a:gd name="csY8" fmla="*/ 38414 h 79229"/>
                  <a:gd name="csX9" fmla="*/ 12547 w 51342"/>
                  <a:gd name="csY9" fmla="*/ 43424 h 79229"/>
                  <a:gd name="csX10" fmla="*/ 14275 w 51342"/>
                  <a:gd name="csY10" fmla="*/ 46863 h 79229"/>
                  <a:gd name="csX11" fmla="*/ 19494 w 51342"/>
                  <a:gd name="csY11" fmla="*/ 48437 h 79229"/>
                  <a:gd name="csX12" fmla="*/ 34684 w 51342"/>
                  <a:gd name="csY12" fmla="*/ 48437 h 79229"/>
                  <a:gd name="csX13" fmla="*/ 46901 w 51342"/>
                  <a:gd name="csY13" fmla="*/ 52464 h 79229"/>
                  <a:gd name="csX14" fmla="*/ 51343 w 51342"/>
                  <a:gd name="csY14" fmla="*/ 62470 h 79229"/>
                  <a:gd name="csX15" fmla="*/ 44622 w 51342"/>
                  <a:gd name="csY15" fmla="*/ 74461 h 79229"/>
                  <a:gd name="csX16" fmla="*/ 24765 w 51342"/>
                  <a:gd name="csY16" fmla="*/ 79229 h 79229"/>
                  <a:gd name="csX17" fmla="*/ 0 w 51342"/>
                  <a:gd name="csY17" fmla="*/ 65405 h 79229"/>
                  <a:gd name="csX18" fmla="*/ 7449 w 51342"/>
                  <a:gd name="csY18" fmla="*/ 55021 h 79229"/>
                  <a:gd name="csX19" fmla="*/ 2681 w 51342"/>
                  <a:gd name="csY19" fmla="*/ 46569 h 79229"/>
                  <a:gd name="csX20" fmla="*/ 10836 w 51342"/>
                  <a:gd name="csY20" fmla="*/ 35943 h 79229"/>
                  <a:gd name="csX21" fmla="*/ 3752 w 51342"/>
                  <a:gd name="csY21" fmla="*/ 24088 h 79229"/>
                  <a:gd name="csX22" fmla="*/ 8952 w 51342"/>
                  <a:gd name="csY22" fmla="*/ 13203 h 79229"/>
                  <a:gd name="csX23" fmla="*/ 24801 w 51342"/>
                  <a:gd name="csY23" fmla="*/ 8693 h 79229"/>
                  <a:gd name="csX24" fmla="*/ 34684 w 51342"/>
                  <a:gd name="csY24" fmla="*/ 9765 h 79229"/>
                  <a:gd name="csX25" fmla="*/ 46989 w 51342"/>
                  <a:gd name="csY25" fmla="*/ 0 h 79229"/>
                  <a:gd name="csX26" fmla="*/ 51291 w 51342"/>
                  <a:gd name="csY26" fmla="*/ 0 h 79229"/>
                  <a:gd name="csX27" fmla="*/ 25059 w 51342"/>
                  <a:gd name="csY27" fmla="*/ 32902 h 79229"/>
                  <a:gd name="csX28" fmla="*/ 34478 w 51342"/>
                  <a:gd name="csY28" fmla="*/ 24039 h 79229"/>
                  <a:gd name="csX29" fmla="*/ 32127 w 51342"/>
                  <a:gd name="csY29" fmla="*/ 18317 h 79229"/>
                  <a:gd name="csX30" fmla="*/ 25265 w 51342"/>
                  <a:gd name="csY30" fmla="*/ 15985 h 79229"/>
                  <a:gd name="csX31" fmla="*/ 18197 w 51342"/>
                  <a:gd name="csY31" fmla="*/ 18422 h 79229"/>
                  <a:gd name="csX32" fmla="*/ 15692 w 51342"/>
                  <a:gd name="csY32" fmla="*/ 24502 h 79229"/>
                  <a:gd name="csX33" fmla="*/ 18181 w 51342"/>
                  <a:gd name="csY33" fmla="*/ 30570 h 79229"/>
                  <a:gd name="csX34" fmla="*/ 25059 w 51342"/>
                  <a:gd name="csY34" fmla="*/ 32902 h 79229"/>
                  <a:gd name="csX35" fmla="*/ 12410 w 51342"/>
                  <a:gd name="csY35" fmla="*/ 58113 h 79229"/>
                  <a:gd name="csX36" fmla="*/ 9922 w 51342"/>
                  <a:gd name="csY36" fmla="*/ 62519 h 79229"/>
                  <a:gd name="csX37" fmla="*/ 14069 w 51342"/>
                  <a:gd name="csY37" fmla="*/ 68671 h 79229"/>
                  <a:gd name="csX38" fmla="*/ 27286 w 51342"/>
                  <a:gd name="csY38" fmla="*/ 71316 h 79229"/>
                  <a:gd name="csX39" fmla="*/ 40595 w 51342"/>
                  <a:gd name="csY39" fmla="*/ 64491 h 79229"/>
                  <a:gd name="csX40" fmla="*/ 38279 w 51342"/>
                  <a:gd name="csY40" fmla="*/ 60670 h 79229"/>
                  <a:gd name="csX41" fmla="*/ 32956 w 51342"/>
                  <a:gd name="csY41" fmla="*/ 59374 h 79229"/>
                  <a:gd name="csX42" fmla="*/ 20702 w 51342"/>
                  <a:gd name="csY42" fmla="*/ 59374 h 79229"/>
                  <a:gd name="csX43" fmla="*/ 12410 w 51342"/>
                  <a:gd name="csY43" fmla="*/ 58113 h 792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Lst>
                <a:rect l="l" t="t" r="r" b="b"/>
                <a:pathLst>
                  <a:path w="51342" h="79229">
                    <a:moveTo>
                      <a:pt x="51291" y="0"/>
                    </a:moveTo>
                    <a:lnTo>
                      <a:pt x="51291" y="8850"/>
                    </a:lnTo>
                    <a:lnTo>
                      <a:pt x="47747" y="8850"/>
                    </a:lnTo>
                    <a:cubicBezTo>
                      <a:pt x="46192" y="8850"/>
                      <a:pt x="44827" y="9039"/>
                      <a:pt x="43671" y="9402"/>
                    </a:cubicBezTo>
                    <a:cubicBezTo>
                      <a:pt x="42496" y="9781"/>
                      <a:pt x="41356" y="10973"/>
                      <a:pt x="40248" y="12994"/>
                    </a:cubicBezTo>
                    <a:cubicBezTo>
                      <a:pt x="44292" y="16312"/>
                      <a:pt x="46333" y="19993"/>
                      <a:pt x="46333" y="24039"/>
                    </a:cubicBezTo>
                    <a:cubicBezTo>
                      <a:pt x="46333" y="28565"/>
                      <a:pt x="44429" y="32314"/>
                      <a:pt x="40627" y="35286"/>
                    </a:cubicBezTo>
                    <a:cubicBezTo>
                      <a:pt x="36826" y="38241"/>
                      <a:pt x="31816" y="39728"/>
                      <a:pt x="25559" y="39728"/>
                    </a:cubicBezTo>
                    <a:cubicBezTo>
                      <a:pt x="22864" y="39728"/>
                      <a:pt x="19719" y="39296"/>
                      <a:pt x="16107" y="38414"/>
                    </a:cubicBezTo>
                    <a:cubicBezTo>
                      <a:pt x="13739" y="39502"/>
                      <a:pt x="12547" y="41161"/>
                      <a:pt x="12547" y="43424"/>
                    </a:cubicBezTo>
                    <a:cubicBezTo>
                      <a:pt x="12547" y="44688"/>
                      <a:pt x="13135" y="45828"/>
                      <a:pt x="14275" y="46863"/>
                    </a:cubicBezTo>
                    <a:cubicBezTo>
                      <a:pt x="15415" y="47918"/>
                      <a:pt x="17162" y="48437"/>
                      <a:pt x="19494" y="48437"/>
                    </a:cubicBezTo>
                    <a:lnTo>
                      <a:pt x="34684" y="48437"/>
                    </a:lnTo>
                    <a:cubicBezTo>
                      <a:pt x="39870" y="48437"/>
                      <a:pt x="43946" y="49786"/>
                      <a:pt x="46901" y="52464"/>
                    </a:cubicBezTo>
                    <a:cubicBezTo>
                      <a:pt x="49857" y="55141"/>
                      <a:pt x="51343" y="58476"/>
                      <a:pt x="51343" y="62470"/>
                    </a:cubicBezTo>
                    <a:cubicBezTo>
                      <a:pt x="51343" y="67290"/>
                      <a:pt x="49096" y="71297"/>
                      <a:pt x="44622" y="74461"/>
                    </a:cubicBezTo>
                    <a:cubicBezTo>
                      <a:pt x="40164" y="77639"/>
                      <a:pt x="33528" y="79213"/>
                      <a:pt x="24765" y="79229"/>
                    </a:cubicBezTo>
                    <a:cubicBezTo>
                      <a:pt x="8243" y="79213"/>
                      <a:pt x="0" y="74615"/>
                      <a:pt x="0" y="65405"/>
                    </a:cubicBezTo>
                    <a:cubicBezTo>
                      <a:pt x="0" y="60844"/>
                      <a:pt x="2472" y="57389"/>
                      <a:pt x="7449" y="55021"/>
                    </a:cubicBezTo>
                    <a:cubicBezTo>
                      <a:pt x="4268" y="52324"/>
                      <a:pt x="2681" y="49508"/>
                      <a:pt x="2681" y="46569"/>
                    </a:cubicBezTo>
                    <a:cubicBezTo>
                      <a:pt x="2681" y="42111"/>
                      <a:pt x="5392" y="38571"/>
                      <a:pt x="10836" y="35943"/>
                    </a:cubicBezTo>
                    <a:cubicBezTo>
                      <a:pt x="6101" y="33075"/>
                      <a:pt x="3752" y="29117"/>
                      <a:pt x="3752" y="24088"/>
                    </a:cubicBezTo>
                    <a:cubicBezTo>
                      <a:pt x="3752" y="19839"/>
                      <a:pt x="5480" y="16211"/>
                      <a:pt x="8952" y="13203"/>
                    </a:cubicBezTo>
                    <a:cubicBezTo>
                      <a:pt x="12443" y="10196"/>
                      <a:pt x="17714" y="8693"/>
                      <a:pt x="24801" y="8693"/>
                    </a:cubicBezTo>
                    <a:cubicBezTo>
                      <a:pt x="28047" y="8693"/>
                      <a:pt x="31333" y="9056"/>
                      <a:pt x="34684" y="9765"/>
                    </a:cubicBezTo>
                    <a:cubicBezTo>
                      <a:pt x="36238" y="3249"/>
                      <a:pt x="40334" y="0"/>
                      <a:pt x="46989" y="0"/>
                    </a:cubicBezTo>
                    <a:lnTo>
                      <a:pt x="51291" y="0"/>
                    </a:lnTo>
                    <a:close/>
                    <a:moveTo>
                      <a:pt x="25059" y="32902"/>
                    </a:moveTo>
                    <a:cubicBezTo>
                      <a:pt x="31333" y="32902"/>
                      <a:pt x="34478" y="29946"/>
                      <a:pt x="34478" y="24039"/>
                    </a:cubicBezTo>
                    <a:cubicBezTo>
                      <a:pt x="34478" y="21772"/>
                      <a:pt x="33700" y="19872"/>
                      <a:pt x="32127" y="18317"/>
                    </a:cubicBezTo>
                    <a:cubicBezTo>
                      <a:pt x="30555" y="16763"/>
                      <a:pt x="28273" y="15985"/>
                      <a:pt x="25265" y="15985"/>
                    </a:cubicBezTo>
                    <a:cubicBezTo>
                      <a:pt x="22224" y="15985"/>
                      <a:pt x="19873" y="16799"/>
                      <a:pt x="18197" y="18422"/>
                    </a:cubicBezTo>
                    <a:cubicBezTo>
                      <a:pt x="16522" y="20045"/>
                      <a:pt x="15692" y="22067"/>
                      <a:pt x="15692" y="24502"/>
                    </a:cubicBezTo>
                    <a:cubicBezTo>
                      <a:pt x="15692" y="26991"/>
                      <a:pt x="16522" y="29013"/>
                      <a:pt x="18181" y="30570"/>
                    </a:cubicBezTo>
                    <a:cubicBezTo>
                      <a:pt x="19824" y="32125"/>
                      <a:pt x="22120" y="32902"/>
                      <a:pt x="25059" y="32902"/>
                    </a:cubicBezTo>
                    <a:close/>
                    <a:moveTo>
                      <a:pt x="12410" y="58113"/>
                    </a:moveTo>
                    <a:cubicBezTo>
                      <a:pt x="10751" y="59635"/>
                      <a:pt x="9922" y="61101"/>
                      <a:pt x="9922" y="62519"/>
                    </a:cubicBezTo>
                    <a:cubicBezTo>
                      <a:pt x="9922" y="64834"/>
                      <a:pt x="11303" y="66892"/>
                      <a:pt x="14069" y="68671"/>
                    </a:cubicBezTo>
                    <a:cubicBezTo>
                      <a:pt x="16832" y="70435"/>
                      <a:pt x="21241" y="71316"/>
                      <a:pt x="27286" y="71316"/>
                    </a:cubicBezTo>
                    <a:cubicBezTo>
                      <a:pt x="36170" y="71316"/>
                      <a:pt x="40595" y="69053"/>
                      <a:pt x="40595" y="64491"/>
                    </a:cubicBezTo>
                    <a:cubicBezTo>
                      <a:pt x="40595" y="62796"/>
                      <a:pt x="39834" y="61536"/>
                      <a:pt x="38279" y="60670"/>
                    </a:cubicBezTo>
                    <a:cubicBezTo>
                      <a:pt x="36725" y="59808"/>
                      <a:pt x="34945" y="59374"/>
                      <a:pt x="32956" y="59374"/>
                    </a:cubicBezTo>
                    <a:lnTo>
                      <a:pt x="20702" y="59374"/>
                    </a:lnTo>
                    <a:cubicBezTo>
                      <a:pt x="18371" y="59374"/>
                      <a:pt x="15608" y="58959"/>
                      <a:pt x="12410" y="58113"/>
                    </a:cubicBezTo>
                    <a:close/>
                  </a:path>
                </a:pathLst>
              </a:custGeom>
              <a:solidFill>
                <a:srgbClr val="000066"/>
              </a:solidFill>
              <a:ln w="326" cap="flat">
                <a:noFill/>
                <a:prstDash val="solid"/>
                <a:miter/>
              </a:ln>
            </p:spPr>
            <p:txBody>
              <a:bodyPr/>
              <a:lstStyle/>
              <a:p>
                <a:endParaRPr lang="en-GB"/>
              </a:p>
            </p:txBody>
          </p:sp>
          <p:sp>
            <p:nvSpPr>
              <p:cNvPr id="1147" name="Free-form: Shape 1146">
                <a:extLst>
                  <a:ext uri="{FF2B5EF4-FFF2-40B4-BE49-F238E27FC236}">
                    <a16:creationId xmlns:a16="http://schemas.microsoft.com/office/drawing/2014/main" id="{B3E8B9AA-DB05-2637-E44C-5CB7F9526D1B}"/>
                  </a:ext>
                </a:extLst>
              </p:cNvPr>
              <p:cNvSpPr/>
              <p:nvPr/>
            </p:nvSpPr>
            <p:spPr>
              <a:xfrm>
                <a:off x="4084860" y="5850736"/>
                <a:ext cx="42077" cy="52202"/>
              </a:xfrm>
              <a:custGeom>
                <a:avLst/>
                <a:gdLst>
                  <a:gd name="csX0" fmla="*/ 42078 w 42077"/>
                  <a:gd name="csY0" fmla="*/ 51131 h 52202"/>
                  <a:gd name="csX1" fmla="*/ 31346 w 42077"/>
                  <a:gd name="csY1" fmla="*/ 51131 h 52202"/>
                  <a:gd name="csX2" fmla="*/ 31346 w 42077"/>
                  <a:gd name="csY2" fmla="*/ 40090 h 52202"/>
                  <a:gd name="csX3" fmla="*/ 15190 w 42077"/>
                  <a:gd name="csY3" fmla="*/ 52202 h 52202"/>
                  <a:gd name="csX4" fmla="*/ 4112 w 42077"/>
                  <a:gd name="csY4" fmla="*/ 47866 h 52202"/>
                  <a:gd name="csX5" fmla="*/ 0 w 42077"/>
                  <a:gd name="csY5" fmla="*/ 35786 h 52202"/>
                  <a:gd name="csX6" fmla="*/ 0 w 42077"/>
                  <a:gd name="csY6" fmla="*/ 0 h 52202"/>
                  <a:gd name="csX7" fmla="*/ 11803 w 42077"/>
                  <a:gd name="csY7" fmla="*/ 0 h 52202"/>
                  <a:gd name="csX8" fmla="*/ 11803 w 42077"/>
                  <a:gd name="csY8" fmla="*/ 33317 h 52202"/>
                  <a:gd name="csX9" fmla="*/ 14239 w 42077"/>
                  <a:gd name="csY9" fmla="*/ 40557 h 52202"/>
                  <a:gd name="csX10" fmla="*/ 18991 w 42077"/>
                  <a:gd name="csY10" fmla="*/ 42268 h 52202"/>
                  <a:gd name="csX11" fmla="*/ 26630 w 42077"/>
                  <a:gd name="csY11" fmla="*/ 38898 h 52202"/>
                  <a:gd name="csX12" fmla="*/ 30536 w 42077"/>
                  <a:gd name="csY12" fmla="*/ 24555 h 52202"/>
                  <a:gd name="csX13" fmla="*/ 30536 w 42077"/>
                  <a:gd name="csY13" fmla="*/ 0 h 52202"/>
                  <a:gd name="csX14" fmla="*/ 42078 w 42077"/>
                  <a:gd name="csY14" fmla="*/ 0 h 52202"/>
                  <a:gd name="csX15" fmla="*/ 42078 w 42077"/>
                  <a:gd name="csY15" fmla="*/ 51131 h 522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42077" h="52202">
                    <a:moveTo>
                      <a:pt x="42078" y="51131"/>
                    </a:moveTo>
                    <a:lnTo>
                      <a:pt x="31346" y="51131"/>
                    </a:lnTo>
                    <a:lnTo>
                      <a:pt x="31346" y="40090"/>
                    </a:lnTo>
                    <a:cubicBezTo>
                      <a:pt x="28443" y="48159"/>
                      <a:pt x="23051" y="52186"/>
                      <a:pt x="15190" y="52202"/>
                    </a:cubicBezTo>
                    <a:cubicBezTo>
                      <a:pt x="10542" y="52186"/>
                      <a:pt x="6842" y="50753"/>
                      <a:pt x="4112" y="47866"/>
                    </a:cubicBezTo>
                    <a:cubicBezTo>
                      <a:pt x="1365" y="44978"/>
                      <a:pt x="0" y="40952"/>
                      <a:pt x="0" y="35786"/>
                    </a:cubicBezTo>
                    <a:lnTo>
                      <a:pt x="0" y="0"/>
                    </a:lnTo>
                    <a:lnTo>
                      <a:pt x="11803" y="0"/>
                    </a:lnTo>
                    <a:lnTo>
                      <a:pt x="11803" y="33317"/>
                    </a:lnTo>
                    <a:cubicBezTo>
                      <a:pt x="11803" y="36997"/>
                      <a:pt x="12613" y="39397"/>
                      <a:pt x="14239" y="40557"/>
                    </a:cubicBezTo>
                    <a:cubicBezTo>
                      <a:pt x="15846" y="41697"/>
                      <a:pt x="17437" y="42268"/>
                      <a:pt x="18991" y="42268"/>
                    </a:cubicBezTo>
                    <a:cubicBezTo>
                      <a:pt x="21496" y="42268"/>
                      <a:pt x="24037" y="41145"/>
                      <a:pt x="26630" y="38898"/>
                    </a:cubicBezTo>
                    <a:cubicBezTo>
                      <a:pt x="29240" y="36667"/>
                      <a:pt x="30536" y="31880"/>
                      <a:pt x="30536" y="24555"/>
                    </a:cubicBezTo>
                    <a:lnTo>
                      <a:pt x="30536" y="0"/>
                    </a:lnTo>
                    <a:lnTo>
                      <a:pt x="42078" y="0"/>
                    </a:lnTo>
                    <a:lnTo>
                      <a:pt x="42078" y="51131"/>
                    </a:lnTo>
                    <a:close/>
                  </a:path>
                </a:pathLst>
              </a:custGeom>
              <a:solidFill>
                <a:srgbClr val="000066"/>
              </a:solidFill>
              <a:ln w="326" cap="flat">
                <a:noFill/>
                <a:prstDash val="solid"/>
                <a:miter/>
              </a:ln>
            </p:spPr>
            <p:txBody>
              <a:bodyPr/>
              <a:lstStyle/>
              <a:p>
                <a:endParaRPr lang="en-GB"/>
              </a:p>
            </p:txBody>
          </p:sp>
          <p:sp>
            <p:nvSpPr>
              <p:cNvPr id="1148" name="Free-form: Shape 1147">
                <a:extLst>
                  <a:ext uri="{FF2B5EF4-FFF2-40B4-BE49-F238E27FC236}">
                    <a16:creationId xmlns:a16="http://schemas.microsoft.com/office/drawing/2014/main" id="{822F401A-A32B-D8C0-8620-E59EEFD185F6}"/>
                  </a:ext>
                </a:extLst>
              </p:cNvPr>
              <p:cNvSpPr/>
              <p:nvPr/>
            </p:nvSpPr>
            <p:spPr>
              <a:xfrm>
                <a:off x="4140798" y="5849214"/>
                <a:ext cx="26074" cy="52653"/>
              </a:xfrm>
              <a:custGeom>
                <a:avLst/>
                <a:gdLst>
                  <a:gd name="csX0" fmla="*/ 11542 w 26074"/>
                  <a:gd name="csY0" fmla="*/ 52653 h 52653"/>
                  <a:gd name="csX1" fmla="*/ 0 w 26074"/>
                  <a:gd name="csY1" fmla="*/ 52653 h 52653"/>
                  <a:gd name="csX2" fmla="*/ 0 w 26074"/>
                  <a:gd name="csY2" fmla="*/ 1522 h 52653"/>
                  <a:gd name="csX3" fmla="*/ 10438 w 26074"/>
                  <a:gd name="csY3" fmla="*/ 1522 h 52653"/>
                  <a:gd name="csX4" fmla="*/ 10438 w 26074"/>
                  <a:gd name="csY4" fmla="*/ 13722 h 52653"/>
                  <a:gd name="csX5" fmla="*/ 16555 w 26074"/>
                  <a:gd name="csY5" fmla="*/ 3301 h 52653"/>
                  <a:gd name="csX6" fmla="*/ 24556 w 26074"/>
                  <a:gd name="csY6" fmla="*/ 0 h 52653"/>
                  <a:gd name="csX7" fmla="*/ 26075 w 26074"/>
                  <a:gd name="csY7" fmla="*/ 52 h 52653"/>
                  <a:gd name="csX8" fmla="*/ 26075 w 26074"/>
                  <a:gd name="csY8" fmla="*/ 12459 h 52653"/>
                  <a:gd name="csX9" fmla="*/ 14412 w 26074"/>
                  <a:gd name="csY9" fmla="*/ 18076 h 52653"/>
                  <a:gd name="csX10" fmla="*/ 11542 w 26074"/>
                  <a:gd name="csY10" fmla="*/ 28963 h 52653"/>
                  <a:gd name="csX11" fmla="*/ 11542 w 26074"/>
                  <a:gd name="csY11" fmla="*/ 52653 h 526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6074" h="52653">
                    <a:moveTo>
                      <a:pt x="11542" y="52653"/>
                    </a:moveTo>
                    <a:lnTo>
                      <a:pt x="0" y="52653"/>
                    </a:lnTo>
                    <a:lnTo>
                      <a:pt x="0" y="1522"/>
                    </a:lnTo>
                    <a:lnTo>
                      <a:pt x="10438" y="1522"/>
                    </a:lnTo>
                    <a:lnTo>
                      <a:pt x="10438" y="13722"/>
                    </a:lnTo>
                    <a:cubicBezTo>
                      <a:pt x="11924" y="8971"/>
                      <a:pt x="13962" y="5480"/>
                      <a:pt x="16555" y="3301"/>
                    </a:cubicBezTo>
                    <a:cubicBezTo>
                      <a:pt x="19164" y="1107"/>
                      <a:pt x="21826" y="0"/>
                      <a:pt x="24556" y="0"/>
                    </a:cubicBezTo>
                    <a:cubicBezTo>
                      <a:pt x="24935" y="0"/>
                      <a:pt x="25438" y="19"/>
                      <a:pt x="26075" y="52"/>
                    </a:cubicBezTo>
                    <a:lnTo>
                      <a:pt x="26075" y="12459"/>
                    </a:lnTo>
                    <a:cubicBezTo>
                      <a:pt x="20199" y="12459"/>
                      <a:pt x="16313" y="14326"/>
                      <a:pt x="14412" y="18076"/>
                    </a:cubicBezTo>
                    <a:cubicBezTo>
                      <a:pt x="12511" y="21825"/>
                      <a:pt x="11542" y="25453"/>
                      <a:pt x="11542" y="28963"/>
                    </a:cubicBezTo>
                    <a:lnTo>
                      <a:pt x="11542" y="52653"/>
                    </a:lnTo>
                    <a:close/>
                  </a:path>
                </a:pathLst>
              </a:custGeom>
              <a:solidFill>
                <a:srgbClr val="000066"/>
              </a:solidFill>
              <a:ln w="326" cap="flat">
                <a:noFill/>
                <a:prstDash val="solid"/>
                <a:miter/>
              </a:ln>
            </p:spPr>
            <p:txBody>
              <a:bodyPr/>
              <a:lstStyle/>
              <a:p>
                <a:endParaRPr lang="en-GB"/>
              </a:p>
            </p:txBody>
          </p:sp>
          <p:sp>
            <p:nvSpPr>
              <p:cNvPr id="1149" name="Free-form: Shape 1148">
                <a:extLst>
                  <a:ext uri="{FF2B5EF4-FFF2-40B4-BE49-F238E27FC236}">
                    <a16:creationId xmlns:a16="http://schemas.microsoft.com/office/drawing/2014/main" id="{E6E16008-C0DE-70AF-4D68-FB1FFB99717E}"/>
                  </a:ext>
                </a:extLst>
              </p:cNvPr>
              <p:cNvSpPr/>
              <p:nvPr/>
            </p:nvSpPr>
            <p:spPr>
              <a:xfrm>
                <a:off x="4175168" y="5850736"/>
                <a:ext cx="42077" cy="52202"/>
              </a:xfrm>
              <a:custGeom>
                <a:avLst/>
                <a:gdLst>
                  <a:gd name="csX0" fmla="*/ 42078 w 42077"/>
                  <a:gd name="csY0" fmla="*/ 51131 h 52202"/>
                  <a:gd name="csX1" fmla="*/ 31346 w 42077"/>
                  <a:gd name="csY1" fmla="*/ 51131 h 52202"/>
                  <a:gd name="csX2" fmla="*/ 31346 w 42077"/>
                  <a:gd name="csY2" fmla="*/ 40090 h 52202"/>
                  <a:gd name="csX3" fmla="*/ 15190 w 42077"/>
                  <a:gd name="csY3" fmla="*/ 52202 h 52202"/>
                  <a:gd name="csX4" fmla="*/ 4112 w 42077"/>
                  <a:gd name="csY4" fmla="*/ 47866 h 52202"/>
                  <a:gd name="csX5" fmla="*/ 0 w 42077"/>
                  <a:gd name="csY5" fmla="*/ 35786 h 52202"/>
                  <a:gd name="csX6" fmla="*/ 0 w 42077"/>
                  <a:gd name="csY6" fmla="*/ 0 h 52202"/>
                  <a:gd name="csX7" fmla="*/ 11803 w 42077"/>
                  <a:gd name="csY7" fmla="*/ 0 h 52202"/>
                  <a:gd name="csX8" fmla="*/ 11803 w 42077"/>
                  <a:gd name="csY8" fmla="*/ 33317 h 52202"/>
                  <a:gd name="csX9" fmla="*/ 14239 w 42077"/>
                  <a:gd name="csY9" fmla="*/ 40557 h 52202"/>
                  <a:gd name="csX10" fmla="*/ 18991 w 42077"/>
                  <a:gd name="csY10" fmla="*/ 42268 h 52202"/>
                  <a:gd name="csX11" fmla="*/ 26630 w 42077"/>
                  <a:gd name="csY11" fmla="*/ 38898 h 52202"/>
                  <a:gd name="csX12" fmla="*/ 30536 w 42077"/>
                  <a:gd name="csY12" fmla="*/ 24555 h 52202"/>
                  <a:gd name="csX13" fmla="*/ 30536 w 42077"/>
                  <a:gd name="csY13" fmla="*/ 0 h 52202"/>
                  <a:gd name="csX14" fmla="*/ 42078 w 42077"/>
                  <a:gd name="csY14" fmla="*/ 0 h 52202"/>
                  <a:gd name="csX15" fmla="*/ 42078 w 42077"/>
                  <a:gd name="csY15" fmla="*/ 51131 h 522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42077" h="52202">
                    <a:moveTo>
                      <a:pt x="42078" y="51131"/>
                    </a:moveTo>
                    <a:lnTo>
                      <a:pt x="31346" y="51131"/>
                    </a:lnTo>
                    <a:lnTo>
                      <a:pt x="31346" y="40090"/>
                    </a:lnTo>
                    <a:cubicBezTo>
                      <a:pt x="28443" y="48159"/>
                      <a:pt x="23051" y="52186"/>
                      <a:pt x="15190" y="52202"/>
                    </a:cubicBezTo>
                    <a:cubicBezTo>
                      <a:pt x="10542" y="52186"/>
                      <a:pt x="6842" y="50753"/>
                      <a:pt x="4112" y="47866"/>
                    </a:cubicBezTo>
                    <a:cubicBezTo>
                      <a:pt x="1365" y="44978"/>
                      <a:pt x="0" y="40952"/>
                      <a:pt x="0" y="35786"/>
                    </a:cubicBezTo>
                    <a:lnTo>
                      <a:pt x="0" y="0"/>
                    </a:lnTo>
                    <a:lnTo>
                      <a:pt x="11803" y="0"/>
                    </a:lnTo>
                    <a:lnTo>
                      <a:pt x="11803" y="33317"/>
                    </a:lnTo>
                    <a:cubicBezTo>
                      <a:pt x="11803" y="36997"/>
                      <a:pt x="12613" y="39397"/>
                      <a:pt x="14239" y="40557"/>
                    </a:cubicBezTo>
                    <a:cubicBezTo>
                      <a:pt x="15846" y="41697"/>
                      <a:pt x="17436" y="42268"/>
                      <a:pt x="18991" y="42268"/>
                    </a:cubicBezTo>
                    <a:cubicBezTo>
                      <a:pt x="21496" y="42268"/>
                      <a:pt x="24037" y="41145"/>
                      <a:pt x="26630" y="38898"/>
                    </a:cubicBezTo>
                    <a:cubicBezTo>
                      <a:pt x="29239" y="36667"/>
                      <a:pt x="30536" y="31880"/>
                      <a:pt x="30536" y="24555"/>
                    </a:cubicBezTo>
                    <a:lnTo>
                      <a:pt x="30536" y="0"/>
                    </a:lnTo>
                    <a:lnTo>
                      <a:pt x="42078" y="0"/>
                    </a:lnTo>
                    <a:lnTo>
                      <a:pt x="42078" y="51131"/>
                    </a:lnTo>
                    <a:close/>
                  </a:path>
                </a:pathLst>
              </a:custGeom>
              <a:solidFill>
                <a:srgbClr val="000066"/>
              </a:solidFill>
              <a:ln w="326" cap="flat">
                <a:noFill/>
                <a:prstDash val="solid"/>
                <a:miter/>
              </a:ln>
            </p:spPr>
            <p:txBody>
              <a:bodyPr/>
              <a:lstStyle/>
              <a:p>
                <a:endParaRPr lang="en-GB"/>
              </a:p>
            </p:txBody>
          </p:sp>
          <p:sp>
            <p:nvSpPr>
              <p:cNvPr id="1150" name="Free-form: Shape 1149">
                <a:extLst>
                  <a:ext uri="{FF2B5EF4-FFF2-40B4-BE49-F238E27FC236}">
                    <a16:creationId xmlns:a16="http://schemas.microsoft.com/office/drawing/2014/main" id="{AA277B44-1618-D62C-9435-E102B74E0545}"/>
                  </a:ext>
                </a:extLst>
              </p:cNvPr>
              <p:cNvSpPr/>
              <p:nvPr/>
            </p:nvSpPr>
            <p:spPr>
              <a:xfrm>
                <a:off x="4603818" y="4222807"/>
                <a:ext cx="54210" cy="69102"/>
              </a:xfrm>
              <a:custGeom>
                <a:avLst/>
                <a:gdLst>
                  <a:gd name="csX0" fmla="*/ 53864 w 54210"/>
                  <a:gd name="csY0" fmla="*/ 69102 h 69102"/>
                  <a:gd name="csX1" fmla="*/ 40696 w 54210"/>
                  <a:gd name="csY1" fmla="*/ 69102 h 69102"/>
                  <a:gd name="csX2" fmla="*/ 29964 w 54210"/>
                  <a:gd name="csY2" fmla="*/ 40694 h 69102"/>
                  <a:gd name="csX3" fmla="*/ 12443 w 54210"/>
                  <a:gd name="csY3" fmla="*/ 40694 h 69102"/>
                  <a:gd name="csX4" fmla="*/ 12443 w 54210"/>
                  <a:gd name="csY4" fmla="*/ 69102 h 69102"/>
                  <a:gd name="csX5" fmla="*/ 0 w 54210"/>
                  <a:gd name="csY5" fmla="*/ 69102 h 69102"/>
                  <a:gd name="csX6" fmla="*/ 0 w 54210"/>
                  <a:gd name="csY6" fmla="*/ 0 h 69102"/>
                  <a:gd name="csX7" fmla="*/ 29964 w 54210"/>
                  <a:gd name="csY7" fmla="*/ 0 h 69102"/>
                  <a:gd name="csX8" fmla="*/ 48335 w 54210"/>
                  <a:gd name="csY8" fmla="*/ 5650 h 69102"/>
                  <a:gd name="csX9" fmla="*/ 54210 w 54210"/>
                  <a:gd name="csY9" fmla="*/ 20251 h 69102"/>
                  <a:gd name="csX10" fmla="*/ 41751 w 54210"/>
                  <a:gd name="csY10" fmla="*/ 38568 h 69102"/>
                  <a:gd name="csX11" fmla="*/ 53864 w 54210"/>
                  <a:gd name="csY11" fmla="*/ 69102 h 69102"/>
                  <a:gd name="csX12" fmla="*/ 12443 w 54210"/>
                  <a:gd name="csY12" fmla="*/ 30724 h 69102"/>
                  <a:gd name="csX13" fmla="*/ 27943 w 54210"/>
                  <a:gd name="csY13" fmla="*/ 30724 h 69102"/>
                  <a:gd name="csX14" fmla="*/ 37966 w 54210"/>
                  <a:gd name="csY14" fmla="*/ 27889 h 69102"/>
                  <a:gd name="csX15" fmla="*/ 41251 w 54210"/>
                  <a:gd name="csY15" fmla="*/ 20097 h 69102"/>
                  <a:gd name="csX16" fmla="*/ 38018 w 54210"/>
                  <a:gd name="csY16" fmla="*/ 12736 h 69102"/>
                  <a:gd name="csX17" fmla="*/ 28945 w 54210"/>
                  <a:gd name="csY17" fmla="*/ 9918 h 69102"/>
                  <a:gd name="csX18" fmla="*/ 12443 w 54210"/>
                  <a:gd name="csY18" fmla="*/ 9918 h 69102"/>
                  <a:gd name="csX19" fmla="*/ 12443 w 54210"/>
                  <a:gd name="csY19" fmla="*/ 30724 h 691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54210" h="69102">
                    <a:moveTo>
                      <a:pt x="53864" y="69102"/>
                    </a:moveTo>
                    <a:lnTo>
                      <a:pt x="40696" y="69102"/>
                    </a:lnTo>
                    <a:lnTo>
                      <a:pt x="29964" y="40694"/>
                    </a:lnTo>
                    <a:lnTo>
                      <a:pt x="12443" y="40694"/>
                    </a:lnTo>
                    <a:lnTo>
                      <a:pt x="12443" y="69102"/>
                    </a:lnTo>
                    <a:lnTo>
                      <a:pt x="0" y="69102"/>
                    </a:lnTo>
                    <a:lnTo>
                      <a:pt x="0" y="0"/>
                    </a:lnTo>
                    <a:lnTo>
                      <a:pt x="29964" y="0"/>
                    </a:lnTo>
                    <a:cubicBezTo>
                      <a:pt x="38296" y="0"/>
                      <a:pt x="44429" y="1884"/>
                      <a:pt x="48335" y="5650"/>
                    </a:cubicBezTo>
                    <a:cubicBezTo>
                      <a:pt x="52257" y="9398"/>
                      <a:pt x="54210" y="14274"/>
                      <a:pt x="54210" y="20251"/>
                    </a:cubicBezTo>
                    <a:cubicBezTo>
                      <a:pt x="54210" y="29117"/>
                      <a:pt x="50063" y="35234"/>
                      <a:pt x="41751" y="38568"/>
                    </a:cubicBezTo>
                    <a:lnTo>
                      <a:pt x="53864" y="69102"/>
                    </a:lnTo>
                    <a:close/>
                    <a:moveTo>
                      <a:pt x="12443" y="30724"/>
                    </a:moveTo>
                    <a:lnTo>
                      <a:pt x="27943" y="30724"/>
                    </a:lnTo>
                    <a:cubicBezTo>
                      <a:pt x="32420" y="30724"/>
                      <a:pt x="35771" y="29790"/>
                      <a:pt x="37966" y="27889"/>
                    </a:cubicBezTo>
                    <a:cubicBezTo>
                      <a:pt x="40160" y="26005"/>
                      <a:pt x="41251" y="23395"/>
                      <a:pt x="41251" y="20097"/>
                    </a:cubicBezTo>
                    <a:cubicBezTo>
                      <a:pt x="41251" y="17057"/>
                      <a:pt x="40180" y="14601"/>
                      <a:pt x="38018" y="12736"/>
                    </a:cubicBezTo>
                    <a:cubicBezTo>
                      <a:pt x="35859" y="10852"/>
                      <a:pt x="32835" y="9918"/>
                      <a:pt x="28945" y="9918"/>
                    </a:cubicBezTo>
                    <a:lnTo>
                      <a:pt x="12443" y="9918"/>
                    </a:lnTo>
                    <a:lnTo>
                      <a:pt x="12443" y="30724"/>
                    </a:lnTo>
                    <a:close/>
                  </a:path>
                </a:pathLst>
              </a:custGeom>
              <a:solidFill>
                <a:srgbClr val="000066"/>
              </a:solidFill>
              <a:ln w="326" cap="flat">
                <a:noFill/>
                <a:prstDash val="solid"/>
                <a:miter/>
              </a:ln>
            </p:spPr>
            <p:txBody>
              <a:bodyPr/>
              <a:lstStyle/>
              <a:p>
                <a:endParaRPr lang="en-GB"/>
              </a:p>
            </p:txBody>
          </p:sp>
          <p:sp>
            <p:nvSpPr>
              <p:cNvPr id="1151" name="Free-form: Shape 1150">
                <a:extLst>
                  <a:ext uri="{FF2B5EF4-FFF2-40B4-BE49-F238E27FC236}">
                    <a16:creationId xmlns:a16="http://schemas.microsoft.com/office/drawing/2014/main" id="{44A38E62-68C4-9DC9-CD5C-B64971047D14}"/>
                  </a:ext>
                </a:extLst>
              </p:cNvPr>
              <p:cNvSpPr/>
              <p:nvPr/>
            </p:nvSpPr>
            <p:spPr>
              <a:xfrm>
                <a:off x="4669054" y="4240778"/>
                <a:ext cx="42077" cy="52202"/>
              </a:xfrm>
              <a:custGeom>
                <a:avLst/>
                <a:gdLst>
                  <a:gd name="csX0" fmla="*/ 42078 w 42077"/>
                  <a:gd name="csY0" fmla="*/ 51131 h 52202"/>
                  <a:gd name="csX1" fmla="*/ 31346 w 42077"/>
                  <a:gd name="csY1" fmla="*/ 51131 h 52202"/>
                  <a:gd name="csX2" fmla="*/ 31346 w 42077"/>
                  <a:gd name="csY2" fmla="*/ 40090 h 52202"/>
                  <a:gd name="csX3" fmla="*/ 15190 w 42077"/>
                  <a:gd name="csY3" fmla="*/ 52203 h 52202"/>
                  <a:gd name="csX4" fmla="*/ 4112 w 42077"/>
                  <a:gd name="csY4" fmla="*/ 47866 h 52202"/>
                  <a:gd name="csX5" fmla="*/ 0 w 42077"/>
                  <a:gd name="csY5" fmla="*/ 35786 h 52202"/>
                  <a:gd name="csX6" fmla="*/ 0 w 42077"/>
                  <a:gd name="csY6" fmla="*/ 0 h 52202"/>
                  <a:gd name="csX7" fmla="*/ 11803 w 42077"/>
                  <a:gd name="csY7" fmla="*/ 0 h 52202"/>
                  <a:gd name="csX8" fmla="*/ 11803 w 42077"/>
                  <a:gd name="csY8" fmla="*/ 33317 h 52202"/>
                  <a:gd name="csX9" fmla="*/ 14239 w 42077"/>
                  <a:gd name="csY9" fmla="*/ 40557 h 52202"/>
                  <a:gd name="csX10" fmla="*/ 18991 w 42077"/>
                  <a:gd name="csY10" fmla="*/ 42268 h 52202"/>
                  <a:gd name="csX11" fmla="*/ 26630 w 42077"/>
                  <a:gd name="csY11" fmla="*/ 38898 h 52202"/>
                  <a:gd name="csX12" fmla="*/ 30536 w 42077"/>
                  <a:gd name="csY12" fmla="*/ 24555 h 52202"/>
                  <a:gd name="csX13" fmla="*/ 30536 w 42077"/>
                  <a:gd name="csY13" fmla="*/ 0 h 52202"/>
                  <a:gd name="csX14" fmla="*/ 42078 w 42077"/>
                  <a:gd name="csY14" fmla="*/ 0 h 52202"/>
                  <a:gd name="csX15" fmla="*/ 42078 w 42077"/>
                  <a:gd name="csY15" fmla="*/ 51131 h 522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42077" h="52202">
                    <a:moveTo>
                      <a:pt x="42078" y="51131"/>
                    </a:moveTo>
                    <a:lnTo>
                      <a:pt x="31346" y="51131"/>
                    </a:lnTo>
                    <a:lnTo>
                      <a:pt x="31346" y="40090"/>
                    </a:lnTo>
                    <a:cubicBezTo>
                      <a:pt x="28443" y="48160"/>
                      <a:pt x="23051" y="52186"/>
                      <a:pt x="15190" y="52203"/>
                    </a:cubicBezTo>
                    <a:cubicBezTo>
                      <a:pt x="10542" y="52186"/>
                      <a:pt x="6842" y="50753"/>
                      <a:pt x="4112" y="47866"/>
                    </a:cubicBezTo>
                    <a:cubicBezTo>
                      <a:pt x="1365" y="44979"/>
                      <a:pt x="0" y="40952"/>
                      <a:pt x="0" y="35786"/>
                    </a:cubicBezTo>
                    <a:lnTo>
                      <a:pt x="0" y="0"/>
                    </a:lnTo>
                    <a:lnTo>
                      <a:pt x="11803" y="0"/>
                    </a:lnTo>
                    <a:lnTo>
                      <a:pt x="11803" y="33317"/>
                    </a:lnTo>
                    <a:cubicBezTo>
                      <a:pt x="11803" y="36997"/>
                      <a:pt x="12613" y="39398"/>
                      <a:pt x="14239" y="40557"/>
                    </a:cubicBezTo>
                    <a:cubicBezTo>
                      <a:pt x="15846" y="41697"/>
                      <a:pt x="17436" y="42268"/>
                      <a:pt x="18991" y="42268"/>
                    </a:cubicBezTo>
                    <a:cubicBezTo>
                      <a:pt x="21496" y="42268"/>
                      <a:pt x="24037" y="41145"/>
                      <a:pt x="26630" y="38898"/>
                    </a:cubicBezTo>
                    <a:cubicBezTo>
                      <a:pt x="29240" y="36668"/>
                      <a:pt x="30536" y="31880"/>
                      <a:pt x="30536" y="24555"/>
                    </a:cubicBezTo>
                    <a:lnTo>
                      <a:pt x="30536" y="0"/>
                    </a:lnTo>
                    <a:lnTo>
                      <a:pt x="42078" y="0"/>
                    </a:lnTo>
                    <a:lnTo>
                      <a:pt x="42078" y="51131"/>
                    </a:lnTo>
                    <a:close/>
                  </a:path>
                </a:pathLst>
              </a:custGeom>
              <a:solidFill>
                <a:srgbClr val="000066"/>
              </a:solidFill>
              <a:ln w="326" cap="flat">
                <a:noFill/>
                <a:prstDash val="solid"/>
                <a:miter/>
              </a:ln>
            </p:spPr>
            <p:txBody>
              <a:bodyPr/>
              <a:lstStyle/>
              <a:p>
                <a:endParaRPr lang="en-GB"/>
              </a:p>
            </p:txBody>
          </p:sp>
          <p:sp>
            <p:nvSpPr>
              <p:cNvPr id="1152" name="Free-form: Shape 1151">
                <a:extLst>
                  <a:ext uri="{FF2B5EF4-FFF2-40B4-BE49-F238E27FC236}">
                    <a16:creationId xmlns:a16="http://schemas.microsoft.com/office/drawing/2014/main" id="{6016F01C-85E1-687D-D38A-D49D864B87ED}"/>
                  </a:ext>
                </a:extLst>
              </p:cNvPr>
              <p:cNvSpPr/>
              <p:nvPr/>
            </p:nvSpPr>
            <p:spPr>
              <a:xfrm>
                <a:off x="4724940" y="4222807"/>
                <a:ext cx="42391" cy="69102"/>
              </a:xfrm>
              <a:custGeom>
                <a:avLst/>
                <a:gdLst>
                  <a:gd name="csX0" fmla="*/ 42391 w 42391"/>
                  <a:gd name="csY0" fmla="*/ 69102 h 69102"/>
                  <a:gd name="csX1" fmla="*/ 30846 w 42391"/>
                  <a:gd name="csY1" fmla="*/ 69102 h 69102"/>
                  <a:gd name="csX2" fmla="*/ 30846 w 42391"/>
                  <a:gd name="csY2" fmla="*/ 35632 h 69102"/>
                  <a:gd name="csX3" fmla="*/ 28531 w 42391"/>
                  <a:gd name="csY3" fmla="*/ 28029 h 69102"/>
                  <a:gd name="csX4" fmla="*/ 23139 w 42391"/>
                  <a:gd name="csY4" fmla="*/ 25815 h 69102"/>
                  <a:gd name="csX5" fmla="*/ 14896 w 42391"/>
                  <a:gd name="csY5" fmla="*/ 29721 h 69102"/>
                  <a:gd name="csX6" fmla="*/ 11545 w 42391"/>
                  <a:gd name="csY6" fmla="*/ 42578 h 69102"/>
                  <a:gd name="csX7" fmla="*/ 11545 w 42391"/>
                  <a:gd name="csY7" fmla="*/ 69102 h 69102"/>
                  <a:gd name="csX8" fmla="*/ 0 w 42391"/>
                  <a:gd name="csY8" fmla="*/ 69102 h 69102"/>
                  <a:gd name="csX9" fmla="*/ 0 w 42391"/>
                  <a:gd name="csY9" fmla="*/ 0 h 69102"/>
                  <a:gd name="csX10" fmla="*/ 11545 w 42391"/>
                  <a:gd name="csY10" fmla="*/ 0 h 69102"/>
                  <a:gd name="csX11" fmla="*/ 11545 w 42391"/>
                  <a:gd name="csY11" fmla="*/ 26939 h 69102"/>
                  <a:gd name="csX12" fmla="*/ 26646 w 42391"/>
                  <a:gd name="csY12" fmla="*/ 15897 h 69102"/>
                  <a:gd name="csX13" fmla="*/ 42391 w 42391"/>
                  <a:gd name="csY13" fmla="*/ 33973 h 69102"/>
                  <a:gd name="csX14" fmla="*/ 42391 w 42391"/>
                  <a:gd name="csY14" fmla="*/ 69102 h 691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42391" h="69102">
                    <a:moveTo>
                      <a:pt x="42391" y="69102"/>
                    </a:moveTo>
                    <a:lnTo>
                      <a:pt x="30846" y="69102"/>
                    </a:lnTo>
                    <a:lnTo>
                      <a:pt x="30846" y="35632"/>
                    </a:lnTo>
                    <a:cubicBezTo>
                      <a:pt x="30846" y="32020"/>
                      <a:pt x="30069" y="29496"/>
                      <a:pt x="28531" y="28029"/>
                    </a:cubicBezTo>
                    <a:cubicBezTo>
                      <a:pt x="26992" y="26560"/>
                      <a:pt x="25196" y="25815"/>
                      <a:pt x="23139" y="25815"/>
                    </a:cubicBezTo>
                    <a:cubicBezTo>
                      <a:pt x="19873" y="25815"/>
                      <a:pt x="17126" y="27112"/>
                      <a:pt x="14896" y="29721"/>
                    </a:cubicBezTo>
                    <a:cubicBezTo>
                      <a:pt x="12665" y="32314"/>
                      <a:pt x="11545" y="36599"/>
                      <a:pt x="11545" y="42578"/>
                    </a:cubicBezTo>
                    <a:lnTo>
                      <a:pt x="11545" y="69102"/>
                    </a:lnTo>
                    <a:lnTo>
                      <a:pt x="0" y="69102"/>
                    </a:lnTo>
                    <a:lnTo>
                      <a:pt x="0" y="0"/>
                    </a:lnTo>
                    <a:lnTo>
                      <a:pt x="11545" y="0"/>
                    </a:lnTo>
                    <a:lnTo>
                      <a:pt x="11545" y="26939"/>
                    </a:lnTo>
                    <a:cubicBezTo>
                      <a:pt x="14412" y="19578"/>
                      <a:pt x="19442" y="15897"/>
                      <a:pt x="26646" y="15897"/>
                    </a:cubicBezTo>
                    <a:cubicBezTo>
                      <a:pt x="37136" y="15897"/>
                      <a:pt x="42391" y="21910"/>
                      <a:pt x="42391" y="33973"/>
                    </a:cubicBezTo>
                    <a:lnTo>
                      <a:pt x="42391" y="69102"/>
                    </a:lnTo>
                    <a:close/>
                  </a:path>
                </a:pathLst>
              </a:custGeom>
              <a:solidFill>
                <a:srgbClr val="000066"/>
              </a:solidFill>
              <a:ln w="326" cap="flat">
                <a:noFill/>
                <a:prstDash val="solid"/>
                <a:miter/>
              </a:ln>
            </p:spPr>
            <p:txBody>
              <a:bodyPr/>
              <a:lstStyle/>
              <a:p>
                <a:endParaRPr lang="en-GB"/>
              </a:p>
            </p:txBody>
          </p:sp>
          <p:sp>
            <p:nvSpPr>
              <p:cNvPr id="1153" name="Free-form: Shape 1152">
                <a:extLst>
                  <a:ext uri="{FF2B5EF4-FFF2-40B4-BE49-F238E27FC236}">
                    <a16:creationId xmlns:a16="http://schemas.microsoft.com/office/drawing/2014/main" id="{EDF9FDCF-F2E8-C1A4-D710-971662CF4E87}"/>
                  </a:ext>
                </a:extLst>
              </p:cNvPr>
              <p:cNvSpPr/>
              <p:nvPr/>
            </p:nvSpPr>
            <p:spPr>
              <a:xfrm>
                <a:off x="4777955" y="4239707"/>
                <a:ext cx="46986" cy="53273"/>
              </a:xfrm>
              <a:custGeom>
                <a:avLst/>
                <a:gdLst>
                  <a:gd name="csX0" fmla="*/ 46986 w 46986"/>
                  <a:gd name="csY0" fmla="*/ 52202 h 53273"/>
                  <a:gd name="csX1" fmla="*/ 35996 w 46986"/>
                  <a:gd name="csY1" fmla="*/ 52202 h 53273"/>
                  <a:gd name="csX2" fmla="*/ 34216 w 46986"/>
                  <a:gd name="csY2" fmla="*/ 41870 h 53273"/>
                  <a:gd name="csX3" fmla="*/ 16901 w 46986"/>
                  <a:gd name="csY3" fmla="*/ 53274 h 53273"/>
                  <a:gd name="csX4" fmla="*/ 4631 w 46986"/>
                  <a:gd name="csY4" fmla="*/ 48780 h 53273"/>
                  <a:gd name="csX5" fmla="*/ 0 w 46986"/>
                  <a:gd name="csY5" fmla="*/ 37513 h 53273"/>
                  <a:gd name="csX6" fmla="*/ 30934 w 46986"/>
                  <a:gd name="csY6" fmla="*/ 19904 h 53273"/>
                  <a:gd name="csX7" fmla="*/ 34216 w 46986"/>
                  <a:gd name="csY7" fmla="*/ 19957 h 53273"/>
                  <a:gd name="csX8" fmla="*/ 34216 w 46986"/>
                  <a:gd name="csY8" fmla="*/ 16103 h 53273"/>
                  <a:gd name="csX9" fmla="*/ 23384 w 46986"/>
                  <a:gd name="csY9" fmla="*/ 8154 h 53273"/>
                  <a:gd name="csX10" fmla="*/ 11440 w 46986"/>
                  <a:gd name="csY10" fmla="*/ 16103 h 53273"/>
                  <a:gd name="csX11" fmla="*/ 1626 w 46986"/>
                  <a:gd name="csY11" fmla="*/ 14637 h 53273"/>
                  <a:gd name="csX12" fmla="*/ 8191 w 46986"/>
                  <a:gd name="csY12" fmla="*/ 4131 h 53273"/>
                  <a:gd name="csX13" fmla="*/ 24902 w 46986"/>
                  <a:gd name="csY13" fmla="*/ 0 h 53273"/>
                  <a:gd name="csX14" fmla="*/ 34579 w 46986"/>
                  <a:gd name="csY14" fmla="*/ 1002 h 53273"/>
                  <a:gd name="csX15" fmla="*/ 40905 w 46986"/>
                  <a:gd name="csY15" fmla="*/ 4337 h 53273"/>
                  <a:gd name="csX16" fmla="*/ 44481 w 46986"/>
                  <a:gd name="csY16" fmla="*/ 9451 h 53273"/>
                  <a:gd name="csX17" fmla="*/ 45468 w 46986"/>
                  <a:gd name="csY17" fmla="*/ 18784 h 53273"/>
                  <a:gd name="csX18" fmla="*/ 45468 w 46986"/>
                  <a:gd name="csY18" fmla="*/ 41870 h 53273"/>
                  <a:gd name="csX19" fmla="*/ 46986 w 46986"/>
                  <a:gd name="csY19" fmla="*/ 52202 h 53273"/>
                  <a:gd name="csX20" fmla="*/ 34216 w 46986"/>
                  <a:gd name="csY20" fmla="*/ 26178 h 53273"/>
                  <a:gd name="csX21" fmla="*/ 11839 w 46986"/>
                  <a:gd name="csY21" fmla="*/ 36857 h 53273"/>
                  <a:gd name="csX22" fmla="*/ 14102 w 46986"/>
                  <a:gd name="csY22" fmla="*/ 42301 h 53273"/>
                  <a:gd name="csX23" fmla="*/ 20912 w 46986"/>
                  <a:gd name="csY23" fmla="*/ 44564 h 53273"/>
                  <a:gd name="csX24" fmla="*/ 30866 w 46986"/>
                  <a:gd name="csY24" fmla="*/ 40384 h 53273"/>
                  <a:gd name="csX25" fmla="*/ 34216 w 46986"/>
                  <a:gd name="csY25" fmla="*/ 30897 h 53273"/>
                  <a:gd name="csX26" fmla="*/ 34216 w 46986"/>
                  <a:gd name="csY26" fmla="*/ 26178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46986" h="53273">
                    <a:moveTo>
                      <a:pt x="46986" y="52202"/>
                    </a:moveTo>
                    <a:lnTo>
                      <a:pt x="35996" y="52202"/>
                    </a:lnTo>
                    <a:cubicBezTo>
                      <a:pt x="35013" y="49093"/>
                      <a:pt x="34426" y="45655"/>
                      <a:pt x="34216" y="41870"/>
                    </a:cubicBezTo>
                    <a:cubicBezTo>
                      <a:pt x="31160" y="49472"/>
                      <a:pt x="25386" y="53257"/>
                      <a:pt x="16901" y="53274"/>
                    </a:cubicBezTo>
                    <a:cubicBezTo>
                      <a:pt x="11803" y="53257"/>
                      <a:pt x="7727" y="51771"/>
                      <a:pt x="4631" y="48780"/>
                    </a:cubicBezTo>
                    <a:cubicBezTo>
                      <a:pt x="1538" y="45792"/>
                      <a:pt x="0" y="42043"/>
                      <a:pt x="0" y="37513"/>
                    </a:cubicBezTo>
                    <a:cubicBezTo>
                      <a:pt x="0" y="25783"/>
                      <a:pt x="10317" y="19904"/>
                      <a:pt x="30934" y="19904"/>
                    </a:cubicBezTo>
                    <a:cubicBezTo>
                      <a:pt x="31748" y="19904"/>
                      <a:pt x="32835" y="19924"/>
                      <a:pt x="34216" y="19957"/>
                    </a:cubicBezTo>
                    <a:lnTo>
                      <a:pt x="34216" y="16103"/>
                    </a:lnTo>
                    <a:cubicBezTo>
                      <a:pt x="34216" y="10800"/>
                      <a:pt x="30605" y="8154"/>
                      <a:pt x="23384" y="8154"/>
                    </a:cubicBezTo>
                    <a:cubicBezTo>
                      <a:pt x="16365" y="8154"/>
                      <a:pt x="12391" y="10800"/>
                      <a:pt x="11440" y="16103"/>
                    </a:cubicBezTo>
                    <a:lnTo>
                      <a:pt x="1626" y="14637"/>
                    </a:lnTo>
                    <a:cubicBezTo>
                      <a:pt x="2162" y="10385"/>
                      <a:pt x="4357" y="6877"/>
                      <a:pt x="8191" y="4131"/>
                    </a:cubicBezTo>
                    <a:cubicBezTo>
                      <a:pt x="12045" y="1381"/>
                      <a:pt x="17610" y="0"/>
                      <a:pt x="24902" y="0"/>
                    </a:cubicBezTo>
                    <a:cubicBezTo>
                      <a:pt x="28861" y="0"/>
                      <a:pt x="32074" y="346"/>
                      <a:pt x="34579" y="1002"/>
                    </a:cubicBezTo>
                    <a:cubicBezTo>
                      <a:pt x="37068" y="1659"/>
                      <a:pt x="39177" y="2763"/>
                      <a:pt x="40905" y="4337"/>
                    </a:cubicBezTo>
                    <a:cubicBezTo>
                      <a:pt x="42633" y="5911"/>
                      <a:pt x="43825" y="7602"/>
                      <a:pt x="44481" y="9451"/>
                    </a:cubicBezTo>
                    <a:cubicBezTo>
                      <a:pt x="45138" y="11283"/>
                      <a:pt x="45468" y="14395"/>
                      <a:pt x="45468" y="18784"/>
                    </a:cubicBezTo>
                    <a:lnTo>
                      <a:pt x="45468" y="41870"/>
                    </a:lnTo>
                    <a:cubicBezTo>
                      <a:pt x="45468" y="45220"/>
                      <a:pt x="45967" y="48659"/>
                      <a:pt x="46986" y="52202"/>
                    </a:cubicBezTo>
                    <a:close/>
                    <a:moveTo>
                      <a:pt x="34216" y="26178"/>
                    </a:moveTo>
                    <a:cubicBezTo>
                      <a:pt x="19304" y="26178"/>
                      <a:pt x="11839" y="29737"/>
                      <a:pt x="11839" y="36857"/>
                    </a:cubicBezTo>
                    <a:cubicBezTo>
                      <a:pt x="11839" y="38983"/>
                      <a:pt x="12600" y="40798"/>
                      <a:pt x="14102" y="42301"/>
                    </a:cubicBezTo>
                    <a:cubicBezTo>
                      <a:pt x="15604" y="43803"/>
                      <a:pt x="17871" y="44564"/>
                      <a:pt x="20912" y="44564"/>
                    </a:cubicBezTo>
                    <a:cubicBezTo>
                      <a:pt x="25301" y="44564"/>
                      <a:pt x="28619" y="43166"/>
                      <a:pt x="30866" y="40384"/>
                    </a:cubicBezTo>
                    <a:cubicBezTo>
                      <a:pt x="33093" y="37601"/>
                      <a:pt x="34216" y="34440"/>
                      <a:pt x="34216" y="30897"/>
                    </a:cubicBezTo>
                    <a:lnTo>
                      <a:pt x="34216" y="26178"/>
                    </a:lnTo>
                    <a:close/>
                  </a:path>
                </a:pathLst>
              </a:custGeom>
              <a:solidFill>
                <a:srgbClr val="000066"/>
              </a:solidFill>
              <a:ln w="326" cap="flat">
                <a:noFill/>
                <a:prstDash val="solid"/>
                <a:miter/>
              </a:ln>
            </p:spPr>
            <p:txBody>
              <a:bodyPr/>
              <a:lstStyle/>
              <a:p>
                <a:endParaRPr lang="en-GB"/>
              </a:p>
            </p:txBody>
          </p:sp>
          <p:sp>
            <p:nvSpPr>
              <p:cNvPr id="1154" name="Free-form: Shape 1153">
                <a:extLst>
                  <a:ext uri="{FF2B5EF4-FFF2-40B4-BE49-F238E27FC236}">
                    <a16:creationId xmlns:a16="http://schemas.microsoft.com/office/drawing/2014/main" id="{B38DD251-E88C-8E2B-5EF2-8C04D9207524}"/>
                  </a:ext>
                </a:extLst>
              </p:cNvPr>
              <p:cNvSpPr/>
              <p:nvPr/>
            </p:nvSpPr>
            <p:spPr>
              <a:xfrm>
                <a:off x="4837231" y="4239707"/>
                <a:ext cx="42338" cy="52202"/>
              </a:xfrm>
              <a:custGeom>
                <a:avLst/>
                <a:gdLst>
                  <a:gd name="csX0" fmla="*/ 42339 w 42338"/>
                  <a:gd name="csY0" fmla="*/ 52202 h 52202"/>
                  <a:gd name="csX1" fmla="*/ 30794 w 42338"/>
                  <a:gd name="csY1" fmla="*/ 52202 h 52202"/>
                  <a:gd name="csX2" fmla="*/ 30794 w 42338"/>
                  <a:gd name="csY2" fmla="*/ 20251 h 52202"/>
                  <a:gd name="csX3" fmla="*/ 28462 w 42338"/>
                  <a:gd name="csY3" fmla="*/ 12632 h 52202"/>
                  <a:gd name="csX4" fmla="*/ 22845 w 42338"/>
                  <a:gd name="csY4" fmla="*/ 10075 h 52202"/>
                  <a:gd name="csX5" fmla="*/ 14948 w 42338"/>
                  <a:gd name="csY5" fmla="*/ 14029 h 52202"/>
                  <a:gd name="csX6" fmla="*/ 11542 w 42338"/>
                  <a:gd name="csY6" fmla="*/ 25920 h 52202"/>
                  <a:gd name="csX7" fmla="*/ 11542 w 42338"/>
                  <a:gd name="csY7" fmla="*/ 52202 h 52202"/>
                  <a:gd name="csX8" fmla="*/ 0 w 42338"/>
                  <a:gd name="csY8" fmla="*/ 52202 h 52202"/>
                  <a:gd name="csX9" fmla="*/ 0 w 42338"/>
                  <a:gd name="csY9" fmla="*/ 1071 h 52202"/>
                  <a:gd name="csX10" fmla="*/ 10542 w 42338"/>
                  <a:gd name="csY10" fmla="*/ 1071 h 52202"/>
                  <a:gd name="csX11" fmla="*/ 10542 w 42338"/>
                  <a:gd name="csY11" fmla="*/ 12925 h 52202"/>
                  <a:gd name="csX12" fmla="*/ 26026 w 42338"/>
                  <a:gd name="csY12" fmla="*/ 0 h 52202"/>
                  <a:gd name="csX13" fmla="*/ 37551 w 42338"/>
                  <a:gd name="csY13" fmla="*/ 4268 h 52202"/>
                  <a:gd name="csX14" fmla="*/ 42339 w 42338"/>
                  <a:gd name="csY14" fmla="*/ 19199 h 52202"/>
                  <a:gd name="csX15" fmla="*/ 42339 w 42338"/>
                  <a:gd name="csY15" fmla="*/ 52202 h 522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42338" h="52202">
                    <a:moveTo>
                      <a:pt x="42339" y="52202"/>
                    </a:moveTo>
                    <a:lnTo>
                      <a:pt x="30794" y="52202"/>
                    </a:lnTo>
                    <a:lnTo>
                      <a:pt x="30794" y="20251"/>
                    </a:lnTo>
                    <a:cubicBezTo>
                      <a:pt x="30794" y="16883"/>
                      <a:pt x="30017" y="14343"/>
                      <a:pt x="28462" y="12632"/>
                    </a:cubicBezTo>
                    <a:cubicBezTo>
                      <a:pt x="26904" y="10937"/>
                      <a:pt x="25039" y="10075"/>
                      <a:pt x="22845" y="10075"/>
                    </a:cubicBezTo>
                    <a:cubicBezTo>
                      <a:pt x="19837" y="10075"/>
                      <a:pt x="17211" y="11404"/>
                      <a:pt x="14948" y="14029"/>
                    </a:cubicBezTo>
                    <a:cubicBezTo>
                      <a:pt x="12685" y="16658"/>
                      <a:pt x="11542" y="20633"/>
                      <a:pt x="11542" y="25920"/>
                    </a:cubicBezTo>
                    <a:lnTo>
                      <a:pt x="11542" y="52202"/>
                    </a:lnTo>
                    <a:lnTo>
                      <a:pt x="0" y="52202"/>
                    </a:lnTo>
                    <a:lnTo>
                      <a:pt x="0" y="1071"/>
                    </a:lnTo>
                    <a:lnTo>
                      <a:pt x="10542" y="1071"/>
                    </a:lnTo>
                    <a:lnTo>
                      <a:pt x="10542" y="12925"/>
                    </a:lnTo>
                    <a:cubicBezTo>
                      <a:pt x="14223" y="4301"/>
                      <a:pt x="19390" y="0"/>
                      <a:pt x="26026" y="0"/>
                    </a:cubicBezTo>
                    <a:cubicBezTo>
                      <a:pt x="30516" y="0"/>
                      <a:pt x="34354" y="1417"/>
                      <a:pt x="37551" y="4268"/>
                    </a:cubicBezTo>
                    <a:cubicBezTo>
                      <a:pt x="40729" y="7103"/>
                      <a:pt x="42339" y="12080"/>
                      <a:pt x="42339" y="19199"/>
                    </a:cubicBezTo>
                    <a:lnTo>
                      <a:pt x="42339" y="52202"/>
                    </a:lnTo>
                    <a:close/>
                  </a:path>
                </a:pathLst>
              </a:custGeom>
              <a:solidFill>
                <a:srgbClr val="000066"/>
              </a:solidFill>
              <a:ln w="326" cap="flat">
                <a:noFill/>
                <a:prstDash val="solid"/>
                <a:miter/>
              </a:ln>
            </p:spPr>
            <p:txBody>
              <a:bodyPr/>
              <a:lstStyle/>
              <a:p>
                <a:endParaRPr lang="en-GB"/>
              </a:p>
            </p:txBody>
          </p:sp>
          <p:sp>
            <p:nvSpPr>
              <p:cNvPr id="1155" name="Free-form: Shape 1154">
                <a:extLst>
                  <a:ext uri="{FF2B5EF4-FFF2-40B4-BE49-F238E27FC236}">
                    <a16:creationId xmlns:a16="http://schemas.microsoft.com/office/drawing/2014/main" id="{52E8A2A1-8D02-4D34-237C-C37D53FC39F7}"/>
                  </a:ext>
                </a:extLst>
              </p:cNvPr>
              <p:cNvSpPr/>
              <p:nvPr/>
            </p:nvSpPr>
            <p:spPr>
              <a:xfrm>
                <a:off x="4888727" y="4231013"/>
                <a:ext cx="51342" cy="79229"/>
              </a:xfrm>
              <a:custGeom>
                <a:avLst/>
                <a:gdLst>
                  <a:gd name="csX0" fmla="*/ 51291 w 51342"/>
                  <a:gd name="csY0" fmla="*/ 0 h 79229"/>
                  <a:gd name="csX1" fmla="*/ 51291 w 51342"/>
                  <a:gd name="csY1" fmla="*/ 8850 h 79229"/>
                  <a:gd name="csX2" fmla="*/ 47747 w 51342"/>
                  <a:gd name="csY2" fmla="*/ 8850 h 79229"/>
                  <a:gd name="csX3" fmla="*/ 43671 w 51342"/>
                  <a:gd name="csY3" fmla="*/ 9402 h 79229"/>
                  <a:gd name="csX4" fmla="*/ 40249 w 51342"/>
                  <a:gd name="csY4" fmla="*/ 12994 h 79229"/>
                  <a:gd name="csX5" fmla="*/ 46333 w 51342"/>
                  <a:gd name="csY5" fmla="*/ 24039 h 79229"/>
                  <a:gd name="csX6" fmla="*/ 40628 w 51342"/>
                  <a:gd name="csY6" fmla="*/ 35286 h 79229"/>
                  <a:gd name="csX7" fmla="*/ 25559 w 51342"/>
                  <a:gd name="csY7" fmla="*/ 39727 h 79229"/>
                  <a:gd name="csX8" fmla="*/ 16107 w 51342"/>
                  <a:gd name="csY8" fmla="*/ 38415 h 79229"/>
                  <a:gd name="csX9" fmla="*/ 12547 w 51342"/>
                  <a:gd name="csY9" fmla="*/ 43424 h 79229"/>
                  <a:gd name="csX10" fmla="*/ 14275 w 51342"/>
                  <a:gd name="csY10" fmla="*/ 46863 h 79229"/>
                  <a:gd name="csX11" fmla="*/ 19494 w 51342"/>
                  <a:gd name="csY11" fmla="*/ 48437 h 79229"/>
                  <a:gd name="csX12" fmla="*/ 34684 w 51342"/>
                  <a:gd name="csY12" fmla="*/ 48437 h 79229"/>
                  <a:gd name="csX13" fmla="*/ 46901 w 51342"/>
                  <a:gd name="csY13" fmla="*/ 52464 h 79229"/>
                  <a:gd name="csX14" fmla="*/ 51343 w 51342"/>
                  <a:gd name="csY14" fmla="*/ 62470 h 79229"/>
                  <a:gd name="csX15" fmla="*/ 44622 w 51342"/>
                  <a:gd name="csY15" fmla="*/ 74461 h 79229"/>
                  <a:gd name="csX16" fmla="*/ 24765 w 51342"/>
                  <a:gd name="csY16" fmla="*/ 79229 h 79229"/>
                  <a:gd name="csX17" fmla="*/ 0 w 51342"/>
                  <a:gd name="csY17" fmla="*/ 65405 h 79229"/>
                  <a:gd name="csX18" fmla="*/ 7450 w 51342"/>
                  <a:gd name="csY18" fmla="*/ 55021 h 79229"/>
                  <a:gd name="csX19" fmla="*/ 2681 w 51342"/>
                  <a:gd name="csY19" fmla="*/ 46569 h 79229"/>
                  <a:gd name="csX20" fmla="*/ 10836 w 51342"/>
                  <a:gd name="csY20" fmla="*/ 35942 h 79229"/>
                  <a:gd name="csX21" fmla="*/ 3753 w 51342"/>
                  <a:gd name="csY21" fmla="*/ 24088 h 79229"/>
                  <a:gd name="csX22" fmla="*/ 8952 w 51342"/>
                  <a:gd name="csY22" fmla="*/ 13203 h 79229"/>
                  <a:gd name="csX23" fmla="*/ 24801 w 51342"/>
                  <a:gd name="csY23" fmla="*/ 8693 h 79229"/>
                  <a:gd name="csX24" fmla="*/ 34684 w 51342"/>
                  <a:gd name="csY24" fmla="*/ 9764 h 79229"/>
                  <a:gd name="csX25" fmla="*/ 46989 w 51342"/>
                  <a:gd name="csY25" fmla="*/ 0 h 79229"/>
                  <a:gd name="csX26" fmla="*/ 51291 w 51342"/>
                  <a:gd name="csY26" fmla="*/ 0 h 79229"/>
                  <a:gd name="csX27" fmla="*/ 25059 w 51342"/>
                  <a:gd name="csY27" fmla="*/ 32902 h 79229"/>
                  <a:gd name="csX28" fmla="*/ 34478 w 51342"/>
                  <a:gd name="csY28" fmla="*/ 24039 h 79229"/>
                  <a:gd name="csX29" fmla="*/ 32127 w 51342"/>
                  <a:gd name="csY29" fmla="*/ 18317 h 79229"/>
                  <a:gd name="csX30" fmla="*/ 25265 w 51342"/>
                  <a:gd name="csY30" fmla="*/ 15985 h 79229"/>
                  <a:gd name="csX31" fmla="*/ 18197 w 51342"/>
                  <a:gd name="csY31" fmla="*/ 18422 h 79229"/>
                  <a:gd name="csX32" fmla="*/ 15692 w 51342"/>
                  <a:gd name="csY32" fmla="*/ 24502 h 79229"/>
                  <a:gd name="csX33" fmla="*/ 18181 w 51342"/>
                  <a:gd name="csY33" fmla="*/ 30570 h 79229"/>
                  <a:gd name="csX34" fmla="*/ 25059 w 51342"/>
                  <a:gd name="csY34" fmla="*/ 32902 h 79229"/>
                  <a:gd name="csX35" fmla="*/ 12410 w 51342"/>
                  <a:gd name="csY35" fmla="*/ 58113 h 79229"/>
                  <a:gd name="csX36" fmla="*/ 9922 w 51342"/>
                  <a:gd name="csY36" fmla="*/ 62519 h 79229"/>
                  <a:gd name="csX37" fmla="*/ 14069 w 51342"/>
                  <a:gd name="csY37" fmla="*/ 68671 h 79229"/>
                  <a:gd name="csX38" fmla="*/ 27286 w 51342"/>
                  <a:gd name="csY38" fmla="*/ 71317 h 79229"/>
                  <a:gd name="csX39" fmla="*/ 40595 w 51342"/>
                  <a:gd name="csY39" fmla="*/ 64491 h 79229"/>
                  <a:gd name="csX40" fmla="*/ 38279 w 51342"/>
                  <a:gd name="csY40" fmla="*/ 60670 h 79229"/>
                  <a:gd name="csX41" fmla="*/ 32956 w 51342"/>
                  <a:gd name="csY41" fmla="*/ 59374 h 79229"/>
                  <a:gd name="csX42" fmla="*/ 20702 w 51342"/>
                  <a:gd name="csY42" fmla="*/ 59374 h 79229"/>
                  <a:gd name="csX43" fmla="*/ 12410 w 51342"/>
                  <a:gd name="csY43" fmla="*/ 58113 h 792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Lst>
                <a:rect l="l" t="t" r="r" b="b"/>
                <a:pathLst>
                  <a:path w="51342" h="79229">
                    <a:moveTo>
                      <a:pt x="51291" y="0"/>
                    </a:moveTo>
                    <a:lnTo>
                      <a:pt x="51291" y="8850"/>
                    </a:lnTo>
                    <a:lnTo>
                      <a:pt x="47747" y="8850"/>
                    </a:lnTo>
                    <a:cubicBezTo>
                      <a:pt x="46193" y="8850"/>
                      <a:pt x="44827" y="9039"/>
                      <a:pt x="43671" y="9402"/>
                    </a:cubicBezTo>
                    <a:cubicBezTo>
                      <a:pt x="42496" y="9781"/>
                      <a:pt x="41356" y="10973"/>
                      <a:pt x="40249" y="12994"/>
                    </a:cubicBezTo>
                    <a:cubicBezTo>
                      <a:pt x="44292" y="16312"/>
                      <a:pt x="46333" y="19993"/>
                      <a:pt x="46333" y="24039"/>
                    </a:cubicBezTo>
                    <a:cubicBezTo>
                      <a:pt x="46333" y="28565"/>
                      <a:pt x="44429" y="32314"/>
                      <a:pt x="40628" y="35286"/>
                    </a:cubicBezTo>
                    <a:cubicBezTo>
                      <a:pt x="36826" y="38241"/>
                      <a:pt x="31816" y="39727"/>
                      <a:pt x="25559" y="39727"/>
                    </a:cubicBezTo>
                    <a:cubicBezTo>
                      <a:pt x="22864" y="39727"/>
                      <a:pt x="19719" y="39296"/>
                      <a:pt x="16107" y="38415"/>
                    </a:cubicBezTo>
                    <a:cubicBezTo>
                      <a:pt x="13740" y="39502"/>
                      <a:pt x="12547" y="41161"/>
                      <a:pt x="12547" y="43424"/>
                    </a:cubicBezTo>
                    <a:cubicBezTo>
                      <a:pt x="12547" y="44688"/>
                      <a:pt x="13135" y="45828"/>
                      <a:pt x="14275" y="46863"/>
                    </a:cubicBezTo>
                    <a:cubicBezTo>
                      <a:pt x="15415" y="47918"/>
                      <a:pt x="17162" y="48437"/>
                      <a:pt x="19494" y="48437"/>
                    </a:cubicBezTo>
                    <a:lnTo>
                      <a:pt x="34684" y="48437"/>
                    </a:lnTo>
                    <a:cubicBezTo>
                      <a:pt x="39870" y="48437"/>
                      <a:pt x="43946" y="49786"/>
                      <a:pt x="46901" y="52464"/>
                    </a:cubicBezTo>
                    <a:cubicBezTo>
                      <a:pt x="49857" y="55141"/>
                      <a:pt x="51343" y="58476"/>
                      <a:pt x="51343" y="62470"/>
                    </a:cubicBezTo>
                    <a:cubicBezTo>
                      <a:pt x="51343" y="67290"/>
                      <a:pt x="49096" y="71297"/>
                      <a:pt x="44622" y="74461"/>
                    </a:cubicBezTo>
                    <a:cubicBezTo>
                      <a:pt x="40164" y="77639"/>
                      <a:pt x="33528" y="79213"/>
                      <a:pt x="24765" y="79229"/>
                    </a:cubicBezTo>
                    <a:cubicBezTo>
                      <a:pt x="8243" y="79213"/>
                      <a:pt x="0" y="74615"/>
                      <a:pt x="0" y="65405"/>
                    </a:cubicBezTo>
                    <a:cubicBezTo>
                      <a:pt x="0" y="60843"/>
                      <a:pt x="2472" y="57388"/>
                      <a:pt x="7450" y="55021"/>
                    </a:cubicBezTo>
                    <a:cubicBezTo>
                      <a:pt x="4269" y="52323"/>
                      <a:pt x="2681" y="49508"/>
                      <a:pt x="2681" y="46569"/>
                    </a:cubicBezTo>
                    <a:cubicBezTo>
                      <a:pt x="2681" y="42111"/>
                      <a:pt x="5392" y="38571"/>
                      <a:pt x="10836" y="35942"/>
                    </a:cubicBezTo>
                    <a:cubicBezTo>
                      <a:pt x="6101" y="33075"/>
                      <a:pt x="3753" y="29117"/>
                      <a:pt x="3753" y="24088"/>
                    </a:cubicBezTo>
                    <a:cubicBezTo>
                      <a:pt x="3753" y="19839"/>
                      <a:pt x="5480" y="16211"/>
                      <a:pt x="8952" y="13203"/>
                    </a:cubicBezTo>
                    <a:cubicBezTo>
                      <a:pt x="12443" y="10195"/>
                      <a:pt x="17714" y="8693"/>
                      <a:pt x="24801" y="8693"/>
                    </a:cubicBezTo>
                    <a:cubicBezTo>
                      <a:pt x="28047" y="8693"/>
                      <a:pt x="31333" y="9056"/>
                      <a:pt x="34684" y="9764"/>
                    </a:cubicBezTo>
                    <a:cubicBezTo>
                      <a:pt x="36238" y="3249"/>
                      <a:pt x="40334" y="0"/>
                      <a:pt x="46989" y="0"/>
                    </a:cubicBezTo>
                    <a:lnTo>
                      <a:pt x="51291" y="0"/>
                    </a:lnTo>
                    <a:close/>
                    <a:moveTo>
                      <a:pt x="25059" y="32902"/>
                    </a:moveTo>
                    <a:cubicBezTo>
                      <a:pt x="31333" y="32902"/>
                      <a:pt x="34478" y="29946"/>
                      <a:pt x="34478" y="24039"/>
                    </a:cubicBezTo>
                    <a:cubicBezTo>
                      <a:pt x="34478" y="21772"/>
                      <a:pt x="33701" y="19872"/>
                      <a:pt x="32127" y="18317"/>
                    </a:cubicBezTo>
                    <a:cubicBezTo>
                      <a:pt x="30556" y="16763"/>
                      <a:pt x="28273" y="15985"/>
                      <a:pt x="25265" y="15985"/>
                    </a:cubicBezTo>
                    <a:cubicBezTo>
                      <a:pt x="22224" y="15985"/>
                      <a:pt x="19873" y="16799"/>
                      <a:pt x="18197" y="18422"/>
                    </a:cubicBezTo>
                    <a:cubicBezTo>
                      <a:pt x="16522" y="20045"/>
                      <a:pt x="15692" y="22066"/>
                      <a:pt x="15692" y="24502"/>
                    </a:cubicBezTo>
                    <a:cubicBezTo>
                      <a:pt x="15692" y="26991"/>
                      <a:pt x="16522" y="29013"/>
                      <a:pt x="18181" y="30570"/>
                    </a:cubicBezTo>
                    <a:cubicBezTo>
                      <a:pt x="19824" y="32125"/>
                      <a:pt x="22120" y="32902"/>
                      <a:pt x="25059" y="32902"/>
                    </a:cubicBezTo>
                    <a:close/>
                    <a:moveTo>
                      <a:pt x="12410" y="58113"/>
                    </a:moveTo>
                    <a:cubicBezTo>
                      <a:pt x="10751" y="59635"/>
                      <a:pt x="9922" y="61101"/>
                      <a:pt x="9922" y="62519"/>
                    </a:cubicBezTo>
                    <a:cubicBezTo>
                      <a:pt x="9922" y="64834"/>
                      <a:pt x="11303" y="66892"/>
                      <a:pt x="14069" y="68671"/>
                    </a:cubicBezTo>
                    <a:cubicBezTo>
                      <a:pt x="16832" y="70435"/>
                      <a:pt x="21241" y="71317"/>
                      <a:pt x="27286" y="71317"/>
                    </a:cubicBezTo>
                    <a:cubicBezTo>
                      <a:pt x="36170" y="71317"/>
                      <a:pt x="40595" y="69053"/>
                      <a:pt x="40595" y="64491"/>
                    </a:cubicBezTo>
                    <a:cubicBezTo>
                      <a:pt x="40595" y="62796"/>
                      <a:pt x="39834" y="61536"/>
                      <a:pt x="38279" y="60670"/>
                    </a:cubicBezTo>
                    <a:cubicBezTo>
                      <a:pt x="36725" y="59808"/>
                      <a:pt x="34945" y="59374"/>
                      <a:pt x="32956" y="59374"/>
                    </a:cubicBezTo>
                    <a:lnTo>
                      <a:pt x="20702" y="59374"/>
                    </a:lnTo>
                    <a:cubicBezTo>
                      <a:pt x="18371" y="59374"/>
                      <a:pt x="15608" y="58959"/>
                      <a:pt x="12410" y="58113"/>
                    </a:cubicBezTo>
                    <a:close/>
                  </a:path>
                </a:pathLst>
              </a:custGeom>
              <a:solidFill>
                <a:srgbClr val="000066"/>
              </a:solidFill>
              <a:ln w="326" cap="flat">
                <a:noFill/>
                <a:prstDash val="solid"/>
                <a:miter/>
              </a:ln>
            </p:spPr>
            <p:txBody>
              <a:bodyPr/>
              <a:lstStyle/>
              <a:p>
                <a:endParaRPr lang="en-GB"/>
              </a:p>
            </p:txBody>
          </p:sp>
          <p:sp>
            <p:nvSpPr>
              <p:cNvPr id="1156" name="Free-form: Shape 1155">
                <a:extLst>
                  <a:ext uri="{FF2B5EF4-FFF2-40B4-BE49-F238E27FC236}">
                    <a16:creationId xmlns:a16="http://schemas.microsoft.com/office/drawing/2014/main" id="{2F0F0341-3BD0-8D26-5FBA-FE38FF143F8E}"/>
                  </a:ext>
                </a:extLst>
              </p:cNvPr>
              <p:cNvSpPr/>
              <p:nvPr/>
            </p:nvSpPr>
            <p:spPr>
              <a:xfrm>
                <a:off x="4943800" y="4239707"/>
                <a:ext cx="47541" cy="53273"/>
              </a:xfrm>
              <a:custGeom>
                <a:avLst/>
                <a:gdLst>
                  <a:gd name="csX0" fmla="*/ 23296 w 47541"/>
                  <a:gd name="csY0" fmla="*/ 53274 h 53273"/>
                  <a:gd name="csX1" fmla="*/ 5980 w 47541"/>
                  <a:gd name="csY1" fmla="*/ 45119 h 53273"/>
                  <a:gd name="csX2" fmla="*/ 0 w 47541"/>
                  <a:gd name="csY2" fmla="*/ 26439 h 53273"/>
                  <a:gd name="csX3" fmla="*/ 6604 w 47541"/>
                  <a:gd name="csY3" fmla="*/ 7550 h 53273"/>
                  <a:gd name="csX4" fmla="*/ 24057 w 47541"/>
                  <a:gd name="csY4" fmla="*/ 0 h 53273"/>
                  <a:gd name="csX5" fmla="*/ 40941 w 47541"/>
                  <a:gd name="csY5" fmla="*/ 7344 h 53273"/>
                  <a:gd name="csX6" fmla="*/ 47542 w 47541"/>
                  <a:gd name="csY6" fmla="*/ 26439 h 53273"/>
                  <a:gd name="csX7" fmla="*/ 40680 w 47541"/>
                  <a:gd name="csY7" fmla="*/ 45896 h 53273"/>
                  <a:gd name="csX8" fmla="*/ 23296 w 47541"/>
                  <a:gd name="csY8" fmla="*/ 53274 h 53273"/>
                  <a:gd name="csX9" fmla="*/ 23694 w 47541"/>
                  <a:gd name="csY9" fmla="*/ 43754 h 53273"/>
                  <a:gd name="csX10" fmla="*/ 35340 w 47541"/>
                  <a:gd name="csY10" fmla="*/ 26387 h 53273"/>
                  <a:gd name="csX11" fmla="*/ 32558 w 47541"/>
                  <a:gd name="csY11" fmla="*/ 14013 h 53273"/>
                  <a:gd name="csX12" fmla="*/ 24004 w 47541"/>
                  <a:gd name="csY12" fmla="*/ 9471 h 53273"/>
                  <a:gd name="csX13" fmla="*/ 15141 w 47541"/>
                  <a:gd name="csY13" fmla="*/ 14150 h 53273"/>
                  <a:gd name="csX14" fmla="*/ 12254 w 47541"/>
                  <a:gd name="csY14" fmla="*/ 26593 h 53273"/>
                  <a:gd name="csX15" fmla="*/ 15314 w 47541"/>
                  <a:gd name="csY15" fmla="*/ 39345 h 53273"/>
                  <a:gd name="csX16" fmla="*/ 23694 w 47541"/>
                  <a:gd name="csY16" fmla="*/ 43754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7541" h="53273">
                    <a:moveTo>
                      <a:pt x="23296" y="53274"/>
                    </a:moveTo>
                    <a:cubicBezTo>
                      <a:pt x="15729" y="53257"/>
                      <a:pt x="9955" y="50543"/>
                      <a:pt x="5980" y="45119"/>
                    </a:cubicBezTo>
                    <a:cubicBezTo>
                      <a:pt x="1989" y="39675"/>
                      <a:pt x="0" y="33454"/>
                      <a:pt x="0" y="26439"/>
                    </a:cubicBezTo>
                    <a:cubicBezTo>
                      <a:pt x="0" y="18869"/>
                      <a:pt x="2195" y="12579"/>
                      <a:pt x="6604" y="7550"/>
                    </a:cubicBezTo>
                    <a:cubicBezTo>
                      <a:pt x="11009" y="2521"/>
                      <a:pt x="16832" y="0"/>
                      <a:pt x="24057" y="0"/>
                    </a:cubicBezTo>
                    <a:cubicBezTo>
                      <a:pt x="30899" y="0"/>
                      <a:pt x="36532" y="2452"/>
                      <a:pt x="40941" y="7344"/>
                    </a:cubicBezTo>
                    <a:cubicBezTo>
                      <a:pt x="45347" y="12250"/>
                      <a:pt x="47542" y="18611"/>
                      <a:pt x="47542" y="26439"/>
                    </a:cubicBezTo>
                    <a:cubicBezTo>
                      <a:pt x="47542" y="34509"/>
                      <a:pt x="45259" y="40988"/>
                      <a:pt x="40680" y="45896"/>
                    </a:cubicBezTo>
                    <a:cubicBezTo>
                      <a:pt x="36101" y="50801"/>
                      <a:pt x="30311" y="53257"/>
                      <a:pt x="23296" y="53274"/>
                    </a:cubicBezTo>
                    <a:close/>
                    <a:moveTo>
                      <a:pt x="23694" y="43754"/>
                    </a:moveTo>
                    <a:cubicBezTo>
                      <a:pt x="31454" y="43754"/>
                      <a:pt x="35340" y="37964"/>
                      <a:pt x="35340" y="26387"/>
                    </a:cubicBezTo>
                    <a:cubicBezTo>
                      <a:pt x="35340" y="21149"/>
                      <a:pt x="34409" y="17021"/>
                      <a:pt x="32558" y="14013"/>
                    </a:cubicBezTo>
                    <a:cubicBezTo>
                      <a:pt x="30693" y="10989"/>
                      <a:pt x="27842" y="9471"/>
                      <a:pt x="24004" y="9471"/>
                    </a:cubicBezTo>
                    <a:cubicBezTo>
                      <a:pt x="20013" y="9471"/>
                      <a:pt x="17058" y="11041"/>
                      <a:pt x="15141" y="14150"/>
                    </a:cubicBezTo>
                    <a:cubicBezTo>
                      <a:pt x="13220" y="17279"/>
                      <a:pt x="12254" y="21426"/>
                      <a:pt x="12254" y="26593"/>
                    </a:cubicBezTo>
                    <a:cubicBezTo>
                      <a:pt x="12254" y="32157"/>
                      <a:pt x="13273" y="36409"/>
                      <a:pt x="15314" y="39345"/>
                    </a:cubicBezTo>
                    <a:cubicBezTo>
                      <a:pt x="17352" y="42284"/>
                      <a:pt x="20151" y="43754"/>
                      <a:pt x="23694" y="43754"/>
                    </a:cubicBezTo>
                    <a:close/>
                  </a:path>
                </a:pathLst>
              </a:custGeom>
              <a:solidFill>
                <a:srgbClr val="000066"/>
              </a:solidFill>
              <a:ln w="326" cap="flat">
                <a:noFill/>
                <a:prstDash val="solid"/>
                <a:miter/>
              </a:ln>
            </p:spPr>
            <p:txBody>
              <a:bodyPr/>
              <a:lstStyle/>
              <a:p>
                <a:endParaRPr lang="en-GB"/>
              </a:p>
            </p:txBody>
          </p:sp>
          <p:sp>
            <p:nvSpPr>
              <p:cNvPr id="1157" name="Free-form: Shape 1156">
                <a:extLst>
                  <a:ext uri="{FF2B5EF4-FFF2-40B4-BE49-F238E27FC236}">
                    <a16:creationId xmlns:a16="http://schemas.microsoft.com/office/drawing/2014/main" id="{4BA447F4-3437-198F-8813-6216CA282F39}"/>
                  </a:ext>
                </a:extLst>
              </p:cNvPr>
              <p:cNvSpPr/>
              <p:nvPr/>
            </p:nvSpPr>
            <p:spPr>
              <a:xfrm>
                <a:off x="3472263" y="4055948"/>
                <a:ext cx="54314" cy="69102"/>
              </a:xfrm>
              <a:custGeom>
                <a:avLst/>
                <a:gdLst>
                  <a:gd name="csX0" fmla="*/ 54315 w 54314"/>
                  <a:gd name="csY0" fmla="*/ 69102 h 69102"/>
                  <a:gd name="csX1" fmla="*/ 40386 w 54314"/>
                  <a:gd name="csY1" fmla="*/ 69102 h 69102"/>
                  <a:gd name="csX2" fmla="*/ 25817 w 54314"/>
                  <a:gd name="csY2" fmla="*/ 33921 h 69102"/>
                  <a:gd name="csX3" fmla="*/ 12443 w 54314"/>
                  <a:gd name="csY3" fmla="*/ 51631 h 69102"/>
                  <a:gd name="csX4" fmla="*/ 12443 w 54314"/>
                  <a:gd name="csY4" fmla="*/ 69102 h 69102"/>
                  <a:gd name="csX5" fmla="*/ 0 w 54314"/>
                  <a:gd name="csY5" fmla="*/ 69102 h 69102"/>
                  <a:gd name="csX6" fmla="*/ 0 w 54314"/>
                  <a:gd name="csY6" fmla="*/ 0 h 69102"/>
                  <a:gd name="csX7" fmla="*/ 12443 w 54314"/>
                  <a:gd name="csY7" fmla="*/ 0 h 69102"/>
                  <a:gd name="csX8" fmla="*/ 12443 w 54314"/>
                  <a:gd name="csY8" fmla="*/ 36305 h 69102"/>
                  <a:gd name="csX9" fmla="*/ 15882 w 54314"/>
                  <a:gd name="csY9" fmla="*/ 31191 h 69102"/>
                  <a:gd name="csX10" fmla="*/ 38831 w 54314"/>
                  <a:gd name="csY10" fmla="*/ 0 h 69102"/>
                  <a:gd name="csX11" fmla="*/ 51428 w 54314"/>
                  <a:gd name="csY11" fmla="*/ 0 h 69102"/>
                  <a:gd name="csX12" fmla="*/ 35030 w 54314"/>
                  <a:gd name="csY12" fmla="*/ 22723 h 69102"/>
                  <a:gd name="csX13" fmla="*/ 54315 w 54314"/>
                  <a:gd name="csY13" fmla="*/ 69102 h 691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54314" h="69102">
                    <a:moveTo>
                      <a:pt x="54315" y="69102"/>
                    </a:moveTo>
                    <a:lnTo>
                      <a:pt x="40386" y="69102"/>
                    </a:lnTo>
                    <a:lnTo>
                      <a:pt x="25817" y="33921"/>
                    </a:lnTo>
                    <a:lnTo>
                      <a:pt x="12443" y="51631"/>
                    </a:lnTo>
                    <a:lnTo>
                      <a:pt x="12443" y="69102"/>
                    </a:lnTo>
                    <a:lnTo>
                      <a:pt x="0" y="69102"/>
                    </a:lnTo>
                    <a:lnTo>
                      <a:pt x="0" y="0"/>
                    </a:lnTo>
                    <a:lnTo>
                      <a:pt x="12443" y="0"/>
                    </a:lnTo>
                    <a:lnTo>
                      <a:pt x="12443" y="36305"/>
                    </a:lnTo>
                    <a:cubicBezTo>
                      <a:pt x="14033" y="33833"/>
                      <a:pt x="15173" y="32125"/>
                      <a:pt x="15882" y="31191"/>
                    </a:cubicBezTo>
                    <a:lnTo>
                      <a:pt x="38831" y="0"/>
                    </a:lnTo>
                    <a:lnTo>
                      <a:pt x="51428" y="0"/>
                    </a:lnTo>
                    <a:lnTo>
                      <a:pt x="35030" y="22723"/>
                    </a:lnTo>
                    <a:lnTo>
                      <a:pt x="54315" y="69102"/>
                    </a:lnTo>
                    <a:close/>
                  </a:path>
                </a:pathLst>
              </a:custGeom>
              <a:solidFill>
                <a:srgbClr val="000066"/>
              </a:solidFill>
              <a:ln w="326" cap="flat">
                <a:noFill/>
                <a:prstDash val="solid"/>
                <a:miter/>
              </a:ln>
            </p:spPr>
            <p:txBody>
              <a:bodyPr/>
              <a:lstStyle/>
              <a:p>
                <a:endParaRPr lang="en-GB"/>
              </a:p>
            </p:txBody>
          </p:sp>
          <p:sp>
            <p:nvSpPr>
              <p:cNvPr id="1158" name="Free-form: Shape 1157">
                <a:extLst>
                  <a:ext uri="{FF2B5EF4-FFF2-40B4-BE49-F238E27FC236}">
                    <a16:creationId xmlns:a16="http://schemas.microsoft.com/office/drawing/2014/main" id="{38755C65-9608-F02C-AF68-90ACEA524427}"/>
                  </a:ext>
                </a:extLst>
              </p:cNvPr>
              <p:cNvSpPr/>
              <p:nvPr/>
            </p:nvSpPr>
            <p:spPr>
              <a:xfrm>
                <a:off x="3531087" y="4072848"/>
                <a:ext cx="46986" cy="53273"/>
              </a:xfrm>
              <a:custGeom>
                <a:avLst/>
                <a:gdLst>
                  <a:gd name="csX0" fmla="*/ 46986 w 46986"/>
                  <a:gd name="csY0" fmla="*/ 52202 h 53273"/>
                  <a:gd name="csX1" fmla="*/ 35997 w 46986"/>
                  <a:gd name="csY1" fmla="*/ 52202 h 53273"/>
                  <a:gd name="csX2" fmla="*/ 34217 w 46986"/>
                  <a:gd name="csY2" fmla="*/ 41870 h 53273"/>
                  <a:gd name="csX3" fmla="*/ 16901 w 46986"/>
                  <a:gd name="csY3" fmla="*/ 53274 h 53273"/>
                  <a:gd name="csX4" fmla="*/ 4631 w 46986"/>
                  <a:gd name="csY4" fmla="*/ 48780 h 53273"/>
                  <a:gd name="csX5" fmla="*/ 0 w 46986"/>
                  <a:gd name="csY5" fmla="*/ 37513 h 53273"/>
                  <a:gd name="csX6" fmla="*/ 30934 w 46986"/>
                  <a:gd name="csY6" fmla="*/ 19905 h 53273"/>
                  <a:gd name="csX7" fmla="*/ 34217 w 46986"/>
                  <a:gd name="csY7" fmla="*/ 19957 h 53273"/>
                  <a:gd name="csX8" fmla="*/ 34217 w 46986"/>
                  <a:gd name="csY8" fmla="*/ 16103 h 53273"/>
                  <a:gd name="csX9" fmla="*/ 23384 w 46986"/>
                  <a:gd name="csY9" fmla="*/ 8154 h 53273"/>
                  <a:gd name="csX10" fmla="*/ 11440 w 46986"/>
                  <a:gd name="csY10" fmla="*/ 16103 h 53273"/>
                  <a:gd name="csX11" fmla="*/ 1626 w 46986"/>
                  <a:gd name="csY11" fmla="*/ 14637 h 53273"/>
                  <a:gd name="csX12" fmla="*/ 8191 w 46986"/>
                  <a:gd name="csY12" fmla="*/ 4131 h 53273"/>
                  <a:gd name="csX13" fmla="*/ 24902 w 46986"/>
                  <a:gd name="csY13" fmla="*/ 0 h 53273"/>
                  <a:gd name="csX14" fmla="*/ 34579 w 46986"/>
                  <a:gd name="csY14" fmla="*/ 1003 h 53273"/>
                  <a:gd name="csX15" fmla="*/ 40905 w 46986"/>
                  <a:gd name="csY15" fmla="*/ 4337 h 53273"/>
                  <a:gd name="csX16" fmla="*/ 44481 w 46986"/>
                  <a:gd name="csY16" fmla="*/ 9451 h 53273"/>
                  <a:gd name="csX17" fmla="*/ 45468 w 46986"/>
                  <a:gd name="csY17" fmla="*/ 18784 h 53273"/>
                  <a:gd name="csX18" fmla="*/ 45468 w 46986"/>
                  <a:gd name="csY18" fmla="*/ 41870 h 53273"/>
                  <a:gd name="csX19" fmla="*/ 46986 w 46986"/>
                  <a:gd name="csY19" fmla="*/ 52202 h 53273"/>
                  <a:gd name="csX20" fmla="*/ 34217 w 46986"/>
                  <a:gd name="csY20" fmla="*/ 26178 h 53273"/>
                  <a:gd name="csX21" fmla="*/ 11839 w 46986"/>
                  <a:gd name="csY21" fmla="*/ 36857 h 53273"/>
                  <a:gd name="csX22" fmla="*/ 14102 w 46986"/>
                  <a:gd name="csY22" fmla="*/ 42301 h 53273"/>
                  <a:gd name="csX23" fmla="*/ 20912 w 46986"/>
                  <a:gd name="csY23" fmla="*/ 44564 h 53273"/>
                  <a:gd name="csX24" fmla="*/ 30866 w 46986"/>
                  <a:gd name="csY24" fmla="*/ 40384 h 53273"/>
                  <a:gd name="csX25" fmla="*/ 34217 w 46986"/>
                  <a:gd name="csY25" fmla="*/ 30897 h 53273"/>
                  <a:gd name="csX26" fmla="*/ 34217 w 46986"/>
                  <a:gd name="csY26" fmla="*/ 26178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46986" h="53273">
                    <a:moveTo>
                      <a:pt x="46986" y="52202"/>
                    </a:moveTo>
                    <a:lnTo>
                      <a:pt x="35997" y="52202"/>
                    </a:lnTo>
                    <a:cubicBezTo>
                      <a:pt x="35013" y="49094"/>
                      <a:pt x="34426" y="45655"/>
                      <a:pt x="34217" y="41870"/>
                    </a:cubicBezTo>
                    <a:cubicBezTo>
                      <a:pt x="31160" y="49472"/>
                      <a:pt x="25386" y="53257"/>
                      <a:pt x="16901" y="53274"/>
                    </a:cubicBezTo>
                    <a:cubicBezTo>
                      <a:pt x="11803" y="53257"/>
                      <a:pt x="7727" y="51771"/>
                      <a:pt x="4631" y="48780"/>
                    </a:cubicBezTo>
                    <a:cubicBezTo>
                      <a:pt x="1538" y="45792"/>
                      <a:pt x="0" y="42043"/>
                      <a:pt x="0" y="37513"/>
                    </a:cubicBezTo>
                    <a:cubicBezTo>
                      <a:pt x="0" y="25783"/>
                      <a:pt x="10317" y="19905"/>
                      <a:pt x="30934" y="19905"/>
                    </a:cubicBezTo>
                    <a:cubicBezTo>
                      <a:pt x="31748" y="19905"/>
                      <a:pt x="32835" y="19924"/>
                      <a:pt x="34217" y="19957"/>
                    </a:cubicBezTo>
                    <a:lnTo>
                      <a:pt x="34217" y="16103"/>
                    </a:lnTo>
                    <a:cubicBezTo>
                      <a:pt x="34217" y="10800"/>
                      <a:pt x="30605" y="8154"/>
                      <a:pt x="23384" y="8154"/>
                    </a:cubicBezTo>
                    <a:cubicBezTo>
                      <a:pt x="16365" y="8154"/>
                      <a:pt x="12391" y="10800"/>
                      <a:pt x="11440" y="16103"/>
                    </a:cubicBezTo>
                    <a:lnTo>
                      <a:pt x="1626" y="14637"/>
                    </a:lnTo>
                    <a:cubicBezTo>
                      <a:pt x="2162" y="10385"/>
                      <a:pt x="4357" y="6877"/>
                      <a:pt x="8191" y="4131"/>
                    </a:cubicBezTo>
                    <a:cubicBezTo>
                      <a:pt x="12045" y="1381"/>
                      <a:pt x="17610" y="0"/>
                      <a:pt x="24902" y="0"/>
                    </a:cubicBezTo>
                    <a:cubicBezTo>
                      <a:pt x="28861" y="0"/>
                      <a:pt x="32074" y="346"/>
                      <a:pt x="34579" y="1003"/>
                    </a:cubicBezTo>
                    <a:cubicBezTo>
                      <a:pt x="37068" y="1659"/>
                      <a:pt x="39177" y="2763"/>
                      <a:pt x="40905" y="4337"/>
                    </a:cubicBezTo>
                    <a:cubicBezTo>
                      <a:pt x="42633" y="5911"/>
                      <a:pt x="43825" y="7603"/>
                      <a:pt x="44481" y="9451"/>
                    </a:cubicBezTo>
                    <a:cubicBezTo>
                      <a:pt x="45138" y="11283"/>
                      <a:pt x="45468" y="14395"/>
                      <a:pt x="45468" y="18784"/>
                    </a:cubicBezTo>
                    <a:lnTo>
                      <a:pt x="45468" y="41870"/>
                    </a:lnTo>
                    <a:cubicBezTo>
                      <a:pt x="45468" y="45220"/>
                      <a:pt x="45967" y="48659"/>
                      <a:pt x="46986" y="52202"/>
                    </a:cubicBezTo>
                    <a:close/>
                    <a:moveTo>
                      <a:pt x="34217" y="26178"/>
                    </a:moveTo>
                    <a:cubicBezTo>
                      <a:pt x="19305" y="26178"/>
                      <a:pt x="11839" y="29737"/>
                      <a:pt x="11839" y="36857"/>
                    </a:cubicBezTo>
                    <a:cubicBezTo>
                      <a:pt x="11839" y="38983"/>
                      <a:pt x="12600" y="40798"/>
                      <a:pt x="14102" y="42301"/>
                    </a:cubicBezTo>
                    <a:cubicBezTo>
                      <a:pt x="15604" y="43803"/>
                      <a:pt x="17871" y="44564"/>
                      <a:pt x="20912" y="44564"/>
                    </a:cubicBezTo>
                    <a:cubicBezTo>
                      <a:pt x="25301" y="44564"/>
                      <a:pt x="28619" y="43166"/>
                      <a:pt x="30866" y="40384"/>
                    </a:cubicBezTo>
                    <a:cubicBezTo>
                      <a:pt x="33093" y="37601"/>
                      <a:pt x="34217" y="34440"/>
                      <a:pt x="34217" y="30897"/>
                    </a:cubicBezTo>
                    <a:lnTo>
                      <a:pt x="34217" y="26178"/>
                    </a:lnTo>
                    <a:close/>
                  </a:path>
                </a:pathLst>
              </a:custGeom>
              <a:solidFill>
                <a:srgbClr val="000066"/>
              </a:solidFill>
              <a:ln w="326" cap="flat">
                <a:noFill/>
                <a:prstDash val="solid"/>
                <a:miter/>
              </a:ln>
            </p:spPr>
            <p:txBody>
              <a:bodyPr/>
              <a:lstStyle/>
              <a:p>
                <a:endParaRPr lang="en-GB"/>
              </a:p>
            </p:txBody>
          </p:sp>
          <p:sp>
            <p:nvSpPr>
              <p:cNvPr id="1159" name="Free-form: Shape 1158">
                <a:extLst>
                  <a:ext uri="{FF2B5EF4-FFF2-40B4-BE49-F238E27FC236}">
                    <a16:creationId xmlns:a16="http://schemas.microsoft.com/office/drawing/2014/main" id="{8DFC4400-6E6E-F8D9-448F-21B60315DFB3}"/>
                  </a:ext>
                </a:extLst>
              </p:cNvPr>
              <p:cNvSpPr/>
              <p:nvPr/>
            </p:nvSpPr>
            <p:spPr>
              <a:xfrm>
                <a:off x="3590363" y="4072398"/>
                <a:ext cx="26074" cy="52652"/>
              </a:xfrm>
              <a:custGeom>
                <a:avLst/>
                <a:gdLst>
                  <a:gd name="csX0" fmla="*/ 11542 w 26074"/>
                  <a:gd name="csY0" fmla="*/ 52653 h 52652"/>
                  <a:gd name="csX1" fmla="*/ 0 w 26074"/>
                  <a:gd name="csY1" fmla="*/ 52653 h 52652"/>
                  <a:gd name="csX2" fmla="*/ 0 w 26074"/>
                  <a:gd name="csY2" fmla="*/ 1522 h 52652"/>
                  <a:gd name="csX3" fmla="*/ 10438 w 26074"/>
                  <a:gd name="csY3" fmla="*/ 1522 h 52652"/>
                  <a:gd name="csX4" fmla="*/ 10438 w 26074"/>
                  <a:gd name="csY4" fmla="*/ 13722 h 52652"/>
                  <a:gd name="csX5" fmla="*/ 16555 w 26074"/>
                  <a:gd name="csY5" fmla="*/ 3301 h 52652"/>
                  <a:gd name="csX6" fmla="*/ 24556 w 26074"/>
                  <a:gd name="csY6" fmla="*/ 0 h 52652"/>
                  <a:gd name="csX7" fmla="*/ 26075 w 26074"/>
                  <a:gd name="csY7" fmla="*/ 52 h 52652"/>
                  <a:gd name="csX8" fmla="*/ 26075 w 26074"/>
                  <a:gd name="csY8" fmla="*/ 12459 h 52652"/>
                  <a:gd name="csX9" fmla="*/ 14412 w 26074"/>
                  <a:gd name="csY9" fmla="*/ 18076 h 52652"/>
                  <a:gd name="csX10" fmla="*/ 11542 w 26074"/>
                  <a:gd name="csY10" fmla="*/ 28963 h 52652"/>
                  <a:gd name="csX11" fmla="*/ 11542 w 26074"/>
                  <a:gd name="csY11" fmla="*/ 52653 h 5265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6074" h="52652">
                    <a:moveTo>
                      <a:pt x="11542" y="52653"/>
                    </a:moveTo>
                    <a:lnTo>
                      <a:pt x="0" y="52653"/>
                    </a:lnTo>
                    <a:lnTo>
                      <a:pt x="0" y="1522"/>
                    </a:lnTo>
                    <a:lnTo>
                      <a:pt x="10438" y="1522"/>
                    </a:lnTo>
                    <a:lnTo>
                      <a:pt x="10438" y="13722"/>
                    </a:lnTo>
                    <a:cubicBezTo>
                      <a:pt x="11924" y="8971"/>
                      <a:pt x="13962" y="5480"/>
                      <a:pt x="16555" y="3301"/>
                    </a:cubicBezTo>
                    <a:cubicBezTo>
                      <a:pt x="19164" y="1107"/>
                      <a:pt x="21826" y="0"/>
                      <a:pt x="24556" y="0"/>
                    </a:cubicBezTo>
                    <a:cubicBezTo>
                      <a:pt x="24935" y="0"/>
                      <a:pt x="25438" y="19"/>
                      <a:pt x="26075" y="52"/>
                    </a:cubicBezTo>
                    <a:lnTo>
                      <a:pt x="26075" y="12459"/>
                    </a:lnTo>
                    <a:cubicBezTo>
                      <a:pt x="20200" y="12459"/>
                      <a:pt x="16313" y="14327"/>
                      <a:pt x="14412" y="18076"/>
                    </a:cubicBezTo>
                    <a:cubicBezTo>
                      <a:pt x="12512" y="21825"/>
                      <a:pt x="11542" y="25453"/>
                      <a:pt x="11542" y="28963"/>
                    </a:cubicBezTo>
                    <a:lnTo>
                      <a:pt x="11542" y="52653"/>
                    </a:lnTo>
                    <a:close/>
                  </a:path>
                </a:pathLst>
              </a:custGeom>
              <a:solidFill>
                <a:srgbClr val="000066"/>
              </a:solidFill>
              <a:ln w="326" cap="flat">
                <a:noFill/>
                <a:prstDash val="solid"/>
                <a:miter/>
              </a:ln>
            </p:spPr>
            <p:txBody>
              <a:bodyPr/>
              <a:lstStyle/>
              <a:p>
                <a:endParaRPr lang="en-GB"/>
              </a:p>
            </p:txBody>
          </p:sp>
          <p:sp>
            <p:nvSpPr>
              <p:cNvPr id="1160" name="Free-form: Shape 1159">
                <a:extLst>
                  <a:ext uri="{FF2B5EF4-FFF2-40B4-BE49-F238E27FC236}">
                    <a16:creationId xmlns:a16="http://schemas.microsoft.com/office/drawing/2014/main" id="{1F947841-7B31-4B70-24E0-37E477B6E43C}"/>
                  </a:ext>
                </a:extLst>
              </p:cNvPr>
              <p:cNvSpPr/>
              <p:nvPr/>
            </p:nvSpPr>
            <p:spPr>
              <a:xfrm>
                <a:off x="3620844" y="4072848"/>
                <a:ext cx="47541" cy="53273"/>
              </a:xfrm>
              <a:custGeom>
                <a:avLst/>
                <a:gdLst>
                  <a:gd name="csX0" fmla="*/ 23296 w 47541"/>
                  <a:gd name="csY0" fmla="*/ 53274 h 53273"/>
                  <a:gd name="csX1" fmla="*/ 5980 w 47541"/>
                  <a:gd name="csY1" fmla="*/ 45119 h 53273"/>
                  <a:gd name="csX2" fmla="*/ 0 w 47541"/>
                  <a:gd name="csY2" fmla="*/ 26439 h 53273"/>
                  <a:gd name="csX3" fmla="*/ 6604 w 47541"/>
                  <a:gd name="csY3" fmla="*/ 7550 h 53273"/>
                  <a:gd name="csX4" fmla="*/ 24057 w 47541"/>
                  <a:gd name="csY4" fmla="*/ 0 h 53273"/>
                  <a:gd name="csX5" fmla="*/ 40941 w 47541"/>
                  <a:gd name="csY5" fmla="*/ 7345 h 53273"/>
                  <a:gd name="csX6" fmla="*/ 47542 w 47541"/>
                  <a:gd name="csY6" fmla="*/ 26439 h 53273"/>
                  <a:gd name="csX7" fmla="*/ 40680 w 47541"/>
                  <a:gd name="csY7" fmla="*/ 45896 h 53273"/>
                  <a:gd name="csX8" fmla="*/ 23296 w 47541"/>
                  <a:gd name="csY8" fmla="*/ 53274 h 53273"/>
                  <a:gd name="csX9" fmla="*/ 23694 w 47541"/>
                  <a:gd name="csY9" fmla="*/ 43754 h 53273"/>
                  <a:gd name="csX10" fmla="*/ 35340 w 47541"/>
                  <a:gd name="csY10" fmla="*/ 26387 h 53273"/>
                  <a:gd name="csX11" fmla="*/ 32558 w 47541"/>
                  <a:gd name="csY11" fmla="*/ 14013 h 53273"/>
                  <a:gd name="csX12" fmla="*/ 24004 w 47541"/>
                  <a:gd name="csY12" fmla="*/ 9471 h 53273"/>
                  <a:gd name="csX13" fmla="*/ 15141 w 47541"/>
                  <a:gd name="csY13" fmla="*/ 14150 h 53273"/>
                  <a:gd name="csX14" fmla="*/ 12254 w 47541"/>
                  <a:gd name="csY14" fmla="*/ 26593 h 53273"/>
                  <a:gd name="csX15" fmla="*/ 15314 w 47541"/>
                  <a:gd name="csY15" fmla="*/ 39345 h 53273"/>
                  <a:gd name="csX16" fmla="*/ 23694 w 47541"/>
                  <a:gd name="csY16" fmla="*/ 43754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7541" h="53273">
                    <a:moveTo>
                      <a:pt x="23296" y="53274"/>
                    </a:moveTo>
                    <a:cubicBezTo>
                      <a:pt x="15729" y="53257"/>
                      <a:pt x="9954" y="50543"/>
                      <a:pt x="5980" y="45119"/>
                    </a:cubicBezTo>
                    <a:cubicBezTo>
                      <a:pt x="1989" y="39675"/>
                      <a:pt x="0" y="33454"/>
                      <a:pt x="0" y="26439"/>
                    </a:cubicBezTo>
                    <a:cubicBezTo>
                      <a:pt x="0" y="18869"/>
                      <a:pt x="2195" y="12579"/>
                      <a:pt x="6604" y="7550"/>
                    </a:cubicBezTo>
                    <a:cubicBezTo>
                      <a:pt x="11009" y="2521"/>
                      <a:pt x="16832" y="0"/>
                      <a:pt x="24057" y="0"/>
                    </a:cubicBezTo>
                    <a:cubicBezTo>
                      <a:pt x="30898" y="0"/>
                      <a:pt x="36532" y="2452"/>
                      <a:pt x="40941" y="7345"/>
                    </a:cubicBezTo>
                    <a:cubicBezTo>
                      <a:pt x="45347" y="12250"/>
                      <a:pt x="47542" y="18611"/>
                      <a:pt x="47542" y="26439"/>
                    </a:cubicBezTo>
                    <a:cubicBezTo>
                      <a:pt x="47542" y="34509"/>
                      <a:pt x="45259" y="40988"/>
                      <a:pt x="40680" y="45896"/>
                    </a:cubicBezTo>
                    <a:cubicBezTo>
                      <a:pt x="36101" y="50801"/>
                      <a:pt x="30311" y="53257"/>
                      <a:pt x="23296" y="53274"/>
                    </a:cubicBezTo>
                    <a:close/>
                    <a:moveTo>
                      <a:pt x="23694" y="43754"/>
                    </a:moveTo>
                    <a:cubicBezTo>
                      <a:pt x="31454" y="43754"/>
                      <a:pt x="35340" y="37964"/>
                      <a:pt x="35340" y="26387"/>
                    </a:cubicBezTo>
                    <a:cubicBezTo>
                      <a:pt x="35340" y="21149"/>
                      <a:pt x="34409" y="17021"/>
                      <a:pt x="32558" y="14013"/>
                    </a:cubicBezTo>
                    <a:cubicBezTo>
                      <a:pt x="30693" y="10989"/>
                      <a:pt x="27842" y="9471"/>
                      <a:pt x="24004" y="9471"/>
                    </a:cubicBezTo>
                    <a:cubicBezTo>
                      <a:pt x="20013" y="9471"/>
                      <a:pt x="17058" y="11041"/>
                      <a:pt x="15141" y="14150"/>
                    </a:cubicBezTo>
                    <a:cubicBezTo>
                      <a:pt x="13220" y="17279"/>
                      <a:pt x="12254" y="21426"/>
                      <a:pt x="12254" y="26593"/>
                    </a:cubicBezTo>
                    <a:cubicBezTo>
                      <a:pt x="12254" y="32157"/>
                      <a:pt x="13273" y="36410"/>
                      <a:pt x="15314" y="39345"/>
                    </a:cubicBezTo>
                    <a:cubicBezTo>
                      <a:pt x="17352" y="42284"/>
                      <a:pt x="20151" y="43754"/>
                      <a:pt x="23694" y="43754"/>
                    </a:cubicBezTo>
                    <a:close/>
                  </a:path>
                </a:pathLst>
              </a:custGeom>
              <a:solidFill>
                <a:srgbClr val="000066"/>
              </a:solidFill>
              <a:ln w="326" cap="flat">
                <a:noFill/>
                <a:prstDash val="solid"/>
                <a:miter/>
              </a:ln>
            </p:spPr>
            <p:txBody>
              <a:bodyPr/>
              <a:lstStyle/>
              <a:p>
                <a:endParaRPr lang="en-GB"/>
              </a:p>
            </p:txBody>
          </p:sp>
          <p:sp>
            <p:nvSpPr>
              <p:cNvPr id="1161" name="Free-form: Shape 1160">
                <a:extLst>
                  <a:ext uri="{FF2B5EF4-FFF2-40B4-BE49-F238E27FC236}">
                    <a16:creationId xmlns:a16="http://schemas.microsoft.com/office/drawing/2014/main" id="{2570A38F-BA7D-684A-9408-30B6710903F4}"/>
                  </a:ext>
                </a:extLst>
              </p:cNvPr>
              <p:cNvSpPr/>
              <p:nvPr/>
            </p:nvSpPr>
            <p:spPr>
              <a:xfrm>
                <a:off x="3678960" y="4072848"/>
                <a:ext cx="42338" cy="52202"/>
              </a:xfrm>
              <a:custGeom>
                <a:avLst/>
                <a:gdLst>
                  <a:gd name="csX0" fmla="*/ 42339 w 42338"/>
                  <a:gd name="csY0" fmla="*/ 52202 h 52202"/>
                  <a:gd name="csX1" fmla="*/ 30794 w 42338"/>
                  <a:gd name="csY1" fmla="*/ 52202 h 52202"/>
                  <a:gd name="csX2" fmla="*/ 30794 w 42338"/>
                  <a:gd name="csY2" fmla="*/ 20251 h 52202"/>
                  <a:gd name="csX3" fmla="*/ 28462 w 42338"/>
                  <a:gd name="csY3" fmla="*/ 12632 h 52202"/>
                  <a:gd name="csX4" fmla="*/ 22845 w 42338"/>
                  <a:gd name="csY4" fmla="*/ 10075 h 52202"/>
                  <a:gd name="csX5" fmla="*/ 14948 w 42338"/>
                  <a:gd name="csY5" fmla="*/ 14029 h 52202"/>
                  <a:gd name="csX6" fmla="*/ 11542 w 42338"/>
                  <a:gd name="csY6" fmla="*/ 25920 h 52202"/>
                  <a:gd name="csX7" fmla="*/ 11542 w 42338"/>
                  <a:gd name="csY7" fmla="*/ 52202 h 52202"/>
                  <a:gd name="csX8" fmla="*/ 0 w 42338"/>
                  <a:gd name="csY8" fmla="*/ 52202 h 52202"/>
                  <a:gd name="csX9" fmla="*/ 0 w 42338"/>
                  <a:gd name="csY9" fmla="*/ 1071 h 52202"/>
                  <a:gd name="csX10" fmla="*/ 10542 w 42338"/>
                  <a:gd name="csY10" fmla="*/ 1071 h 52202"/>
                  <a:gd name="csX11" fmla="*/ 10542 w 42338"/>
                  <a:gd name="csY11" fmla="*/ 12926 h 52202"/>
                  <a:gd name="csX12" fmla="*/ 26026 w 42338"/>
                  <a:gd name="csY12" fmla="*/ 0 h 52202"/>
                  <a:gd name="csX13" fmla="*/ 37551 w 42338"/>
                  <a:gd name="csY13" fmla="*/ 4268 h 52202"/>
                  <a:gd name="csX14" fmla="*/ 42339 w 42338"/>
                  <a:gd name="csY14" fmla="*/ 19199 h 52202"/>
                  <a:gd name="csX15" fmla="*/ 42339 w 42338"/>
                  <a:gd name="csY15" fmla="*/ 52202 h 522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42338" h="52202">
                    <a:moveTo>
                      <a:pt x="42339" y="52202"/>
                    </a:moveTo>
                    <a:lnTo>
                      <a:pt x="30794" y="52202"/>
                    </a:lnTo>
                    <a:lnTo>
                      <a:pt x="30794" y="20251"/>
                    </a:lnTo>
                    <a:cubicBezTo>
                      <a:pt x="30794" y="16884"/>
                      <a:pt x="30017" y="14343"/>
                      <a:pt x="28462" y="12632"/>
                    </a:cubicBezTo>
                    <a:cubicBezTo>
                      <a:pt x="26904" y="10937"/>
                      <a:pt x="25039" y="10075"/>
                      <a:pt x="22845" y="10075"/>
                    </a:cubicBezTo>
                    <a:cubicBezTo>
                      <a:pt x="19837" y="10075"/>
                      <a:pt x="17211" y="11404"/>
                      <a:pt x="14948" y="14029"/>
                    </a:cubicBezTo>
                    <a:cubicBezTo>
                      <a:pt x="12685" y="16658"/>
                      <a:pt x="11542" y="20633"/>
                      <a:pt x="11542" y="25920"/>
                    </a:cubicBezTo>
                    <a:lnTo>
                      <a:pt x="11542" y="52202"/>
                    </a:lnTo>
                    <a:lnTo>
                      <a:pt x="0" y="52202"/>
                    </a:lnTo>
                    <a:lnTo>
                      <a:pt x="0" y="1071"/>
                    </a:lnTo>
                    <a:lnTo>
                      <a:pt x="10542" y="1071"/>
                    </a:lnTo>
                    <a:lnTo>
                      <a:pt x="10542" y="12926"/>
                    </a:lnTo>
                    <a:cubicBezTo>
                      <a:pt x="14223" y="4301"/>
                      <a:pt x="19390" y="0"/>
                      <a:pt x="26026" y="0"/>
                    </a:cubicBezTo>
                    <a:cubicBezTo>
                      <a:pt x="30516" y="0"/>
                      <a:pt x="34354" y="1417"/>
                      <a:pt x="37551" y="4268"/>
                    </a:cubicBezTo>
                    <a:cubicBezTo>
                      <a:pt x="40729" y="7103"/>
                      <a:pt x="42339" y="12080"/>
                      <a:pt x="42339" y="19199"/>
                    </a:cubicBezTo>
                    <a:lnTo>
                      <a:pt x="42339" y="52202"/>
                    </a:lnTo>
                    <a:close/>
                  </a:path>
                </a:pathLst>
              </a:custGeom>
              <a:solidFill>
                <a:srgbClr val="000066"/>
              </a:solidFill>
              <a:ln w="326" cap="flat">
                <a:noFill/>
                <a:prstDash val="solid"/>
                <a:miter/>
              </a:ln>
            </p:spPr>
            <p:txBody>
              <a:bodyPr/>
              <a:lstStyle/>
              <a:p>
                <a:endParaRPr lang="en-GB"/>
              </a:p>
            </p:txBody>
          </p:sp>
          <p:sp>
            <p:nvSpPr>
              <p:cNvPr id="1162" name="Free-form: Shape 1161">
                <a:extLst>
                  <a:ext uri="{FF2B5EF4-FFF2-40B4-BE49-F238E27FC236}">
                    <a16:creationId xmlns:a16="http://schemas.microsoft.com/office/drawing/2014/main" id="{7581D035-612C-B5AA-4F33-EBB1694494AE}"/>
                  </a:ext>
                </a:extLst>
              </p:cNvPr>
              <p:cNvSpPr/>
              <p:nvPr/>
            </p:nvSpPr>
            <p:spPr>
              <a:xfrm>
                <a:off x="3730456" y="4064155"/>
                <a:ext cx="51342" cy="79229"/>
              </a:xfrm>
              <a:custGeom>
                <a:avLst/>
                <a:gdLst>
                  <a:gd name="csX0" fmla="*/ 51291 w 51342"/>
                  <a:gd name="csY0" fmla="*/ 0 h 79229"/>
                  <a:gd name="csX1" fmla="*/ 51291 w 51342"/>
                  <a:gd name="csY1" fmla="*/ 8850 h 79229"/>
                  <a:gd name="csX2" fmla="*/ 47747 w 51342"/>
                  <a:gd name="csY2" fmla="*/ 8850 h 79229"/>
                  <a:gd name="csX3" fmla="*/ 43671 w 51342"/>
                  <a:gd name="csY3" fmla="*/ 9402 h 79229"/>
                  <a:gd name="csX4" fmla="*/ 40249 w 51342"/>
                  <a:gd name="csY4" fmla="*/ 12994 h 79229"/>
                  <a:gd name="csX5" fmla="*/ 46333 w 51342"/>
                  <a:gd name="csY5" fmla="*/ 24039 h 79229"/>
                  <a:gd name="csX6" fmla="*/ 40628 w 51342"/>
                  <a:gd name="csY6" fmla="*/ 35286 h 79229"/>
                  <a:gd name="csX7" fmla="*/ 25559 w 51342"/>
                  <a:gd name="csY7" fmla="*/ 39728 h 79229"/>
                  <a:gd name="csX8" fmla="*/ 16107 w 51342"/>
                  <a:gd name="csY8" fmla="*/ 38415 h 79229"/>
                  <a:gd name="csX9" fmla="*/ 12548 w 51342"/>
                  <a:gd name="csY9" fmla="*/ 43424 h 79229"/>
                  <a:gd name="csX10" fmla="*/ 14275 w 51342"/>
                  <a:gd name="csY10" fmla="*/ 46863 h 79229"/>
                  <a:gd name="csX11" fmla="*/ 19494 w 51342"/>
                  <a:gd name="csY11" fmla="*/ 48437 h 79229"/>
                  <a:gd name="csX12" fmla="*/ 34684 w 51342"/>
                  <a:gd name="csY12" fmla="*/ 48437 h 79229"/>
                  <a:gd name="csX13" fmla="*/ 46901 w 51342"/>
                  <a:gd name="csY13" fmla="*/ 52464 h 79229"/>
                  <a:gd name="csX14" fmla="*/ 51343 w 51342"/>
                  <a:gd name="csY14" fmla="*/ 62470 h 79229"/>
                  <a:gd name="csX15" fmla="*/ 44622 w 51342"/>
                  <a:gd name="csY15" fmla="*/ 74461 h 79229"/>
                  <a:gd name="csX16" fmla="*/ 24765 w 51342"/>
                  <a:gd name="csY16" fmla="*/ 79230 h 79229"/>
                  <a:gd name="csX17" fmla="*/ 0 w 51342"/>
                  <a:gd name="csY17" fmla="*/ 65406 h 79229"/>
                  <a:gd name="csX18" fmla="*/ 7449 w 51342"/>
                  <a:gd name="csY18" fmla="*/ 55021 h 79229"/>
                  <a:gd name="csX19" fmla="*/ 2681 w 51342"/>
                  <a:gd name="csY19" fmla="*/ 46569 h 79229"/>
                  <a:gd name="csX20" fmla="*/ 10836 w 51342"/>
                  <a:gd name="csY20" fmla="*/ 35943 h 79229"/>
                  <a:gd name="csX21" fmla="*/ 3753 w 51342"/>
                  <a:gd name="csY21" fmla="*/ 24088 h 79229"/>
                  <a:gd name="csX22" fmla="*/ 8952 w 51342"/>
                  <a:gd name="csY22" fmla="*/ 13203 h 79229"/>
                  <a:gd name="csX23" fmla="*/ 24801 w 51342"/>
                  <a:gd name="csY23" fmla="*/ 8693 h 79229"/>
                  <a:gd name="csX24" fmla="*/ 34684 w 51342"/>
                  <a:gd name="csY24" fmla="*/ 9765 h 79229"/>
                  <a:gd name="csX25" fmla="*/ 46990 w 51342"/>
                  <a:gd name="csY25" fmla="*/ 0 h 79229"/>
                  <a:gd name="csX26" fmla="*/ 51291 w 51342"/>
                  <a:gd name="csY26" fmla="*/ 0 h 79229"/>
                  <a:gd name="csX27" fmla="*/ 25059 w 51342"/>
                  <a:gd name="csY27" fmla="*/ 32902 h 79229"/>
                  <a:gd name="csX28" fmla="*/ 34478 w 51342"/>
                  <a:gd name="csY28" fmla="*/ 24039 h 79229"/>
                  <a:gd name="csX29" fmla="*/ 32127 w 51342"/>
                  <a:gd name="csY29" fmla="*/ 18317 h 79229"/>
                  <a:gd name="csX30" fmla="*/ 25265 w 51342"/>
                  <a:gd name="csY30" fmla="*/ 15986 h 79229"/>
                  <a:gd name="csX31" fmla="*/ 18198 w 51342"/>
                  <a:gd name="csY31" fmla="*/ 18422 h 79229"/>
                  <a:gd name="csX32" fmla="*/ 15693 w 51342"/>
                  <a:gd name="csY32" fmla="*/ 24503 h 79229"/>
                  <a:gd name="csX33" fmla="*/ 18181 w 51342"/>
                  <a:gd name="csY33" fmla="*/ 30570 h 79229"/>
                  <a:gd name="csX34" fmla="*/ 25059 w 51342"/>
                  <a:gd name="csY34" fmla="*/ 32902 h 79229"/>
                  <a:gd name="csX35" fmla="*/ 12410 w 51342"/>
                  <a:gd name="csY35" fmla="*/ 58113 h 79229"/>
                  <a:gd name="csX36" fmla="*/ 9922 w 51342"/>
                  <a:gd name="csY36" fmla="*/ 62519 h 79229"/>
                  <a:gd name="csX37" fmla="*/ 14069 w 51342"/>
                  <a:gd name="csY37" fmla="*/ 68672 h 79229"/>
                  <a:gd name="csX38" fmla="*/ 27287 w 51342"/>
                  <a:gd name="csY38" fmla="*/ 71317 h 79229"/>
                  <a:gd name="csX39" fmla="*/ 40595 w 51342"/>
                  <a:gd name="csY39" fmla="*/ 64491 h 79229"/>
                  <a:gd name="csX40" fmla="*/ 38279 w 51342"/>
                  <a:gd name="csY40" fmla="*/ 60671 h 79229"/>
                  <a:gd name="csX41" fmla="*/ 32956 w 51342"/>
                  <a:gd name="csY41" fmla="*/ 59374 h 79229"/>
                  <a:gd name="csX42" fmla="*/ 20702 w 51342"/>
                  <a:gd name="csY42" fmla="*/ 59374 h 79229"/>
                  <a:gd name="csX43" fmla="*/ 12410 w 51342"/>
                  <a:gd name="csY43" fmla="*/ 58113 h 792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Lst>
                <a:rect l="l" t="t" r="r" b="b"/>
                <a:pathLst>
                  <a:path w="51342" h="79229">
                    <a:moveTo>
                      <a:pt x="51291" y="0"/>
                    </a:moveTo>
                    <a:lnTo>
                      <a:pt x="51291" y="8850"/>
                    </a:lnTo>
                    <a:lnTo>
                      <a:pt x="47747" y="8850"/>
                    </a:lnTo>
                    <a:cubicBezTo>
                      <a:pt x="46193" y="8850"/>
                      <a:pt x="44828" y="9039"/>
                      <a:pt x="43671" y="9402"/>
                    </a:cubicBezTo>
                    <a:cubicBezTo>
                      <a:pt x="42496" y="9781"/>
                      <a:pt x="41356" y="10973"/>
                      <a:pt x="40249" y="12994"/>
                    </a:cubicBezTo>
                    <a:cubicBezTo>
                      <a:pt x="44292" y="16312"/>
                      <a:pt x="46333" y="19993"/>
                      <a:pt x="46333" y="24039"/>
                    </a:cubicBezTo>
                    <a:cubicBezTo>
                      <a:pt x="46333" y="28565"/>
                      <a:pt x="44429" y="32314"/>
                      <a:pt x="40628" y="35286"/>
                    </a:cubicBezTo>
                    <a:cubicBezTo>
                      <a:pt x="36826" y="38241"/>
                      <a:pt x="31816" y="39728"/>
                      <a:pt x="25559" y="39728"/>
                    </a:cubicBezTo>
                    <a:cubicBezTo>
                      <a:pt x="22865" y="39728"/>
                      <a:pt x="19720" y="39296"/>
                      <a:pt x="16107" y="38415"/>
                    </a:cubicBezTo>
                    <a:cubicBezTo>
                      <a:pt x="13740" y="39502"/>
                      <a:pt x="12548" y="41161"/>
                      <a:pt x="12548" y="43424"/>
                    </a:cubicBezTo>
                    <a:cubicBezTo>
                      <a:pt x="12548" y="44688"/>
                      <a:pt x="13135" y="45828"/>
                      <a:pt x="14275" y="46863"/>
                    </a:cubicBezTo>
                    <a:cubicBezTo>
                      <a:pt x="15415" y="47918"/>
                      <a:pt x="17162" y="48437"/>
                      <a:pt x="19494" y="48437"/>
                    </a:cubicBezTo>
                    <a:lnTo>
                      <a:pt x="34684" y="48437"/>
                    </a:lnTo>
                    <a:cubicBezTo>
                      <a:pt x="39870" y="48437"/>
                      <a:pt x="43946" y="49786"/>
                      <a:pt x="46901" y="52464"/>
                    </a:cubicBezTo>
                    <a:cubicBezTo>
                      <a:pt x="49857" y="55141"/>
                      <a:pt x="51343" y="58476"/>
                      <a:pt x="51343" y="62470"/>
                    </a:cubicBezTo>
                    <a:cubicBezTo>
                      <a:pt x="51343" y="67290"/>
                      <a:pt x="49096" y="71297"/>
                      <a:pt x="44622" y="74461"/>
                    </a:cubicBezTo>
                    <a:cubicBezTo>
                      <a:pt x="40164" y="77639"/>
                      <a:pt x="33528" y="79213"/>
                      <a:pt x="24765" y="79230"/>
                    </a:cubicBezTo>
                    <a:cubicBezTo>
                      <a:pt x="8243" y="79213"/>
                      <a:pt x="0" y="74615"/>
                      <a:pt x="0" y="65406"/>
                    </a:cubicBezTo>
                    <a:cubicBezTo>
                      <a:pt x="0" y="60844"/>
                      <a:pt x="2472" y="57389"/>
                      <a:pt x="7449" y="55021"/>
                    </a:cubicBezTo>
                    <a:cubicBezTo>
                      <a:pt x="4269" y="52323"/>
                      <a:pt x="2681" y="49508"/>
                      <a:pt x="2681" y="46569"/>
                    </a:cubicBezTo>
                    <a:cubicBezTo>
                      <a:pt x="2681" y="42111"/>
                      <a:pt x="5392" y="38571"/>
                      <a:pt x="10836" y="35943"/>
                    </a:cubicBezTo>
                    <a:cubicBezTo>
                      <a:pt x="6101" y="33075"/>
                      <a:pt x="3753" y="29117"/>
                      <a:pt x="3753" y="24088"/>
                    </a:cubicBezTo>
                    <a:cubicBezTo>
                      <a:pt x="3753" y="19839"/>
                      <a:pt x="5480" y="16211"/>
                      <a:pt x="8952" y="13203"/>
                    </a:cubicBezTo>
                    <a:cubicBezTo>
                      <a:pt x="12443" y="10195"/>
                      <a:pt x="17714" y="8693"/>
                      <a:pt x="24801" y="8693"/>
                    </a:cubicBezTo>
                    <a:cubicBezTo>
                      <a:pt x="28048" y="8693"/>
                      <a:pt x="31333" y="9056"/>
                      <a:pt x="34684" y="9765"/>
                    </a:cubicBezTo>
                    <a:cubicBezTo>
                      <a:pt x="36238" y="3249"/>
                      <a:pt x="40334" y="0"/>
                      <a:pt x="46990" y="0"/>
                    </a:cubicBezTo>
                    <a:lnTo>
                      <a:pt x="51291" y="0"/>
                    </a:lnTo>
                    <a:close/>
                    <a:moveTo>
                      <a:pt x="25059" y="32902"/>
                    </a:moveTo>
                    <a:cubicBezTo>
                      <a:pt x="31333" y="32902"/>
                      <a:pt x="34478" y="29947"/>
                      <a:pt x="34478" y="24039"/>
                    </a:cubicBezTo>
                    <a:cubicBezTo>
                      <a:pt x="34478" y="21772"/>
                      <a:pt x="33701" y="19872"/>
                      <a:pt x="32127" y="18317"/>
                    </a:cubicBezTo>
                    <a:cubicBezTo>
                      <a:pt x="30556" y="16763"/>
                      <a:pt x="28273" y="15986"/>
                      <a:pt x="25265" y="15986"/>
                    </a:cubicBezTo>
                    <a:cubicBezTo>
                      <a:pt x="22224" y="15986"/>
                      <a:pt x="19873" y="16799"/>
                      <a:pt x="18198" y="18422"/>
                    </a:cubicBezTo>
                    <a:cubicBezTo>
                      <a:pt x="16522" y="20045"/>
                      <a:pt x="15693" y="22067"/>
                      <a:pt x="15693" y="24503"/>
                    </a:cubicBezTo>
                    <a:cubicBezTo>
                      <a:pt x="15693" y="26991"/>
                      <a:pt x="16522" y="29013"/>
                      <a:pt x="18181" y="30570"/>
                    </a:cubicBezTo>
                    <a:cubicBezTo>
                      <a:pt x="19824" y="32125"/>
                      <a:pt x="22120" y="32902"/>
                      <a:pt x="25059" y="32902"/>
                    </a:cubicBezTo>
                    <a:close/>
                    <a:moveTo>
                      <a:pt x="12410" y="58113"/>
                    </a:moveTo>
                    <a:cubicBezTo>
                      <a:pt x="10751" y="59635"/>
                      <a:pt x="9922" y="61101"/>
                      <a:pt x="9922" y="62519"/>
                    </a:cubicBezTo>
                    <a:cubicBezTo>
                      <a:pt x="9922" y="64834"/>
                      <a:pt x="11303" y="66892"/>
                      <a:pt x="14069" y="68672"/>
                    </a:cubicBezTo>
                    <a:cubicBezTo>
                      <a:pt x="16832" y="70435"/>
                      <a:pt x="21241" y="71317"/>
                      <a:pt x="27287" y="71317"/>
                    </a:cubicBezTo>
                    <a:cubicBezTo>
                      <a:pt x="36170" y="71317"/>
                      <a:pt x="40595" y="69054"/>
                      <a:pt x="40595" y="64491"/>
                    </a:cubicBezTo>
                    <a:cubicBezTo>
                      <a:pt x="40595" y="62796"/>
                      <a:pt x="39834" y="61536"/>
                      <a:pt x="38279" y="60671"/>
                    </a:cubicBezTo>
                    <a:cubicBezTo>
                      <a:pt x="36725" y="59808"/>
                      <a:pt x="34945" y="59374"/>
                      <a:pt x="32956" y="59374"/>
                    </a:cubicBezTo>
                    <a:lnTo>
                      <a:pt x="20702" y="59374"/>
                    </a:lnTo>
                    <a:cubicBezTo>
                      <a:pt x="18371" y="59374"/>
                      <a:pt x="15608" y="58959"/>
                      <a:pt x="12410" y="58113"/>
                    </a:cubicBezTo>
                    <a:close/>
                  </a:path>
                </a:pathLst>
              </a:custGeom>
              <a:solidFill>
                <a:srgbClr val="000066"/>
              </a:solidFill>
              <a:ln w="326" cap="flat">
                <a:noFill/>
                <a:prstDash val="solid"/>
                <a:miter/>
              </a:ln>
            </p:spPr>
            <p:txBody>
              <a:bodyPr/>
              <a:lstStyle/>
              <a:p>
                <a:endParaRPr lang="en-GB"/>
              </a:p>
            </p:txBody>
          </p:sp>
          <p:sp>
            <p:nvSpPr>
              <p:cNvPr id="1163" name="Free-form: Shape 1162">
                <a:extLst>
                  <a:ext uri="{FF2B5EF4-FFF2-40B4-BE49-F238E27FC236}">
                    <a16:creationId xmlns:a16="http://schemas.microsoft.com/office/drawing/2014/main" id="{519AF7B5-9AEA-76D5-F97C-37528BC13B2E}"/>
                  </a:ext>
                </a:extLst>
              </p:cNvPr>
              <p:cNvSpPr/>
              <p:nvPr/>
            </p:nvSpPr>
            <p:spPr>
              <a:xfrm>
                <a:off x="3788762" y="4055948"/>
                <a:ext cx="11544" cy="69102"/>
              </a:xfrm>
              <a:custGeom>
                <a:avLst/>
                <a:gdLst>
                  <a:gd name="csX0" fmla="*/ 11545 w 11544"/>
                  <a:gd name="csY0" fmla="*/ 11992 h 69102"/>
                  <a:gd name="csX1" fmla="*/ 0 w 11544"/>
                  <a:gd name="csY1" fmla="*/ 11992 h 69102"/>
                  <a:gd name="csX2" fmla="*/ 0 w 11544"/>
                  <a:gd name="csY2" fmla="*/ 0 h 69102"/>
                  <a:gd name="csX3" fmla="*/ 11545 w 11544"/>
                  <a:gd name="csY3" fmla="*/ 0 h 69102"/>
                  <a:gd name="csX4" fmla="*/ 11545 w 11544"/>
                  <a:gd name="csY4" fmla="*/ 11992 h 69102"/>
                  <a:gd name="csX5" fmla="*/ 11545 w 11544"/>
                  <a:gd name="csY5" fmla="*/ 69102 h 69102"/>
                  <a:gd name="csX6" fmla="*/ 0 w 11544"/>
                  <a:gd name="csY6" fmla="*/ 69102 h 69102"/>
                  <a:gd name="csX7" fmla="*/ 0 w 11544"/>
                  <a:gd name="csY7" fmla="*/ 17971 h 69102"/>
                  <a:gd name="csX8" fmla="*/ 11545 w 11544"/>
                  <a:gd name="csY8" fmla="*/ 17971 h 69102"/>
                  <a:gd name="csX9" fmla="*/ 11545 w 11544"/>
                  <a:gd name="csY9" fmla="*/ 69102 h 691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1544" h="69102">
                    <a:moveTo>
                      <a:pt x="11545" y="11992"/>
                    </a:moveTo>
                    <a:lnTo>
                      <a:pt x="0" y="11992"/>
                    </a:lnTo>
                    <a:lnTo>
                      <a:pt x="0" y="0"/>
                    </a:lnTo>
                    <a:lnTo>
                      <a:pt x="11545" y="0"/>
                    </a:lnTo>
                    <a:lnTo>
                      <a:pt x="11545" y="11992"/>
                    </a:lnTo>
                    <a:close/>
                    <a:moveTo>
                      <a:pt x="11545" y="69102"/>
                    </a:moveTo>
                    <a:lnTo>
                      <a:pt x="0" y="69102"/>
                    </a:lnTo>
                    <a:lnTo>
                      <a:pt x="0" y="17971"/>
                    </a:lnTo>
                    <a:lnTo>
                      <a:pt x="11545" y="17971"/>
                    </a:lnTo>
                    <a:lnTo>
                      <a:pt x="11545" y="69102"/>
                    </a:lnTo>
                    <a:close/>
                  </a:path>
                </a:pathLst>
              </a:custGeom>
              <a:solidFill>
                <a:srgbClr val="000066"/>
              </a:solidFill>
              <a:ln w="326" cap="flat">
                <a:noFill/>
                <a:prstDash val="solid"/>
                <a:miter/>
              </a:ln>
            </p:spPr>
            <p:txBody>
              <a:bodyPr/>
              <a:lstStyle/>
              <a:p>
                <a:endParaRPr lang="en-GB"/>
              </a:p>
            </p:txBody>
          </p:sp>
          <p:sp>
            <p:nvSpPr>
              <p:cNvPr id="1164" name="Free-form: Shape 1163">
                <a:extLst>
                  <a:ext uri="{FF2B5EF4-FFF2-40B4-BE49-F238E27FC236}">
                    <a16:creationId xmlns:a16="http://schemas.microsoft.com/office/drawing/2014/main" id="{71669EE5-4635-FC9C-0FD7-ED8B97879F3C}"/>
                  </a:ext>
                </a:extLst>
              </p:cNvPr>
              <p:cNvSpPr/>
              <p:nvPr/>
            </p:nvSpPr>
            <p:spPr>
              <a:xfrm>
                <a:off x="3925485" y="3229210"/>
                <a:ext cx="52188" cy="69102"/>
              </a:xfrm>
              <a:custGeom>
                <a:avLst/>
                <a:gdLst>
                  <a:gd name="csX0" fmla="*/ 52189 w 52188"/>
                  <a:gd name="csY0" fmla="*/ 69103 h 69102"/>
                  <a:gd name="csX1" fmla="*/ 40092 w 52188"/>
                  <a:gd name="csY1" fmla="*/ 69103 h 69102"/>
                  <a:gd name="csX2" fmla="*/ 13861 w 52188"/>
                  <a:gd name="csY2" fmla="*/ 24953 h 69102"/>
                  <a:gd name="csX3" fmla="*/ 11891 w 52188"/>
                  <a:gd name="csY3" fmla="*/ 21668 h 69102"/>
                  <a:gd name="csX4" fmla="*/ 10023 w 52188"/>
                  <a:gd name="csY4" fmla="*/ 18471 h 69102"/>
                  <a:gd name="csX5" fmla="*/ 10023 w 52188"/>
                  <a:gd name="csY5" fmla="*/ 69103 h 69102"/>
                  <a:gd name="csX6" fmla="*/ 0 w 52188"/>
                  <a:gd name="csY6" fmla="*/ 69103 h 69102"/>
                  <a:gd name="csX7" fmla="*/ 0 w 52188"/>
                  <a:gd name="csY7" fmla="*/ 0 h 69102"/>
                  <a:gd name="csX8" fmla="*/ 13756 w 52188"/>
                  <a:gd name="csY8" fmla="*/ 0 h 69102"/>
                  <a:gd name="csX9" fmla="*/ 37966 w 52188"/>
                  <a:gd name="csY9" fmla="*/ 40694 h 69102"/>
                  <a:gd name="csX10" fmla="*/ 42375 w 52188"/>
                  <a:gd name="csY10" fmla="*/ 48143 h 69102"/>
                  <a:gd name="csX11" fmla="*/ 42375 w 52188"/>
                  <a:gd name="csY11" fmla="*/ 0 h 69102"/>
                  <a:gd name="csX12" fmla="*/ 52189 w 52188"/>
                  <a:gd name="csY12" fmla="*/ 0 h 69102"/>
                  <a:gd name="csX13" fmla="*/ 52189 w 52188"/>
                  <a:gd name="csY13" fmla="*/ 69103 h 691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52188" h="69102">
                    <a:moveTo>
                      <a:pt x="52189" y="69103"/>
                    </a:moveTo>
                    <a:lnTo>
                      <a:pt x="40092" y="69103"/>
                    </a:lnTo>
                    <a:lnTo>
                      <a:pt x="13861" y="24953"/>
                    </a:lnTo>
                    <a:cubicBezTo>
                      <a:pt x="13462" y="24277"/>
                      <a:pt x="12806" y="23190"/>
                      <a:pt x="11891" y="21668"/>
                    </a:cubicBezTo>
                    <a:cubicBezTo>
                      <a:pt x="11477" y="20995"/>
                      <a:pt x="10853" y="19924"/>
                      <a:pt x="10023" y="18471"/>
                    </a:cubicBezTo>
                    <a:lnTo>
                      <a:pt x="10023" y="69103"/>
                    </a:lnTo>
                    <a:lnTo>
                      <a:pt x="0" y="69103"/>
                    </a:lnTo>
                    <a:lnTo>
                      <a:pt x="0" y="0"/>
                    </a:lnTo>
                    <a:lnTo>
                      <a:pt x="13756" y="0"/>
                    </a:lnTo>
                    <a:lnTo>
                      <a:pt x="37966" y="40694"/>
                    </a:lnTo>
                    <a:cubicBezTo>
                      <a:pt x="38155" y="41040"/>
                      <a:pt x="39625" y="43512"/>
                      <a:pt x="42375" y="48143"/>
                    </a:cubicBezTo>
                    <a:lnTo>
                      <a:pt x="42375" y="0"/>
                    </a:lnTo>
                    <a:lnTo>
                      <a:pt x="52189" y="0"/>
                    </a:lnTo>
                    <a:lnTo>
                      <a:pt x="52189" y="69103"/>
                    </a:lnTo>
                    <a:close/>
                  </a:path>
                </a:pathLst>
              </a:custGeom>
              <a:solidFill>
                <a:srgbClr val="000066"/>
              </a:solidFill>
              <a:ln w="326" cap="flat">
                <a:noFill/>
                <a:prstDash val="solid"/>
                <a:miter/>
              </a:ln>
            </p:spPr>
            <p:txBody>
              <a:bodyPr/>
              <a:lstStyle/>
              <a:p>
                <a:endParaRPr lang="en-GB"/>
              </a:p>
            </p:txBody>
          </p:sp>
          <p:sp>
            <p:nvSpPr>
              <p:cNvPr id="1165" name="Free-form: Shape 1164">
                <a:extLst>
                  <a:ext uri="{FF2B5EF4-FFF2-40B4-BE49-F238E27FC236}">
                    <a16:creationId xmlns:a16="http://schemas.microsoft.com/office/drawing/2014/main" id="{55DDDC4F-EFFB-D8C4-4CD0-8E12FAC023DD}"/>
                  </a:ext>
                </a:extLst>
              </p:cNvPr>
              <p:cNvSpPr/>
              <p:nvPr/>
            </p:nvSpPr>
            <p:spPr>
              <a:xfrm>
                <a:off x="3987540" y="3237416"/>
                <a:ext cx="51342" cy="79229"/>
              </a:xfrm>
              <a:custGeom>
                <a:avLst/>
                <a:gdLst>
                  <a:gd name="csX0" fmla="*/ 51291 w 51342"/>
                  <a:gd name="csY0" fmla="*/ 0 h 79229"/>
                  <a:gd name="csX1" fmla="*/ 51291 w 51342"/>
                  <a:gd name="csY1" fmla="*/ 8850 h 79229"/>
                  <a:gd name="csX2" fmla="*/ 47747 w 51342"/>
                  <a:gd name="csY2" fmla="*/ 8850 h 79229"/>
                  <a:gd name="csX3" fmla="*/ 43671 w 51342"/>
                  <a:gd name="csY3" fmla="*/ 9402 h 79229"/>
                  <a:gd name="csX4" fmla="*/ 40248 w 51342"/>
                  <a:gd name="csY4" fmla="*/ 12994 h 79229"/>
                  <a:gd name="csX5" fmla="*/ 46333 w 51342"/>
                  <a:gd name="csY5" fmla="*/ 24039 h 79229"/>
                  <a:gd name="csX6" fmla="*/ 40627 w 51342"/>
                  <a:gd name="csY6" fmla="*/ 35286 h 79229"/>
                  <a:gd name="csX7" fmla="*/ 25559 w 51342"/>
                  <a:gd name="csY7" fmla="*/ 39728 h 79229"/>
                  <a:gd name="csX8" fmla="*/ 16107 w 51342"/>
                  <a:gd name="csY8" fmla="*/ 38415 h 79229"/>
                  <a:gd name="csX9" fmla="*/ 12547 w 51342"/>
                  <a:gd name="csY9" fmla="*/ 43424 h 79229"/>
                  <a:gd name="csX10" fmla="*/ 14275 w 51342"/>
                  <a:gd name="csY10" fmla="*/ 46863 h 79229"/>
                  <a:gd name="csX11" fmla="*/ 19494 w 51342"/>
                  <a:gd name="csY11" fmla="*/ 48437 h 79229"/>
                  <a:gd name="csX12" fmla="*/ 34683 w 51342"/>
                  <a:gd name="csY12" fmla="*/ 48437 h 79229"/>
                  <a:gd name="csX13" fmla="*/ 46901 w 51342"/>
                  <a:gd name="csY13" fmla="*/ 52464 h 79229"/>
                  <a:gd name="csX14" fmla="*/ 51343 w 51342"/>
                  <a:gd name="csY14" fmla="*/ 62470 h 79229"/>
                  <a:gd name="csX15" fmla="*/ 44622 w 51342"/>
                  <a:gd name="csY15" fmla="*/ 74462 h 79229"/>
                  <a:gd name="csX16" fmla="*/ 24765 w 51342"/>
                  <a:gd name="csY16" fmla="*/ 79230 h 79229"/>
                  <a:gd name="csX17" fmla="*/ 0 w 51342"/>
                  <a:gd name="csY17" fmla="*/ 65406 h 79229"/>
                  <a:gd name="csX18" fmla="*/ 7449 w 51342"/>
                  <a:gd name="csY18" fmla="*/ 55021 h 79229"/>
                  <a:gd name="csX19" fmla="*/ 2681 w 51342"/>
                  <a:gd name="csY19" fmla="*/ 46569 h 79229"/>
                  <a:gd name="csX20" fmla="*/ 10836 w 51342"/>
                  <a:gd name="csY20" fmla="*/ 35943 h 79229"/>
                  <a:gd name="csX21" fmla="*/ 3752 w 51342"/>
                  <a:gd name="csY21" fmla="*/ 24088 h 79229"/>
                  <a:gd name="csX22" fmla="*/ 8952 w 51342"/>
                  <a:gd name="csY22" fmla="*/ 13204 h 79229"/>
                  <a:gd name="csX23" fmla="*/ 24801 w 51342"/>
                  <a:gd name="csY23" fmla="*/ 8693 h 79229"/>
                  <a:gd name="csX24" fmla="*/ 34683 w 51342"/>
                  <a:gd name="csY24" fmla="*/ 9765 h 79229"/>
                  <a:gd name="csX25" fmla="*/ 46989 w 51342"/>
                  <a:gd name="csY25" fmla="*/ 0 h 79229"/>
                  <a:gd name="csX26" fmla="*/ 51291 w 51342"/>
                  <a:gd name="csY26" fmla="*/ 0 h 79229"/>
                  <a:gd name="csX27" fmla="*/ 25059 w 51342"/>
                  <a:gd name="csY27" fmla="*/ 32902 h 79229"/>
                  <a:gd name="csX28" fmla="*/ 34478 w 51342"/>
                  <a:gd name="csY28" fmla="*/ 24039 h 79229"/>
                  <a:gd name="csX29" fmla="*/ 32126 w 51342"/>
                  <a:gd name="csY29" fmla="*/ 18318 h 79229"/>
                  <a:gd name="csX30" fmla="*/ 25265 w 51342"/>
                  <a:gd name="csY30" fmla="*/ 15986 h 79229"/>
                  <a:gd name="csX31" fmla="*/ 18197 w 51342"/>
                  <a:gd name="csY31" fmla="*/ 18422 h 79229"/>
                  <a:gd name="csX32" fmla="*/ 15692 w 51342"/>
                  <a:gd name="csY32" fmla="*/ 24503 h 79229"/>
                  <a:gd name="csX33" fmla="*/ 18181 w 51342"/>
                  <a:gd name="csY33" fmla="*/ 30570 h 79229"/>
                  <a:gd name="csX34" fmla="*/ 25059 w 51342"/>
                  <a:gd name="csY34" fmla="*/ 32902 h 79229"/>
                  <a:gd name="csX35" fmla="*/ 12410 w 51342"/>
                  <a:gd name="csY35" fmla="*/ 58113 h 79229"/>
                  <a:gd name="csX36" fmla="*/ 9922 w 51342"/>
                  <a:gd name="csY36" fmla="*/ 62519 h 79229"/>
                  <a:gd name="csX37" fmla="*/ 14069 w 51342"/>
                  <a:gd name="csY37" fmla="*/ 68672 h 79229"/>
                  <a:gd name="csX38" fmla="*/ 27286 w 51342"/>
                  <a:gd name="csY38" fmla="*/ 71317 h 79229"/>
                  <a:gd name="csX39" fmla="*/ 40595 w 51342"/>
                  <a:gd name="csY39" fmla="*/ 64491 h 79229"/>
                  <a:gd name="csX40" fmla="*/ 38279 w 51342"/>
                  <a:gd name="csY40" fmla="*/ 60671 h 79229"/>
                  <a:gd name="csX41" fmla="*/ 32956 w 51342"/>
                  <a:gd name="csY41" fmla="*/ 59374 h 79229"/>
                  <a:gd name="csX42" fmla="*/ 20702 w 51342"/>
                  <a:gd name="csY42" fmla="*/ 59374 h 79229"/>
                  <a:gd name="csX43" fmla="*/ 12410 w 51342"/>
                  <a:gd name="csY43" fmla="*/ 58113 h 792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Lst>
                <a:rect l="l" t="t" r="r" b="b"/>
                <a:pathLst>
                  <a:path w="51342" h="79229">
                    <a:moveTo>
                      <a:pt x="51291" y="0"/>
                    </a:moveTo>
                    <a:lnTo>
                      <a:pt x="51291" y="8850"/>
                    </a:lnTo>
                    <a:lnTo>
                      <a:pt x="47747" y="8850"/>
                    </a:lnTo>
                    <a:cubicBezTo>
                      <a:pt x="46192" y="8850"/>
                      <a:pt x="44827" y="9040"/>
                      <a:pt x="43671" y="9402"/>
                    </a:cubicBezTo>
                    <a:cubicBezTo>
                      <a:pt x="42495" y="9781"/>
                      <a:pt x="41356" y="10973"/>
                      <a:pt x="40248" y="12994"/>
                    </a:cubicBezTo>
                    <a:cubicBezTo>
                      <a:pt x="44292" y="16312"/>
                      <a:pt x="46333" y="19993"/>
                      <a:pt x="46333" y="24039"/>
                    </a:cubicBezTo>
                    <a:cubicBezTo>
                      <a:pt x="46333" y="28565"/>
                      <a:pt x="44429" y="32314"/>
                      <a:pt x="40627" y="35286"/>
                    </a:cubicBezTo>
                    <a:cubicBezTo>
                      <a:pt x="36826" y="38242"/>
                      <a:pt x="31816" y="39728"/>
                      <a:pt x="25559" y="39728"/>
                    </a:cubicBezTo>
                    <a:cubicBezTo>
                      <a:pt x="22864" y="39728"/>
                      <a:pt x="19719" y="39296"/>
                      <a:pt x="16107" y="38415"/>
                    </a:cubicBezTo>
                    <a:cubicBezTo>
                      <a:pt x="13739" y="39502"/>
                      <a:pt x="12547" y="41161"/>
                      <a:pt x="12547" y="43424"/>
                    </a:cubicBezTo>
                    <a:cubicBezTo>
                      <a:pt x="12547" y="44688"/>
                      <a:pt x="13135" y="45828"/>
                      <a:pt x="14275" y="46863"/>
                    </a:cubicBezTo>
                    <a:cubicBezTo>
                      <a:pt x="15415" y="47918"/>
                      <a:pt x="17162" y="48437"/>
                      <a:pt x="19494" y="48437"/>
                    </a:cubicBezTo>
                    <a:lnTo>
                      <a:pt x="34683" y="48437"/>
                    </a:lnTo>
                    <a:cubicBezTo>
                      <a:pt x="39870" y="48437"/>
                      <a:pt x="43946" y="49786"/>
                      <a:pt x="46901" y="52464"/>
                    </a:cubicBezTo>
                    <a:cubicBezTo>
                      <a:pt x="49857" y="55142"/>
                      <a:pt x="51343" y="58476"/>
                      <a:pt x="51343" y="62470"/>
                    </a:cubicBezTo>
                    <a:cubicBezTo>
                      <a:pt x="51343" y="67290"/>
                      <a:pt x="49096" y="71297"/>
                      <a:pt x="44622" y="74462"/>
                    </a:cubicBezTo>
                    <a:cubicBezTo>
                      <a:pt x="40164" y="77639"/>
                      <a:pt x="33527" y="79213"/>
                      <a:pt x="24765" y="79230"/>
                    </a:cubicBezTo>
                    <a:cubicBezTo>
                      <a:pt x="8243" y="79213"/>
                      <a:pt x="0" y="74615"/>
                      <a:pt x="0" y="65406"/>
                    </a:cubicBezTo>
                    <a:cubicBezTo>
                      <a:pt x="0" y="60844"/>
                      <a:pt x="2472" y="57389"/>
                      <a:pt x="7449" y="55021"/>
                    </a:cubicBezTo>
                    <a:cubicBezTo>
                      <a:pt x="4268" y="52324"/>
                      <a:pt x="2681" y="49508"/>
                      <a:pt x="2681" y="46569"/>
                    </a:cubicBezTo>
                    <a:cubicBezTo>
                      <a:pt x="2681" y="42111"/>
                      <a:pt x="5392" y="38571"/>
                      <a:pt x="10836" y="35943"/>
                    </a:cubicBezTo>
                    <a:cubicBezTo>
                      <a:pt x="6101" y="33075"/>
                      <a:pt x="3752" y="29117"/>
                      <a:pt x="3752" y="24088"/>
                    </a:cubicBezTo>
                    <a:cubicBezTo>
                      <a:pt x="3752" y="19839"/>
                      <a:pt x="5480" y="16211"/>
                      <a:pt x="8952" y="13204"/>
                    </a:cubicBezTo>
                    <a:cubicBezTo>
                      <a:pt x="12443" y="10196"/>
                      <a:pt x="17714" y="8693"/>
                      <a:pt x="24801" y="8693"/>
                    </a:cubicBezTo>
                    <a:cubicBezTo>
                      <a:pt x="28047" y="8693"/>
                      <a:pt x="31333" y="9056"/>
                      <a:pt x="34683" y="9765"/>
                    </a:cubicBezTo>
                    <a:cubicBezTo>
                      <a:pt x="36238" y="3249"/>
                      <a:pt x="40334" y="0"/>
                      <a:pt x="46989" y="0"/>
                    </a:cubicBezTo>
                    <a:lnTo>
                      <a:pt x="51291" y="0"/>
                    </a:lnTo>
                    <a:close/>
                    <a:moveTo>
                      <a:pt x="25059" y="32902"/>
                    </a:moveTo>
                    <a:cubicBezTo>
                      <a:pt x="31333" y="32902"/>
                      <a:pt x="34478" y="29947"/>
                      <a:pt x="34478" y="24039"/>
                    </a:cubicBezTo>
                    <a:cubicBezTo>
                      <a:pt x="34478" y="21772"/>
                      <a:pt x="33700" y="19872"/>
                      <a:pt x="32126" y="18318"/>
                    </a:cubicBezTo>
                    <a:cubicBezTo>
                      <a:pt x="30555" y="16763"/>
                      <a:pt x="28273" y="15986"/>
                      <a:pt x="25265" y="15986"/>
                    </a:cubicBezTo>
                    <a:cubicBezTo>
                      <a:pt x="22224" y="15986"/>
                      <a:pt x="19873" y="16799"/>
                      <a:pt x="18197" y="18422"/>
                    </a:cubicBezTo>
                    <a:cubicBezTo>
                      <a:pt x="16522" y="20045"/>
                      <a:pt x="15692" y="22067"/>
                      <a:pt x="15692" y="24503"/>
                    </a:cubicBezTo>
                    <a:cubicBezTo>
                      <a:pt x="15692" y="26991"/>
                      <a:pt x="16522" y="29013"/>
                      <a:pt x="18181" y="30570"/>
                    </a:cubicBezTo>
                    <a:cubicBezTo>
                      <a:pt x="19824" y="32125"/>
                      <a:pt x="22120" y="32902"/>
                      <a:pt x="25059" y="32902"/>
                    </a:cubicBezTo>
                    <a:close/>
                    <a:moveTo>
                      <a:pt x="12410" y="58113"/>
                    </a:moveTo>
                    <a:cubicBezTo>
                      <a:pt x="10751" y="59635"/>
                      <a:pt x="9922" y="61102"/>
                      <a:pt x="9922" y="62519"/>
                    </a:cubicBezTo>
                    <a:cubicBezTo>
                      <a:pt x="9922" y="64834"/>
                      <a:pt x="11303" y="66892"/>
                      <a:pt x="14069" y="68672"/>
                    </a:cubicBezTo>
                    <a:cubicBezTo>
                      <a:pt x="16832" y="70435"/>
                      <a:pt x="21241" y="71317"/>
                      <a:pt x="27286" y="71317"/>
                    </a:cubicBezTo>
                    <a:cubicBezTo>
                      <a:pt x="36170" y="71317"/>
                      <a:pt x="40595" y="69054"/>
                      <a:pt x="40595" y="64491"/>
                    </a:cubicBezTo>
                    <a:cubicBezTo>
                      <a:pt x="40595" y="62796"/>
                      <a:pt x="39834" y="61536"/>
                      <a:pt x="38279" y="60671"/>
                    </a:cubicBezTo>
                    <a:cubicBezTo>
                      <a:pt x="36725" y="59808"/>
                      <a:pt x="34945" y="59374"/>
                      <a:pt x="32956" y="59374"/>
                    </a:cubicBezTo>
                    <a:lnTo>
                      <a:pt x="20702" y="59374"/>
                    </a:lnTo>
                    <a:cubicBezTo>
                      <a:pt x="18371" y="59374"/>
                      <a:pt x="15607" y="58959"/>
                      <a:pt x="12410" y="58113"/>
                    </a:cubicBezTo>
                    <a:close/>
                  </a:path>
                </a:pathLst>
              </a:custGeom>
              <a:solidFill>
                <a:srgbClr val="000066"/>
              </a:solidFill>
              <a:ln w="326" cap="flat">
                <a:noFill/>
                <a:prstDash val="solid"/>
                <a:miter/>
              </a:ln>
            </p:spPr>
            <p:txBody>
              <a:bodyPr/>
              <a:lstStyle/>
              <a:p>
                <a:endParaRPr lang="en-GB"/>
              </a:p>
            </p:txBody>
          </p:sp>
          <p:sp>
            <p:nvSpPr>
              <p:cNvPr id="1166" name="Free-form: Shape 1165">
                <a:extLst>
                  <a:ext uri="{FF2B5EF4-FFF2-40B4-BE49-F238E27FC236}">
                    <a16:creationId xmlns:a16="http://schemas.microsoft.com/office/drawing/2014/main" id="{C90458CB-956D-405D-C9E2-022431BF5AD4}"/>
                  </a:ext>
                </a:extLst>
              </p:cNvPr>
              <p:cNvSpPr/>
              <p:nvPr/>
            </p:nvSpPr>
            <p:spPr>
              <a:xfrm>
                <a:off x="4042613" y="3246110"/>
                <a:ext cx="47541" cy="53273"/>
              </a:xfrm>
              <a:custGeom>
                <a:avLst/>
                <a:gdLst>
                  <a:gd name="csX0" fmla="*/ 23296 w 47541"/>
                  <a:gd name="csY0" fmla="*/ 53274 h 53273"/>
                  <a:gd name="csX1" fmla="*/ 5980 w 47541"/>
                  <a:gd name="csY1" fmla="*/ 45119 h 53273"/>
                  <a:gd name="csX2" fmla="*/ 0 w 47541"/>
                  <a:gd name="csY2" fmla="*/ 26439 h 53273"/>
                  <a:gd name="csX3" fmla="*/ 6604 w 47541"/>
                  <a:gd name="csY3" fmla="*/ 7550 h 53273"/>
                  <a:gd name="csX4" fmla="*/ 24056 w 47541"/>
                  <a:gd name="csY4" fmla="*/ 0 h 53273"/>
                  <a:gd name="csX5" fmla="*/ 40941 w 47541"/>
                  <a:gd name="csY5" fmla="*/ 7345 h 53273"/>
                  <a:gd name="csX6" fmla="*/ 47541 w 47541"/>
                  <a:gd name="csY6" fmla="*/ 26439 h 53273"/>
                  <a:gd name="csX7" fmla="*/ 40680 w 47541"/>
                  <a:gd name="csY7" fmla="*/ 45896 h 53273"/>
                  <a:gd name="csX8" fmla="*/ 23296 w 47541"/>
                  <a:gd name="csY8" fmla="*/ 53274 h 53273"/>
                  <a:gd name="csX9" fmla="*/ 23694 w 47541"/>
                  <a:gd name="csY9" fmla="*/ 43754 h 53273"/>
                  <a:gd name="csX10" fmla="*/ 35340 w 47541"/>
                  <a:gd name="csY10" fmla="*/ 26387 h 53273"/>
                  <a:gd name="csX11" fmla="*/ 32557 w 47541"/>
                  <a:gd name="csY11" fmla="*/ 14013 h 53273"/>
                  <a:gd name="csX12" fmla="*/ 24004 w 47541"/>
                  <a:gd name="csY12" fmla="*/ 9471 h 53273"/>
                  <a:gd name="csX13" fmla="*/ 15140 w 47541"/>
                  <a:gd name="csY13" fmla="*/ 14150 h 53273"/>
                  <a:gd name="csX14" fmla="*/ 12253 w 47541"/>
                  <a:gd name="csY14" fmla="*/ 26593 h 53273"/>
                  <a:gd name="csX15" fmla="*/ 15314 w 47541"/>
                  <a:gd name="csY15" fmla="*/ 39345 h 53273"/>
                  <a:gd name="csX16" fmla="*/ 23694 w 47541"/>
                  <a:gd name="csY16" fmla="*/ 43754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7541" h="53273">
                    <a:moveTo>
                      <a:pt x="23296" y="53274"/>
                    </a:moveTo>
                    <a:cubicBezTo>
                      <a:pt x="15728" y="53257"/>
                      <a:pt x="9954" y="50544"/>
                      <a:pt x="5980" y="45119"/>
                    </a:cubicBezTo>
                    <a:cubicBezTo>
                      <a:pt x="1989" y="39675"/>
                      <a:pt x="0" y="33454"/>
                      <a:pt x="0" y="26439"/>
                    </a:cubicBezTo>
                    <a:cubicBezTo>
                      <a:pt x="0" y="18869"/>
                      <a:pt x="2195" y="12580"/>
                      <a:pt x="6604" y="7550"/>
                    </a:cubicBezTo>
                    <a:cubicBezTo>
                      <a:pt x="11009" y="2521"/>
                      <a:pt x="16832" y="0"/>
                      <a:pt x="24056" y="0"/>
                    </a:cubicBezTo>
                    <a:cubicBezTo>
                      <a:pt x="30898" y="0"/>
                      <a:pt x="36532" y="2453"/>
                      <a:pt x="40941" y="7345"/>
                    </a:cubicBezTo>
                    <a:cubicBezTo>
                      <a:pt x="45347" y="12250"/>
                      <a:pt x="47541" y="18611"/>
                      <a:pt x="47541" y="26439"/>
                    </a:cubicBezTo>
                    <a:cubicBezTo>
                      <a:pt x="47541" y="34509"/>
                      <a:pt x="45259" y="40988"/>
                      <a:pt x="40680" y="45896"/>
                    </a:cubicBezTo>
                    <a:cubicBezTo>
                      <a:pt x="36101" y="50802"/>
                      <a:pt x="30310" y="53257"/>
                      <a:pt x="23296" y="53274"/>
                    </a:cubicBezTo>
                    <a:close/>
                    <a:moveTo>
                      <a:pt x="23694" y="43754"/>
                    </a:moveTo>
                    <a:cubicBezTo>
                      <a:pt x="31454" y="43754"/>
                      <a:pt x="35340" y="37964"/>
                      <a:pt x="35340" y="26387"/>
                    </a:cubicBezTo>
                    <a:cubicBezTo>
                      <a:pt x="35340" y="21149"/>
                      <a:pt x="34409" y="17021"/>
                      <a:pt x="32557" y="14013"/>
                    </a:cubicBezTo>
                    <a:cubicBezTo>
                      <a:pt x="30693" y="10989"/>
                      <a:pt x="27842" y="9471"/>
                      <a:pt x="24004" y="9471"/>
                    </a:cubicBezTo>
                    <a:cubicBezTo>
                      <a:pt x="20013" y="9471"/>
                      <a:pt x="17058" y="11042"/>
                      <a:pt x="15140" y="14150"/>
                    </a:cubicBezTo>
                    <a:cubicBezTo>
                      <a:pt x="13220" y="17279"/>
                      <a:pt x="12253" y="21426"/>
                      <a:pt x="12253" y="26593"/>
                    </a:cubicBezTo>
                    <a:cubicBezTo>
                      <a:pt x="12253" y="32158"/>
                      <a:pt x="13272" y="36410"/>
                      <a:pt x="15314" y="39345"/>
                    </a:cubicBezTo>
                    <a:cubicBezTo>
                      <a:pt x="17352" y="42285"/>
                      <a:pt x="20150" y="43754"/>
                      <a:pt x="23694" y="43754"/>
                    </a:cubicBezTo>
                    <a:close/>
                  </a:path>
                </a:pathLst>
              </a:custGeom>
              <a:solidFill>
                <a:srgbClr val="000066"/>
              </a:solidFill>
              <a:ln w="326" cap="flat">
                <a:noFill/>
                <a:prstDash val="solid"/>
                <a:miter/>
              </a:ln>
            </p:spPr>
            <p:txBody>
              <a:bodyPr/>
              <a:lstStyle/>
              <a:p>
                <a:endParaRPr lang="en-GB"/>
              </a:p>
            </p:txBody>
          </p:sp>
          <p:sp>
            <p:nvSpPr>
              <p:cNvPr id="1167" name="Free-form: Shape 1166">
                <a:extLst>
                  <a:ext uri="{FF2B5EF4-FFF2-40B4-BE49-F238E27FC236}">
                    <a16:creationId xmlns:a16="http://schemas.microsoft.com/office/drawing/2014/main" id="{9130BB45-8B9C-70B3-6D78-D305222DF0F5}"/>
                  </a:ext>
                </a:extLst>
              </p:cNvPr>
              <p:cNvSpPr/>
              <p:nvPr/>
            </p:nvSpPr>
            <p:spPr>
              <a:xfrm>
                <a:off x="4100729" y="3245659"/>
                <a:ext cx="26075" cy="52653"/>
              </a:xfrm>
              <a:custGeom>
                <a:avLst/>
                <a:gdLst>
                  <a:gd name="csX0" fmla="*/ 11542 w 26075"/>
                  <a:gd name="csY0" fmla="*/ 52653 h 52653"/>
                  <a:gd name="csX1" fmla="*/ 0 w 26075"/>
                  <a:gd name="csY1" fmla="*/ 52653 h 52653"/>
                  <a:gd name="csX2" fmla="*/ 0 w 26075"/>
                  <a:gd name="csY2" fmla="*/ 1522 h 52653"/>
                  <a:gd name="csX3" fmla="*/ 10438 w 26075"/>
                  <a:gd name="csY3" fmla="*/ 1522 h 52653"/>
                  <a:gd name="csX4" fmla="*/ 10438 w 26075"/>
                  <a:gd name="csY4" fmla="*/ 13723 h 52653"/>
                  <a:gd name="csX5" fmla="*/ 16555 w 26075"/>
                  <a:gd name="csY5" fmla="*/ 3302 h 52653"/>
                  <a:gd name="csX6" fmla="*/ 24556 w 26075"/>
                  <a:gd name="csY6" fmla="*/ 0 h 52653"/>
                  <a:gd name="csX7" fmla="*/ 26075 w 26075"/>
                  <a:gd name="csY7" fmla="*/ 52 h 52653"/>
                  <a:gd name="csX8" fmla="*/ 26075 w 26075"/>
                  <a:gd name="csY8" fmla="*/ 12459 h 52653"/>
                  <a:gd name="csX9" fmla="*/ 14413 w 26075"/>
                  <a:gd name="csY9" fmla="*/ 18076 h 52653"/>
                  <a:gd name="csX10" fmla="*/ 11542 w 26075"/>
                  <a:gd name="csY10" fmla="*/ 28964 h 52653"/>
                  <a:gd name="csX11" fmla="*/ 11542 w 26075"/>
                  <a:gd name="csY11" fmla="*/ 52653 h 526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6075" h="52653">
                    <a:moveTo>
                      <a:pt x="11542" y="52653"/>
                    </a:moveTo>
                    <a:lnTo>
                      <a:pt x="0" y="52653"/>
                    </a:lnTo>
                    <a:lnTo>
                      <a:pt x="0" y="1522"/>
                    </a:lnTo>
                    <a:lnTo>
                      <a:pt x="10438" y="1522"/>
                    </a:lnTo>
                    <a:lnTo>
                      <a:pt x="10438" y="13723"/>
                    </a:lnTo>
                    <a:cubicBezTo>
                      <a:pt x="11924" y="8971"/>
                      <a:pt x="13962" y="5480"/>
                      <a:pt x="16555" y="3302"/>
                    </a:cubicBezTo>
                    <a:cubicBezTo>
                      <a:pt x="19164" y="1107"/>
                      <a:pt x="21826" y="0"/>
                      <a:pt x="24556" y="0"/>
                    </a:cubicBezTo>
                    <a:cubicBezTo>
                      <a:pt x="24935" y="0"/>
                      <a:pt x="25438" y="20"/>
                      <a:pt x="26075" y="52"/>
                    </a:cubicBezTo>
                    <a:lnTo>
                      <a:pt x="26075" y="12459"/>
                    </a:lnTo>
                    <a:cubicBezTo>
                      <a:pt x="20200" y="12459"/>
                      <a:pt x="16313" y="14327"/>
                      <a:pt x="14413" y="18076"/>
                    </a:cubicBezTo>
                    <a:cubicBezTo>
                      <a:pt x="12512" y="21825"/>
                      <a:pt x="11542" y="25453"/>
                      <a:pt x="11542" y="28964"/>
                    </a:cubicBezTo>
                    <a:lnTo>
                      <a:pt x="11542" y="52653"/>
                    </a:lnTo>
                    <a:close/>
                  </a:path>
                </a:pathLst>
              </a:custGeom>
              <a:solidFill>
                <a:srgbClr val="000066"/>
              </a:solidFill>
              <a:ln w="326" cap="flat">
                <a:noFill/>
                <a:prstDash val="solid"/>
                <a:miter/>
              </a:ln>
            </p:spPr>
            <p:txBody>
              <a:bodyPr/>
              <a:lstStyle/>
              <a:p>
                <a:endParaRPr lang="en-GB"/>
              </a:p>
            </p:txBody>
          </p:sp>
          <p:sp>
            <p:nvSpPr>
              <p:cNvPr id="1168" name="Free-form: Shape 1167">
                <a:extLst>
                  <a:ext uri="{FF2B5EF4-FFF2-40B4-BE49-F238E27FC236}">
                    <a16:creationId xmlns:a16="http://schemas.microsoft.com/office/drawing/2014/main" id="{4D727AA8-51C0-C96F-09BD-B72FFAF92267}"/>
                  </a:ext>
                </a:extLst>
              </p:cNvPr>
              <p:cNvSpPr/>
              <p:nvPr/>
            </p:nvSpPr>
            <p:spPr>
              <a:xfrm>
                <a:off x="4131209" y="3246110"/>
                <a:ext cx="47541" cy="53273"/>
              </a:xfrm>
              <a:custGeom>
                <a:avLst/>
                <a:gdLst>
                  <a:gd name="csX0" fmla="*/ 23296 w 47541"/>
                  <a:gd name="csY0" fmla="*/ 53274 h 53273"/>
                  <a:gd name="csX1" fmla="*/ 5980 w 47541"/>
                  <a:gd name="csY1" fmla="*/ 45119 h 53273"/>
                  <a:gd name="csX2" fmla="*/ 0 w 47541"/>
                  <a:gd name="csY2" fmla="*/ 26439 h 53273"/>
                  <a:gd name="csX3" fmla="*/ 6604 w 47541"/>
                  <a:gd name="csY3" fmla="*/ 7550 h 53273"/>
                  <a:gd name="csX4" fmla="*/ 24057 w 47541"/>
                  <a:gd name="csY4" fmla="*/ 0 h 53273"/>
                  <a:gd name="csX5" fmla="*/ 40941 w 47541"/>
                  <a:gd name="csY5" fmla="*/ 7345 h 53273"/>
                  <a:gd name="csX6" fmla="*/ 47542 w 47541"/>
                  <a:gd name="csY6" fmla="*/ 26439 h 53273"/>
                  <a:gd name="csX7" fmla="*/ 40680 w 47541"/>
                  <a:gd name="csY7" fmla="*/ 45896 h 53273"/>
                  <a:gd name="csX8" fmla="*/ 23296 w 47541"/>
                  <a:gd name="csY8" fmla="*/ 53274 h 53273"/>
                  <a:gd name="csX9" fmla="*/ 23694 w 47541"/>
                  <a:gd name="csY9" fmla="*/ 43754 h 53273"/>
                  <a:gd name="csX10" fmla="*/ 35340 w 47541"/>
                  <a:gd name="csY10" fmla="*/ 26387 h 53273"/>
                  <a:gd name="csX11" fmla="*/ 32558 w 47541"/>
                  <a:gd name="csY11" fmla="*/ 14013 h 53273"/>
                  <a:gd name="csX12" fmla="*/ 24004 w 47541"/>
                  <a:gd name="csY12" fmla="*/ 9471 h 53273"/>
                  <a:gd name="csX13" fmla="*/ 15141 w 47541"/>
                  <a:gd name="csY13" fmla="*/ 14150 h 53273"/>
                  <a:gd name="csX14" fmla="*/ 12254 w 47541"/>
                  <a:gd name="csY14" fmla="*/ 26593 h 53273"/>
                  <a:gd name="csX15" fmla="*/ 15314 w 47541"/>
                  <a:gd name="csY15" fmla="*/ 39345 h 53273"/>
                  <a:gd name="csX16" fmla="*/ 23694 w 47541"/>
                  <a:gd name="csY16" fmla="*/ 43754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7541" h="53273">
                    <a:moveTo>
                      <a:pt x="23296" y="53274"/>
                    </a:moveTo>
                    <a:cubicBezTo>
                      <a:pt x="15729" y="53257"/>
                      <a:pt x="9955" y="50544"/>
                      <a:pt x="5980" y="45119"/>
                    </a:cubicBezTo>
                    <a:cubicBezTo>
                      <a:pt x="1989" y="39675"/>
                      <a:pt x="0" y="33454"/>
                      <a:pt x="0" y="26439"/>
                    </a:cubicBezTo>
                    <a:cubicBezTo>
                      <a:pt x="0" y="18869"/>
                      <a:pt x="2195" y="12580"/>
                      <a:pt x="6604" y="7550"/>
                    </a:cubicBezTo>
                    <a:cubicBezTo>
                      <a:pt x="11009" y="2521"/>
                      <a:pt x="16832" y="0"/>
                      <a:pt x="24057" y="0"/>
                    </a:cubicBezTo>
                    <a:cubicBezTo>
                      <a:pt x="30899" y="0"/>
                      <a:pt x="36532" y="2453"/>
                      <a:pt x="40941" y="7345"/>
                    </a:cubicBezTo>
                    <a:cubicBezTo>
                      <a:pt x="45347" y="12250"/>
                      <a:pt x="47542" y="18611"/>
                      <a:pt x="47542" y="26439"/>
                    </a:cubicBezTo>
                    <a:cubicBezTo>
                      <a:pt x="47542" y="34509"/>
                      <a:pt x="45259" y="40988"/>
                      <a:pt x="40680" y="45896"/>
                    </a:cubicBezTo>
                    <a:cubicBezTo>
                      <a:pt x="36101" y="50802"/>
                      <a:pt x="30311" y="53257"/>
                      <a:pt x="23296" y="53274"/>
                    </a:cubicBezTo>
                    <a:close/>
                    <a:moveTo>
                      <a:pt x="23694" y="43754"/>
                    </a:moveTo>
                    <a:cubicBezTo>
                      <a:pt x="31454" y="43754"/>
                      <a:pt x="35340" y="37964"/>
                      <a:pt x="35340" y="26387"/>
                    </a:cubicBezTo>
                    <a:cubicBezTo>
                      <a:pt x="35340" y="21149"/>
                      <a:pt x="34409" y="17021"/>
                      <a:pt x="32558" y="14013"/>
                    </a:cubicBezTo>
                    <a:cubicBezTo>
                      <a:pt x="30693" y="10989"/>
                      <a:pt x="27842" y="9471"/>
                      <a:pt x="24004" y="9471"/>
                    </a:cubicBezTo>
                    <a:cubicBezTo>
                      <a:pt x="20013" y="9471"/>
                      <a:pt x="17058" y="11042"/>
                      <a:pt x="15141" y="14150"/>
                    </a:cubicBezTo>
                    <a:cubicBezTo>
                      <a:pt x="13220" y="17279"/>
                      <a:pt x="12254" y="21426"/>
                      <a:pt x="12254" y="26593"/>
                    </a:cubicBezTo>
                    <a:cubicBezTo>
                      <a:pt x="12254" y="32158"/>
                      <a:pt x="13273" y="36410"/>
                      <a:pt x="15314" y="39345"/>
                    </a:cubicBezTo>
                    <a:cubicBezTo>
                      <a:pt x="17352" y="42285"/>
                      <a:pt x="20151" y="43754"/>
                      <a:pt x="23694" y="43754"/>
                    </a:cubicBezTo>
                    <a:close/>
                  </a:path>
                </a:pathLst>
              </a:custGeom>
              <a:solidFill>
                <a:srgbClr val="000066"/>
              </a:solidFill>
              <a:ln w="326" cap="flat">
                <a:noFill/>
                <a:prstDash val="solid"/>
                <a:miter/>
              </a:ln>
            </p:spPr>
            <p:txBody>
              <a:bodyPr/>
              <a:lstStyle/>
              <a:p>
                <a:endParaRPr lang="en-GB"/>
              </a:p>
            </p:txBody>
          </p:sp>
          <p:sp>
            <p:nvSpPr>
              <p:cNvPr id="1169" name="Free-form: Shape 1168">
                <a:extLst>
                  <a:ext uri="{FF2B5EF4-FFF2-40B4-BE49-F238E27FC236}">
                    <a16:creationId xmlns:a16="http://schemas.microsoft.com/office/drawing/2014/main" id="{1BB2C2EE-2898-CA29-5FAB-4159C85D830C}"/>
                  </a:ext>
                </a:extLst>
              </p:cNvPr>
              <p:cNvSpPr/>
              <p:nvPr/>
            </p:nvSpPr>
            <p:spPr>
              <a:xfrm>
                <a:off x="4189326" y="3245659"/>
                <a:ext cx="26074" cy="52653"/>
              </a:xfrm>
              <a:custGeom>
                <a:avLst/>
                <a:gdLst>
                  <a:gd name="csX0" fmla="*/ 11542 w 26074"/>
                  <a:gd name="csY0" fmla="*/ 52653 h 52653"/>
                  <a:gd name="csX1" fmla="*/ 0 w 26074"/>
                  <a:gd name="csY1" fmla="*/ 52653 h 52653"/>
                  <a:gd name="csX2" fmla="*/ 0 w 26074"/>
                  <a:gd name="csY2" fmla="*/ 1522 h 52653"/>
                  <a:gd name="csX3" fmla="*/ 10438 w 26074"/>
                  <a:gd name="csY3" fmla="*/ 1522 h 52653"/>
                  <a:gd name="csX4" fmla="*/ 10438 w 26074"/>
                  <a:gd name="csY4" fmla="*/ 13723 h 52653"/>
                  <a:gd name="csX5" fmla="*/ 16555 w 26074"/>
                  <a:gd name="csY5" fmla="*/ 3302 h 52653"/>
                  <a:gd name="csX6" fmla="*/ 24556 w 26074"/>
                  <a:gd name="csY6" fmla="*/ 0 h 52653"/>
                  <a:gd name="csX7" fmla="*/ 26075 w 26074"/>
                  <a:gd name="csY7" fmla="*/ 52 h 52653"/>
                  <a:gd name="csX8" fmla="*/ 26075 w 26074"/>
                  <a:gd name="csY8" fmla="*/ 12459 h 52653"/>
                  <a:gd name="csX9" fmla="*/ 14412 w 26074"/>
                  <a:gd name="csY9" fmla="*/ 18076 h 52653"/>
                  <a:gd name="csX10" fmla="*/ 11542 w 26074"/>
                  <a:gd name="csY10" fmla="*/ 28964 h 52653"/>
                  <a:gd name="csX11" fmla="*/ 11542 w 26074"/>
                  <a:gd name="csY11" fmla="*/ 52653 h 526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6074" h="52653">
                    <a:moveTo>
                      <a:pt x="11542" y="52653"/>
                    </a:moveTo>
                    <a:lnTo>
                      <a:pt x="0" y="52653"/>
                    </a:lnTo>
                    <a:lnTo>
                      <a:pt x="0" y="1522"/>
                    </a:lnTo>
                    <a:lnTo>
                      <a:pt x="10438" y="1522"/>
                    </a:lnTo>
                    <a:lnTo>
                      <a:pt x="10438" y="13723"/>
                    </a:lnTo>
                    <a:cubicBezTo>
                      <a:pt x="11924" y="8971"/>
                      <a:pt x="13962" y="5480"/>
                      <a:pt x="16555" y="3302"/>
                    </a:cubicBezTo>
                    <a:cubicBezTo>
                      <a:pt x="19164" y="1107"/>
                      <a:pt x="21826" y="0"/>
                      <a:pt x="24556" y="0"/>
                    </a:cubicBezTo>
                    <a:cubicBezTo>
                      <a:pt x="24935" y="0"/>
                      <a:pt x="25438" y="20"/>
                      <a:pt x="26075" y="52"/>
                    </a:cubicBezTo>
                    <a:lnTo>
                      <a:pt x="26075" y="12459"/>
                    </a:lnTo>
                    <a:cubicBezTo>
                      <a:pt x="20200" y="12459"/>
                      <a:pt x="16313" y="14327"/>
                      <a:pt x="14412" y="18076"/>
                    </a:cubicBezTo>
                    <a:cubicBezTo>
                      <a:pt x="12512" y="21825"/>
                      <a:pt x="11542" y="25453"/>
                      <a:pt x="11542" y="28964"/>
                    </a:cubicBezTo>
                    <a:lnTo>
                      <a:pt x="11542" y="52653"/>
                    </a:lnTo>
                    <a:close/>
                  </a:path>
                </a:pathLst>
              </a:custGeom>
              <a:solidFill>
                <a:srgbClr val="000066"/>
              </a:solidFill>
              <a:ln w="326" cap="flat">
                <a:noFill/>
                <a:prstDash val="solid"/>
                <a:miter/>
              </a:ln>
            </p:spPr>
            <p:txBody>
              <a:bodyPr/>
              <a:lstStyle/>
              <a:p>
                <a:endParaRPr lang="en-GB"/>
              </a:p>
            </p:txBody>
          </p:sp>
          <p:sp>
            <p:nvSpPr>
              <p:cNvPr id="1170" name="Free-form: Shape 1169">
                <a:extLst>
                  <a:ext uri="{FF2B5EF4-FFF2-40B4-BE49-F238E27FC236}">
                    <a16:creationId xmlns:a16="http://schemas.microsoft.com/office/drawing/2014/main" id="{31111547-AF0F-4F80-13C3-B8351842B737}"/>
                  </a:ext>
                </a:extLst>
              </p:cNvPr>
              <p:cNvSpPr/>
              <p:nvPr/>
            </p:nvSpPr>
            <p:spPr>
              <a:xfrm>
                <a:off x="4220410" y="3246110"/>
                <a:ext cx="47143" cy="53273"/>
              </a:xfrm>
              <a:custGeom>
                <a:avLst/>
                <a:gdLst>
                  <a:gd name="csX0" fmla="*/ 35791 w 47143"/>
                  <a:gd name="csY0" fmla="*/ 35907 h 53273"/>
                  <a:gd name="csX1" fmla="*/ 46229 w 47143"/>
                  <a:gd name="csY1" fmla="*/ 37324 h 53273"/>
                  <a:gd name="csX2" fmla="*/ 38332 w 47143"/>
                  <a:gd name="csY2" fmla="*/ 48764 h 53273"/>
                  <a:gd name="csX3" fmla="*/ 23590 w 47143"/>
                  <a:gd name="csY3" fmla="*/ 53274 h 53273"/>
                  <a:gd name="csX4" fmla="*/ 6483 w 47143"/>
                  <a:gd name="csY4" fmla="*/ 46119 h 53273"/>
                  <a:gd name="csX5" fmla="*/ 0 w 47143"/>
                  <a:gd name="csY5" fmla="*/ 26782 h 53273"/>
                  <a:gd name="csX6" fmla="*/ 6535 w 47143"/>
                  <a:gd name="csY6" fmla="*/ 7603 h 53273"/>
                  <a:gd name="csX7" fmla="*/ 24246 w 47143"/>
                  <a:gd name="csY7" fmla="*/ 0 h 53273"/>
                  <a:gd name="csX8" fmla="*/ 41163 w 47143"/>
                  <a:gd name="csY8" fmla="*/ 7498 h 53273"/>
                  <a:gd name="csX9" fmla="*/ 47143 w 47143"/>
                  <a:gd name="csY9" fmla="*/ 26733 h 53273"/>
                  <a:gd name="csX10" fmla="*/ 47091 w 47143"/>
                  <a:gd name="csY10" fmla="*/ 28063 h 53273"/>
                  <a:gd name="csX11" fmla="*/ 11996 w 47143"/>
                  <a:gd name="csY11" fmla="*/ 28063 h 53273"/>
                  <a:gd name="csX12" fmla="*/ 12979 w 47143"/>
                  <a:gd name="csY12" fmla="*/ 36410 h 53273"/>
                  <a:gd name="csX13" fmla="*/ 16901 w 47143"/>
                  <a:gd name="csY13" fmla="*/ 41870 h 53273"/>
                  <a:gd name="csX14" fmla="*/ 24246 w 47143"/>
                  <a:gd name="csY14" fmla="*/ 44202 h 53273"/>
                  <a:gd name="csX15" fmla="*/ 35791 w 47143"/>
                  <a:gd name="csY15" fmla="*/ 35907 h 53273"/>
                  <a:gd name="csX16" fmla="*/ 35082 w 47143"/>
                  <a:gd name="csY16" fmla="*/ 20613 h 53273"/>
                  <a:gd name="csX17" fmla="*/ 31764 w 47143"/>
                  <a:gd name="csY17" fmla="*/ 11593 h 53273"/>
                  <a:gd name="csX18" fmla="*/ 23694 w 47143"/>
                  <a:gd name="csY18" fmla="*/ 8106 h 53273"/>
                  <a:gd name="csX19" fmla="*/ 15745 w 47143"/>
                  <a:gd name="csY19" fmla="*/ 11371 h 53273"/>
                  <a:gd name="csX20" fmla="*/ 11996 w 47143"/>
                  <a:gd name="csY20" fmla="*/ 20613 h 53273"/>
                  <a:gd name="csX21" fmla="*/ 35082 w 47143"/>
                  <a:gd name="csY21" fmla="*/ 20613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47143" h="53273">
                    <a:moveTo>
                      <a:pt x="35791" y="35907"/>
                    </a:moveTo>
                    <a:lnTo>
                      <a:pt x="46229" y="37324"/>
                    </a:lnTo>
                    <a:cubicBezTo>
                      <a:pt x="44880" y="41938"/>
                      <a:pt x="42234" y="45756"/>
                      <a:pt x="38332" y="48764"/>
                    </a:cubicBezTo>
                    <a:cubicBezTo>
                      <a:pt x="34409" y="51771"/>
                      <a:pt x="29501" y="53257"/>
                      <a:pt x="23590" y="53274"/>
                    </a:cubicBezTo>
                    <a:cubicBezTo>
                      <a:pt x="16506" y="53257"/>
                      <a:pt x="10804" y="50890"/>
                      <a:pt x="6483" y="46119"/>
                    </a:cubicBezTo>
                    <a:cubicBezTo>
                      <a:pt x="2162" y="41367"/>
                      <a:pt x="0" y="34924"/>
                      <a:pt x="0" y="26782"/>
                    </a:cubicBezTo>
                    <a:cubicBezTo>
                      <a:pt x="0" y="19059"/>
                      <a:pt x="2179" y="12665"/>
                      <a:pt x="6535" y="7603"/>
                    </a:cubicBezTo>
                    <a:cubicBezTo>
                      <a:pt x="10889" y="2541"/>
                      <a:pt x="16800" y="0"/>
                      <a:pt x="24246" y="0"/>
                    </a:cubicBezTo>
                    <a:cubicBezTo>
                      <a:pt x="31539" y="0"/>
                      <a:pt x="37172" y="2505"/>
                      <a:pt x="41163" y="7498"/>
                    </a:cubicBezTo>
                    <a:cubicBezTo>
                      <a:pt x="45138" y="12495"/>
                      <a:pt x="47143" y="18905"/>
                      <a:pt x="47143" y="26733"/>
                    </a:cubicBezTo>
                    <a:lnTo>
                      <a:pt x="47091" y="28063"/>
                    </a:lnTo>
                    <a:lnTo>
                      <a:pt x="11996" y="28063"/>
                    </a:lnTo>
                    <a:cubicBezTo>
                      <a:pt x="11996" y="31537"/>
                      <a:pt x="12322" y="34316"/>
                      <a:pt x="12979" y="36410"/>
                    </a:cubicBezTo>
                    <a:cubicBezTo>
                      <a:pt x="13635" y="38500"/>
                      <a:pt x="14948" y="40315"/>
                      <a:pt x="16901" y="41870"/>
                    </a:cubicBezTo>
                    <a:cubicBezTo>
                      <a:pt x="18874" y="43424"/>
                      <a:pt x="21310" y="44202"/>
                      <a:pt x="24246" y="44202"/>
                    </a:cubicBezTo>
                    <a:cubicBezTo>
                      <a:pt x="29948" y="44202"/>
                      <a:pt x="33802" y="41435"/>
                      <a:pt x="35791" y="35907"/>
                    </a:cubicBezTo>
                    <a:close/>
                    <a:moveTo>
                      <a:pt x="35082" y="20613"/>
                    </a:moveTo>
                    <a:cubicBezTo>
                      <a:pt x="35046" y="16933"/>
                      <a:pt x="33943" y="13928"/>
                      <a:pt x="31764" y="11593"/>
                    </a:cubicBezTo>
                    <a:cubicBezTo>
                      <a:pt x="29586" y="9278"/>
                      <a:pt x="26908" y="8106"/>
                      <a:pt x="23694" y="8106"/>
                    </a:cubicBezTo>
                    <a:cubicBezTo>
                      <a:pt x="20513" y="8106"/>
                      <a:pt x="17871" y="9193"/>
                      <a:pt x="15745" y="11371"/>
                    </a:cubicBezTo>
                    <a:cubicBezTo>
                      <a:pt x="13619" y="13546"/>
                      <a:pt x="12375" y="16623"/>
                      <a:pt x="11996" y="20613"/>
                    </a:cubicBezTo>
                    <a:lnTo>
                      <a:pt x="35082" y="20613"/>
                    </a:lnTo>
                    <a:close/>
                  </a:path>
                </a:pathLst>
              </a:custGeom>
              <a:solidFill>
                <a:srgbClr val="000066"/>
              </a:solidFill>
              <a:ln w="326" cap="flat">
                <a:noFill/>
                <a:prstDash val="solid"/>
                <a:miter/>
              </a:ln>
            </p:spPr>
            <p:txBody>
              <a:bodyPr/>
              <a:lstStyle/>
              <a:p>
                <a:endParaRPr lang="en-GB"/>
              </a:p>
            </p:txBody>
          </p:sp>
          <p:sp>
            <p:nvSpPr>
              <p:cNvPr id="1171" name="Free-form: Shape 1170">
                <a:extLst>
                  <a:ext uri="{FF2B5EF4-FFF2-40B4-BE49-F238E27FC236}">
                    <a16:creationId xmlns:a16="http://schemas.microsoft.com/office/drawing/2014/main" id="{4B0179DC-3618-2D5E-16F3-8B79705E8234}"/>
                  </a:ext>
                </a:extLst>
              </p:cNvPr>
              <p:cNvSpPr/>
              <p:nvPr/>
            </p:nvSpPr>
            <p:spPr>
              <a:xfrm>
                <a:off x="4278063" y="3245659"/>
                <a:ext cx="26074" cy="52653"/>
              </a:xfrm>
              <a:custGeom>
                <a:avLst/>
                <a:gdLst>
                  <a:gd name="csX0" fmla="*/ 11542 w 26074"/>
                  <a:gd name="csY0" fmla="*/ 52653 h 52653"/>
                  <a:gd name="csX1" fmla="*/ 0 w 26074"/>
                  <a:gd name="csY1" fmla="*/ 52653 h 52653"/>
                  <a:gd name="csX2" fmla="*/ 0 w 26074"/>
                  <a:gd name="csY2" fmla="*/ 1522 h 52653"/>
                  <a:gd name="csX3" fmla="*/ 10438 w 26074"/>
                  <a:gd name="csY3" fmla="*/ 1522 h 52653"/>
                  <a:gd name="csX4" fmla="*/ 10438 w 26074"/>
                  <a:gd name="csY4" fmla="*/ 13723 h 52653"/>
                  <a:gd name="csX5" fmla="*/ 16555 w 26074"/>
                  <a:gd name="csY5" fmla="*/ 3302 h 52653"/>
                  <a:gd name="csX6" fmla="*/ 24556 w 26074"/>
                  <a:gd name="csY6" fmla="*/ 0 h 52653"/>
                  <a:gd name="csX7" fmla="*/ 26075 w 26074"/>
                  <a:gd name="csY7" fmla="*/ 52 h 52653"/>
                  <a:gd name="csX8" fmla="*/ 26075 w 26074"/>
                  <a:gd name="csY8" fmla="*/ 12459 h 52653"/>
                  <a:gd name="csX9" fmla="*/ 14412 w 26074"/>
                  <a:gd name="csY9" fmla="*/ 18076 h 52653"/>
                  <a:gd name="csX10" fmla="*/ 11542 w 26074"/>
                  <a:gd name="csY10" fmla="*/ 28964 h 52653"/>
                  <a:gd name="csX11" fmla="*/ 11542 w 26074"/>
                  <a:gd name="csY11" fmla="*/ 52653 h 526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6074" h="52653">
                    <a:moveTo>
                      <a:pt x="11542" y="52653"/>
                    </a:moveTo>
                    <a:lnTo>
                      <a:pt x="0" y="52653"/>
                    </a:lnTo>
                    <a:lnTo>
                      <a:pt x="0" y="1522"/>
                    </a:lnTo>
                    <a:lnTo>
                      <a:pt x="10438" y="1522"/>
                    </a:lnTo>
                    <a:lnTo>
                      <a:pt x="10438" y="13723"/>
                    </a:lnTo>
                    <a:cubicBezTo>
                      <a:pt x="11924" y="8971"/>
                      <a:pt x="13962" y="5480"/>
                      <a:pt x="16555" y="3302"/>
                    </a:cubicBezTo>
                    <a:cubicBezTo>
                      <a:pt x="19164" y="1107"/>
                      <a:pt x="21826" y="0"/>
                      <a:pt x="24556" y="0"/>
                    </a:cubicBezTo>
                    <a:cubicBezTo>
                      <a:pt x="24935" y="0"/>
                      <a:pt x="25438" y="20"/>
                      <a:pt x="26075" y="52"/>
                    </a:cubicBezTo>
                    <a:lnTo>
                      <a:pt x="26075" y="12459"/>
                    </a:lnTo>
                    <a:cubicBezTo>
                      <a:pt x="20200" y="12459"/>
                      <a:pt x="16313" y="14327"/>
                      <a:pt x="14412" y="18076"/>
                    </a:cubicBezTo>
                    <a:cubicBezTo>
                      <a:pt x="12512" y="21825"/>
                      <a:pt x="11542" y="25453"/>
                      <a:pt x="11542" y="28964"/>
                    </a:cubicBezTo>
                    <a:lnTo>
                      <a:pt x="11542" y="52653"/>
                    </a:lnTo>
                    <a:close/>
                  </a:path>
                </a:pathLst>
              </a:custGeom>
              <a:solidFill>
                <a:srgbClr val="000066"/>
              </a:solidFill>
              <a:ln w="326" cap="flat">
                <a:noFill/>
                <a:prstDash val="solid"/>
                <a:miter/>
              </a:ln>
            </p:spPr>
            <p:txBody>
              <a:bodyPr/>
              <a:lstStyle/>
              <a:p>
                <a:endParaRPr lang="en-GB"/>
              </a:p>
            </p:txBody>
          </p:sp>
          <p:sp>
            <p:nvSpPr>
              <p:cNvPr id="1172" name="Free-form: Shape 1171">
                <a:extLst>
                  <a:ext uri="{FF2B5EF4-FFF2-40B4-BE49-F238E27FC236}">
                    <a16:creationId xmlns:a16="http://schemas.microsoft.com/office/drawing/2014/main" id="{EF927654-F6DD-5A45-7318-6F7C577619A3}"/>
                  </a:ext>
                </a:extLst>
              </p:cNvPr>
              <p:cNvSpPr/>
              <p:nvPr/>
            </p:nvSpPr>
            <p:spPr>
              <a:xfrm>
                <a:off x="4308543" y="3246110"/>
                <a:ext cx="47541" cy="53273"/>
              </a:xfrm>
              <a:custGeom>
                <a:avLst/>
                <a:gdLst>
                  <a:gd name="csX0" fmla="*/ 23296 w 47541"/>
                  <a:gd name="csY0" fmla="*/ 53274 h 53273"/>
                  <a:gd name="csX1" fmla="*/ 5980 w 47541"/>
                  <a:gd name="csY1" fmla="*/ 45119 h 53273"/>
                  <a:gd name="csX2" fmla="*/ 0 w 47541"/>
                  <a:gd name="csY2" fmla="*/ 26439 h 53273"/>
                  <a:gd name="csX3" fmla="*/ 6604 w 47541"/>
                  <a:gd name="csY3" fmla="*/ 7550 h 53273"/>
                  <a:gd name="csX4" fmla="*/ 24057 w 47541"/>
                  <a:gd name="csY4" fmla="*/ 0 h 53273"/>
                  <a:gd name="csX5" fmla="*/ 40941 w 47541"/>
                  <a:gd name="csY5" fmla="*/ 7345 h 53273"/>
                  <a:gd name="csX6" fmla="*/ 47542 w 47541"/>
                  <a:gd name="csY6" fmla="*/ 26439 h 53273"/>
                  <a:gd name="csX7" fmla="*/ 40680 w 47541"/>
                  <a:gd name="csY7" fmla="*/ 45896 h 53273"/>
                  <a:gd name="csX8" fmla="*/ 23296 w 47541"/>
                  <a:gd name="csY8" fmla="*/ 53274 h 53273"/>
                  <a:gd name="csX9" fmla="*/ 23694 w 47541"/>
                  <a:gd name="csY9" fmla="*/ 43754 h 53273"/>
                  <a:gd name="csX10" fmla="*/ 35340 w 47541"/>
                  <a:gd name="csY10" fmla="*/ 26387 h 53273"/>
                  <a:gd name="csX11" fmla="*/ 32558 w 47541"/>
                  <a:gd name="csY11" fmla="*/ 14013 h 53273"/>
                  <a:gd name="csX12" fmla="*/ 24004 w 47541"/>
                  <a:gd name="csY12" fmla="*/ 9471 h 53273"/>
                  <a:gd name="csX13" fmla="*/ 15141 w 47541"/>
                  <a:gd name="csY13" fmla="*/ 14150 h 53273"/>
                  <a:gd name="csX14" fmla="*/ 12254 w 47541"/>
                  <a:gd name="csY14" fmla="*/ 26593 h 53273"/>
                  <a:gd name="csX15" fmla="*/ 15314 w 47541"/>
                  <a:gd name="csY15" fmla="*/ 39345 h 53273"/>
                  <a:gd name="csX16" fmla="*/ 23694 w 47541"/>
                  <a:gd name="csY16" fmla="*/ 43754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7541" h="53273">
                    <a:moveTo>
                      <a:pt x="23296" y="53274"/>
                    </a:moveTo>
                    <a:cubicBezTo>
                      <a:pt x="15729" y="53257"/>
                      <a:pt x="9955" y="50544"/>
                      <a:pt x="5980" y="45119"/>
                    </a:cubicBezTo>
                    <a:cubicBezTo>
                      <a:pt x="1989" y="39675"/>
                      <a:pt x="0" y="33454"/>
                      <a:pt x="0" y="26439"/>
                    </a:cubicBezTo>
                    <a:cubicBezTo>
                      <a:pt x="0" y="18869"/>
                      <a:pt x="2195" y="12580"/>
                      <a:pt x="6604" y="7550"/>
                    </a:cubicBezTo>
                    <a:cubicBezTo>
                      <a:pt x="11009" y="2521"/>
                      <a:pt x="16832" y="0"/>
                      <a:pt x="24057" y="0"/>
                    </a:cubicBezTo>
                    <a:cubicBezTo>
                      <a:pt x="30899" y="0"/>
                      <a:pt x="36532" y="2453"/>
                      <a:pt x="40941" y="7345"/>
                    </a:cubicBezTo>
                    <a:cubicBezTo>
                      <a:pt x="45347" y="12250"/>
                      <a:pt x="47542" y="18611"/>
                      <a:pt x="47542" y="26439"/>
                    </a:cubicBezTo>
                    <a:cubicBezTo>
                      <a:pt x="47542" y="34509"/>
                      <a:pt x="45259" y="40988"/>
                      <a:pt x="40680" y="45896"/>
                    </a:cubicBezTo>
                    <a:cubicBezTo>
                      <a:pt x="36101" y="50802"/>
                      <a:pt x="30311" y="53257"/>
                      <a:pt x="23296" y="53274"/>
                    </a:cubicBezTo>
                    <a:close/>
                    <a:moveTo>
                      <a:pt x="23694" y="43754"/>
                    </a:moveTo>
                    <a:cubicBezTo>
                      <a:pt x="31454" y="43754"/>
                      <a:pt x="35340" y="37964"/>
                      <a:pt x="35340" y="26387"/>
                    </a:cubicBezTo>
                    <a:cubicBezTo>
                      <a:pt x="35340" y="21149"/>
                      <a:pt x="34409" y="17021"/>
                      <a:pt x="32558" y="14013"/>
                    </a:cubicBezTo>
                    <a:cubicBezTo>
                      <a:pt x="30693" y="10989"/>
                      <a:pt x="27842" y="9471"/>
                      <a:pt x="24004" y="9471"/>
                    </a:cubicBezTo>
                    <a:cubicBezTo>
                      <a:pt x="20013" y="9471"/>
                      <a:pt x="17058" y="11042"/>
                      <a:pt x="15141" y="14150"/>
                    </a:cubicBezTo>
                    <a:cubicBezTo>
                      <a:pt x="13220" y="17279"/>
                      <a:pt x="12254" y="21426"/>
                      <a:pt x="12254" y="26593"/>
                    </a:cubicBezTo>
                    <a:cubicBezTo>
                      <a:pt x="12254" y="32158"/>
                      <a:pt x="13272" y="36410"/>
                      <a:pt x="15314" y="39345"/>
                    </a:cubicBezTo>
                    <a:cubicBezTo>
                      <a:pt x="17352" y="42285"/>
                      <a:pt x="20151" y="43754"/>
                      <a:pt x="23694" y="43754"/>
                    </a:cubicBezTo>
                    <a:close/>
                  </a:path>
                </a:pathLst>
              </a:custGeom>
              <a:solidFill>
                <a:srgbClr val="000066"/>
              </a:solidFill>
              <a:ln w="326" cap="flat">
                <a:noFill/>
                <a:prstDash val="solid"/>
                <a:miter/>
              </a:ln>
            </p:spPr>
            <p:txBody>
              <a:bodyPr/>
              <a:lstStyle/>
              <a:p>
                <a:endParaRPr lang="en-GB"/>
              </a:p>
            </p:txBody>
          </p:sp>
          <p:sp>
            <p:nvSpPr>
              <p:cNvPr id="1173" name="Free-form: Shape 1172">
                <a:extLst>
                  <a:ext uri="{FF2B5EF4-FFF2-40B4-BE49-F238E27FC236}">
                    <a16:creationId xmlns:a16="http://schemas.microsoft.com/office/drawing/2014/main" id="{B17E4A44-C397-772D-2F28-37A4A3678663}"/>
                  </a:ext>
                </a:extLst>
              </p:cNvPr>
              <p:cNvSpPr/>
              <p:nvPr/>
            </p:nvSpPr>
            <p:spPr>
              <a:xfrm>
                <a:off x="3796689" y="2492647"/>
                <a:ext cx="52188" cy="69102"/>
              </a:xfrm>
              <a:custGeom>
                <a:avLst/>
                <a:gdLst>
                  <a:gd name="csX0" fmla="*/ 52189 w 52188"/>
                  <a:gd name="csY0" fmla="*/ 69103 h 69102"/>
                  <a:gd name="csX1" fmla="*/ 40092 w 52188"/>
                  <a:gd name="csY1" fmla="*/ 69103 h 69102"/>
                  <a:gd name="csX2" fmla="*/ 13860 w 52188"/>
                  <a:gd name="csY2" fmla="*/ 24953 h 69102"/>
                  <a:gd name="csX3" fmla="*/ 11891 w 52188"/>
                  <a:gd name="csY3" fmla="*/ 21668 h 69102"/>
                  <a:gd name="csX4" fmla="*/ 10023 w 52188"/>
                  <a:gd name="csY4" fmla="*/ 18471 h 69102"/>
                  <a:gd name="csX5" fmla="*/ 10023 w 52188"/>
                  <a:gd name="csY5" fmla="*/ 69103 h 69102"/>
                  <a:gd name="csX6" fmla="*/ 0 w 52188"/>
                  <a:gd name="csY6" fmla="*/ 69103 h 69102"/>
                  <a:gd name="csX7" fmla="*/ 0 w 52188"/>
                  <a:gd name="csY7" fmla="*/ 0 h 69102"/>
                  <a:gd name="csX8" fmla="*/ 13756 w 52188"/>
                  <a:gd name="csY8" fmla="*/ 0 h 69102"/>
                  <a:gd name="csX9" fmla="*/ 37966 w 52188"/>
                  <a:gd name="csY9" fmla="*/ 40694 h 69102"/>
                  <a:gd name="csX10" fmla="*/ 42375 w 52188"/>
                  <a:gd name="csY10" fmla="*/ 48143 h 69102"/>
                  <a:gd name="csX11" fmla="*/ 42375 w 52188"/>
                  <a:gd name="csY11" fmla="*/ 0 h 69102"/>
                  <a:gd name="csX12" fmla="*/ 52189 w 52188"/>
                  <a:gd name="csY12" fmla="*/ 0 h 69102"/>
                  <a:gd name="csX13" fmla="*/ 52189 w 52188"/>
                  <a:gd name="csY13" fmla="*/ 69103 h 691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52188" h="69102">
                    <a:moveTo>
                      <a:pt x="52189" y="69103"/>
                    </a:moveTo>
                    <a:lnTo>
                      <a:pt x="40092" y="69103"/>
                    </a:lnTo>
                    <a:lnTo>
                      <a:pt x="13860" y="24953"/>
                    </a:lnTo>
                    <a:cubicBezTo>
                      <a:pt x="13462" y="24277"/>
                      <a:pt x="12806" y="23190"/>
                      <a:pt x="11891" y="21668"/>
                    </a:cubicBezTo>
                    <a:cubicBezTo>
                      <a:pt x="11476" y="20995"/>
                      <a:pt x="10853" y="19924"/>
                      <a:pt x="10023" y="18471"/>
                    </a:cubicBezTo>
                    <a:lnTo>
                      <a:pt x="10023" y="69103"/>
                    </a:lnTo>
                    <a:lnTo>
                      <a:pt x="0" y="69103"/>
                    </a:lnTo>
                    <a:lnTo>
                      <a:pt x="0" y="0"/>
                    </a:lnTo>
                    <a:lnTo>
                      <a:pt x="13756" y="0"/>
                    </a:lnTo>
                    <a:lnTo>
                      <a:pt x="37966" y="40694"/>
                    </a:lnTo>
                    <a:cubicBezTo>
                      <a:pt x="38155" y="41040"/>
                      <a:pt x="39625" y="43512"/>
                      <a:pt x="42375" y="48143"/>
                    </a:cubicBezTo>
                    <a:lnTo>
                      <a:pt x="42375" y="0"/>
                    </a:lnTo>
                    <a:lnTo>
                      <a:pt x="52189" y="0"/>
                    </a:lnTo>
                    <a:lnTo>
                      <a:pt x="52189" y="69103"/>
                    </a:lnTo>
                    <a:close/>
                  </a:path>
                </a:pathLst>
              </a:custGeom>
              <a:solidFill>
                <a:srgbClr val="000066"/>
              </a:solidFill>
              <a:ln w="326" cap="flat">
                <a:noFill/>
                <a:prstDash val="solid"/>
                <a:miter/>
              </a:ln>
            </p:spPr>
            <p:txBody>
              <a:bodyPr/>
              <a:lstStyle/>
              <a:p>
                <a:endParaRPr lang="en-GB"/>
              </a:p>
            </p:txBody>
          </p:sp>
          <p:sp>
            <p:nvSpPr>
              <p:cNvPr id="1174" name="Free-form: Shape 1173">
                <a:extLst>
                  <a:ext uri="{FF2B5EF4-FFF2-40B4-BE49-F238E27FC236}">
                    <a16:creationId xmlns:a16="http://schemas.microsoft.com/office/drawing/2014/main" id="{21CFA69E-905A-756F-CEC8-1955644D9722}"/>
                  </a:ext>
                </a:extLst>
              </p:cNvPr>
              <p:cNvSpPr/>
              <p:nvPr/>
            </p:nvSpPr>
            <p:spPr>
              <a:xfrm>
                <a:off x="3857173" y="2510619"/>
                <a:ext cx="44393" cy="69517"/>
              </a:xfrm>
              <a:custGeom>
                <a:avLst/>
                <a:gdLst>
                  <a:gd name="csX0" fmla="*/ 44393 w 44393"/>
                  <a:gd name="csY0" fmla="*/ 0 h 69517"/>
                  <a:gd name="csX1" fmla="*/ 24504 w 44393"/>
                  <a:gd name="csY1" fmla="*/ 58215 h 69517"/>
                  <a:gd name="csX2" fmla="*/ 19510 w 44393"/>
                  <a:gd name="csY2" fmla="*/ 66545 h 69517"/>
                  <a:gd name="csX3" fmla="*/ 10575 w 44393"/>
                  <a:gd name="csY3" fmla="*/ 69517 h 69517"/>
                  <a:gd name="csX4" fmla="*/ 3958 w 44393"/>
                  <a:gd name="csY4" fmla="*/ 69155 h 69517"/>
                  <a:gd name="csX5" fmla="*/ 3958 w 44393"/>
                  <a:gd name="csY5" fmla="*/ 59994 h 69517"/>
                  <a:gd name="csX6" fmla="*/ 9471 w 44393"/>
                  <a:gd name="csY6" fmla="*/ 60099 h 69517"/>
                  <a:gd name="csX7" fmla="*/ 14860 w 44393"/>
                  <a:gd name="csY7" fmla="*/ 58907 h 69517"/>
                  <a:gd name="csX8" fmla="*/ 17626 w 44393"/>
                  <a:gd name="csY8" fmla="*/ 54675 h 69517"/>
                  <a:gd name="csX9" fmla="*/ 18629 w 44393"/>
                  <a:gd name="csY9" fmla="*/ 51131 h 69517"/>
                  <a:gd name="csX10" fmla="*/ 17574 w 44393"/>
                  <a:gd name="csY10" fmla="*/ 47986 h 69517"/>
                  <a:gd name="csX11" fmla="*/ 0 w 44393"/>
                  <a:gd name="csY11" fmla="*/ 0 h 69517"/>
                  <a:gd name="csX12" fmla="*/ 12097 w 44393"/>
                  <a:gd name="csY12" fmla="*/ 0 h 69517"/>
                  <a:gd name="csX13" fmla="*/ 24504 w 44393"/>
                  <a:gd name="csY13" fmla="*/ 33712 h 69517"/>
                  <a:gd name="csX14" fmla="*/ 35183 w 44393"/>
                  <a:gd name="csY14" fmla="*/ 0 h 69517"/>
                  <a:gd name="csX15" fmla="*/ 44393 w 44393"/>
                  <a:gd name="csY15" fmla="*/ 0 h 695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44393" h="69517">
                    <a:moveTo>
                      <a:pt x="44393" y="0"/>
                    </a:moveTo>
                    <a:lnTo>
                      <a:pt x="24504" y="58215"/>
                    </a:lnTo>
                    <a:cubicBezTo>
                      <a:pt x="23296" y="61794"/>
                      <a:pt x="21636" y="64576"/>
                      <a:pt x="19510" y="66545"/>
                    </a:cubicBezTo>
                    <a:cubicBezTo>
                      <a:pt x="17401" y="68515"/>
                      <a:pt x="14429" y="69501"/>
                      <a:pt x="10575" y="69517"/>
                    </a:cubicBezTo>
                    <a:cubicBezTo>
                      <a:pt x="9056" y="69501"/>
                      <a:pt x="6862" y="69396"/>
                      <a:pt x="3958" y="69155"/>
                    </a:cubicBezTo>
                    <a:lnTo>
                      <a:pt x="3958" y="59994"/>
                    </a:lnTo>
                    <a:lnTo>
                      <a:pt x="9471" y="60099"/>
                    </a:lnTo>
                    <a:cubicBezTo>
                      <a:pt x="11888" y="60099"/>
                      <a:pt x="13687" y="59704"/>
                      <a:pt x="14860" y="58907"/>
                    </a:cubicBezTo>
                    <a:cubicBezTo>
                      <a:pt x="16019" y="58113"/>
                      <a:pt x="16953" y="56696"/>
                      <a:pt x="17626" y="54675"/>
                    </a:cubicBezTo>
                    <a:cubicBezTo>
                      <a:pt x="18299" y="52653"/>
                      <a:pt x="18629" y="51461"/>
                      <a:pt x="18629" y="51131"/>
                    </a:cubicBezTo>
                    <a:cubicBezTo>
                      <a:pt x="18629" y="50926"/>
                      <a:pt x="18282" y="49887"/>
                      <a:pt x="17574" y="47986"/>
                    </a:cubicBezTo>
                    <a:lnTo>
                      <a:pt x="0" y="0"/>
                    </a:lnTo>
                    <a:lnTo>
                      <a:pt x="12097" y="0"/>
                    </a:lnTo>
                    <a:lnTo>
                      <a:pt x="24504" y="33712"/>
                    </a:lnTo>
                    <a:lnTo>
                      <a:pt x="35183" y="0"/>
                    </a:lnTo>
                    <a:lnTo>
                      <a:pt x="44393" y="0"/>
                    </a:lnTo>
                    <a:close/>
                  </a:path>
                </a:pathLst>
              </a:custGeom>
              <a:solidFill>
                <a:srgbClr val="000066"/>
              </a:solidFill>
              <a:ln w="326" cap="flat">
                <a:noFill/>
                <a:prstDash val="solid"/>
                <a:miter/>
              </a:ln>
            </p:spPr>
            <p:txBody>
              <a:bodyPr/>
              <a:lstStyle/>
              <a:p>
                <a:endParaRPr lang="en-GB"/>
              </a:p>
            </p:txBody>
          </p:sp>
          <p:sp>
            <p:nvSpPr>
              <p:cNvPr id="1175" name="Free-form: Shape 1174">
                <a:extLst>
                  <a:ext uri="{FF2B5EF4-FFF2-40B4-BE49-F238E27FC236}">
                    <a16:creationId xmlns:a16="http://schemas.microsoft.com/office/drawing/2014/main" id="{8E16471D-5C3F-D19D-AAC9-489F182AFBCE}"/>
                  </a:ext>
                </a:extLst>
              </p:cNvPr>
              <p:cNvSpPr/>
              <p:nvPr/>
            </p:nvSpPr>
            <p:spPr>
              <a:xfrm>
                <a:off x="3904502" y="2509547"/>
                <a:ext cx="46986" cy="53273"/>
              </a:xfrm>
              <a:custGeom>
                <a:avLst/>
                <a:gdLst>
                  <a:gd name="csX0" fmla="*/ 46986 w 46986"/>
                  <a:gd name="csY0" fmla="*/ 52202 h 53273"/>
                  <a:gd name="csX1" fmla="*/ 35997 w 46986"/>
                  <a:gd name="csY1" fmla="*/ 52202 h 53273"/>
                  <a:gd name="csX2" fmla="*/ 34217 w 46986"/>
                  <a:gd name="csY2" fmla="*/ 41870 h 53273"/>
                  <a:gd name="csX3" fmla="*/ 16901 w 46986"/>
                  <a:gd name="csY3" fmla="*/ 53274 h 53273"/>
                  <a:gd name="csX4" fmla="*/ 4631 w 46986"/>
                  <a:gd name="csY4" fmla="*/ 48780 h 53273"/>
                  <a:gd name="csX5" fmla="*/ 0 w 46986"/>
                  <a:gd name="csY5" fmla="*/ 37513 h 53273"/>
                  <a:gd name="csX6" fmla="*/ 30934 w 46986"/>
                  <a:gd name="csY6" fmla="*/ 19905 h 53273"/>
                  <a:gd name="csX7" fmla="*/ 34217 w 46986"/>
                  <a:gd name="csY7" fmla="*/ 19957 h 53273"/>
                  <a:gd name="csX8" fmla="*/ 34217 w 46986"/>
                  <a:gd name="csY8" fmla="*/ 16103 h 53273"/>
                  <a:gd name="csX9" fmla="*/ 23384 w 46986"/>
                  <a:gd name="csY9" fmla="*/ 8155 h 53273"/>
                  <a:gd name="csX10" fmla="*/ 11440 w 46986"/>
                  <a:gd name="csY10" fmla="*/ 16103 h 53273"/>
                  <a:gd name="csX11" fmla="*/ 1626 w 46986"/>
                  <a:gd name="csY11" fmla="*/ 14637 h 53273"/>
                  <a:gd name="csX12" fmla="*/ 8191 w 46986"/>
                  <a:gd name="csY12" fmla="*/ 4131 h 53273"/>
                  <a:gd name="csX13" fmla="*/ 24902 w 46986"/>
                  <a:gd name="csY13" fmla="*/ 0 h 53273"/>
                  <a:gd name="csX14" fmla="*/ 34579 w 46986"/>
                  <a:gd name="csY14" fmla="*/ 1003 h 53273"/>
                  <a:gd name="csX15" fmla="*/ 40905 w 46986"/>
                  <a:gd name="csY15" fmla="*/ 4337 h 53273"/>
                  <a:gd name="csX16" fmla="*/ 44481 w 46986"/>
                  <a:gd name="csY16" fmla="*/ 9451 h 53273"/>
                  <a:gd name="csX17" fmla="*/ 45468 w 46986"/>
                  <a:gd name="csY17" fmla="*/ 18784 h 53273"/>
                  <a:gd name="csX18" fmla="*/ 45468 w 46986"/>
                  <a:gd name="csY18" fmla="*/ 41870 h 53273"/>
                  <a:gd name="csX19" fmla="*/ 46986 w 46986"/>
                  <a:gd name="csY19" fmla="*/ 52202 h 53273"/>
                  <a:gd name="csX20" fmla="*/ 34217 w 46986"/>
                  <a:gd name="csY20" fmla="*/ 26178 h 53273"/>
                  <a:gd name="csX21" fmla="*/ 11839 w 46986"/>
                  <a:gd name="csY21" fmla="*/ 36857 h 53273"/>
                  <a:gd name="csX22" fmla="*/ 14102 w 46986"/>
                  <a:gd name="csY22" fmla="*/ 42301 h 53273"/>
                  <a:gd name="csX23" fmla="*/ 20911 w 46986"/>
                  <a:gd name="csY23" fmla="*/ 44564 h 53273"/>
                  <a:gd name="csX24" fmla="*/ 30866 w 46986"/>
                  <a:gd name="csY24" fmla="*/ 40384 h 53273"/>
                  <a:gd name="csX25" fmla="*/ 34217 w 46986"/>
                  <a:gd name="csY25" fmla="*/ 30897 h 53273"/>
                  <a:gd name="csX26" fmla="*/ 34217 w 46986"/>
                  <a:gd name="csY26" fmla="*/ 26178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46986" h="53273">
                    <a:moveTo>
                      <a:pt x="46986" y="52202"/>
                    </a:moveTo>
                    <a:lnTo>
                      <a:pt x="35997" y="52202"/>
                    </a:lnTo>
                    <a:cubicBezTo>
                      <a:pt x="35013" y="49094"/>
                      <a:pt x="34426" y="45655"/>
                      <a:pt x="34217" y="41870"/>
                    </a:cubicBezTo>
                    <a:cubicBezTo>
                      <a:pt x="31160" y="49472"/>
                      <a:pt x="25386" y="53257"/>
                      <a:pt x="16901" y="53274"/>
                    </a:cubicBezTo>
                    <a:cubicBezTo>
                      <a:pt x="11803" y="53257"/>
                      <a:pt x="7727" y="51771"/>
                      <a:pt x="4631" y="48780"/>
                    </a:cubicBezTo>
                    <a:cubicBezTo>
                      <a:pt x="1538" y="45792"/>
                      <a:pt x="0" y="42043"/>
                      <a:pt x="0" y="37513"/>
                    </a:cubicBezTo>
                    <a:cubicBezTo>
                      <a:pt x="0" y="25783"/>
                      <a:pt x="10317" y="19905"/>
                      <a:pt x="30934" y="19905"/>
                    </a:cubicBezTo>
                    <a:cubicBezTo>
                      <a:pt x="31747" y="19905"/>
                      <a:pt x="32835" y="19924"/>
                      <a:pt x="34217" y="19957"/>
                    </a:cubicBezTo>
                    <a:lnTo>
                      <a:pt x="34217" y="16103"/>
                    </a:lnTo>
                    <a:cubicBezTo>
                      <a:pt x="34217" y="10800"/>
                      <a:pt x="30604" y="8155"/>
                      <a:pt x="23384" y="8155"/>
                    </a:cubicBezTo>
                    <a:cubicBezTo>
                      <a:pt x="16365" y="8155"/>
                      <a:pt x="12391" y="10800"/>
                      <a:pt x="11440" y="16103"/>
                    </a:cubicBezTo>
                    <a:lnTo>
                      <a:pt x="1626" y="14637"/>
                    </a:lnTo>
                    <a:cubicBezTo>
                      <a:pt x="2162" y="10385"/>
                      <a:pt x="4357" y="6878"/>
                      <a:pt x="8191" y="4131"/>
                    </a:cubicBezTo>
                    <a:cubicBezTo>
                      <a:pt x="12045" y="1381"/>
                      <a:pt x="17609" y="0"/>
                      <a:pt x="24902" y="0"/>
                    </a:cubicBezTo>
                    <a:cubicBezTo>
                      <a:pt x="28860" y="0"/>
                      <a:pt x="32074" y="346"/>
                      <a:pt x="34579" y="1003"/>
                    </a:cubicBezTo>
                    <a:cubicBezTo>
                      <a:pt x="37068" y="1659"/>
                      <a:pt x="39177" y="2763"/>
                      <a:pt x="40905" y="4337"/>
                    </a:cubicBezTo>
                    <a:cubicBezTo>
                      <a:pt x="42633" y="5911"/>
                      <a:pt x="43825" y="7603"/>
                      <a:pt x="44481" y="9451"/>
                    </a:cubicBezTo>
                    <a:cubicBezTo>
                      <a:pt x="45138" y="11283"/>
                      <a:pt x="45468" y="14395"/>
                      <a:pt x="45468" y="18784"/>
                    </a:cubicBezTo>
                    <a:lnTo>
                      <a:pt x="45468" y="41870"/>
                    </a:lnTo>
                    <a:cubicBezTo>
                      <a:pt x="45468" y="45220"/>
                      <a:pt x="45967" y="48659"/>
                      <a:pt x="46986" y="52202"/>
                    </a:cubicBezTo>
                    <a:close/>
                    <a:moveTo>
                      <a:pt x="34217" y="26178"/>
                    </a:moveTo>
                    <a:cubicBezTo>
                      <a:pt x="19305" y="26178"/>
                      <a:pt x="11839" y="29738"/>
                      <a:pt x="11839" y="36857"/>
                    </a:cubicBezTo>
                    <a:cubicBezTo>
                      <a:pt x="11839" y="38983"/>
                      <a:pt x="12600" y="40799"/>
                      <a:pt x="14102" y="42301"/>
                    </a:cubicBezTo>
                    <a:cubicBezTo>
                      <a:pt x="15604" y="43803"/>
                      <a:pt x="17871" y="44564"/>
                      <a:pt x="20911" y="44564"/>
                    </a:cubicBezTo>
                    <a:cubicBezTo>
                      <a:pt x="25301" y="44564"/>
                      <a:pt x="28619" y="43166"/>
                      <a:pt x="30866" y="40384"/>
                    </a:cubicBezTo>
                    <a:cubicBezTo>
                      <a:pt x="33093" y="37601"/>
                      <a:pt x="34217" y="34440"/>
                      <a:pt x="34217" y="30897"/>
                    </a:cubicBezTo>
                    <a:lnTo>
                      <a:pt x="34217" y="26178"/>
                    </a:lnTo>
                    <a:close/>
                  </a:path>
                </a:pathLst>
              </a:custGeom>
              <a:solidFill>
                <a:srgbClr val="000066"/>
              </a:solidFill>
              <a:ln w="326" cap="flat">
                <a:noFill/>
                <a:prstDash val="solid"/>
                <a:miter/>
              </a:ln>
            </p:spPr>
            <p:txBody>
              <a:bodyPr/>
              <a:lstStyle/>
              <a:p>
                <a:endParaRPr lang="en-GB"/>
              </a:p>
            </p:txBody>
          </p:sp>
          <p:sp>
            <p:nvSpPr>
              <p:cNvPr id="1176" name="Free-form: Shape 1175">
                <a:extLst>
                  <a:ext uri="{FF2B5EF4-FFF2-40B4-BE49-F238E27FC236}">
                    <a16:creationId xmlns:a16="http://schemas.microsoft.com/office/drawing/2014/main" id="{6B288416-8BDC-20C6-C431-09C9B7A0A91A}"/>
                  </a:ext>
                </a:extLst>
              </p:cNvPr>
              <p:cNvSpPr/>
              <p:nvPr/>
            </p:nvSpPr>
            <p:spPr>
              <a:xfrm>
                <a:off x="3963777" y="2492647"/>
                <a:ext cx="45274" cy="70173"/>
              </a:xfrm>
              <a:custGeom>
                <a:avLst/>
                <a:gdLst>
                  <a:gd name="csX0" fmla="*/ 5219 w 45274"/>
                  <a:gd name="csY0" fmla="*/ 69103 h 70173"/>
                  <a:gd name="csX1" fmla="*/ 0 w 45274"/>
                  <a:gd name="csY1" fmla="*/ 69103 h 70173"/>
                  <a:gd name="csX2" fmla="*/ 0 w 45274"/>
                  <a:gd name="csY2" fmla="*/ 0 h 70173"/>
                  <a:gd name="csX3" fmla="*/ 11542 w 45274"/>
                  <a:gd name="csY3" fmla="*/ 0 h 70173"/>
                  <a:gd name="csX4" fmla="*/ 11542 w 45274"/>
                  <a:gd name="csY4" fmla="*/ 24953 h 70173"/>
                  <a:gd name="csX5" fmla="*/ 18126 w 45274"/>
                  <a:gd name="csY5" fmla="*/ 17419 h 70173"/>
                  <a:gd name="csX6" fmla="*/ 25833 w 45274"/>
                  <a:gd name="csY6" fmla="*/ 15587 h 70173"/>
                  <a:gd name="csX7" fmla="*/ 39746 w 45274"/>
                  <a:gd name="csY7" fmla="*/ 22723 h 70173"/>
                  <a:gd name="csX8" fmla="*/ 45275 w 45274"/>
                  <a:gd name="csY8" fmla="*/ 42526 h 70173"/>
                  <a:gd name="csX9" fmla="*/ 39831 w 45274"/>
                  <a:gd name="csY9" fmla="*/ 62068 h 70173"/>
                  <a:gd name="csX10" fmla="*/ 24210 w 45274"/>
                  <a:gd name="csY10" fmla="*/ 70174 h 70173"/>
                  <a:gd name="csX11" fmla="*/ 8312 w 45274"/>
                  <a:gd name="csY11" fmla="*/ 60703 h 70173"/>
                  <a:gd name="csX12" fmla="*/ 5219 w 45274"/>
                  <a:gd name="csY12" fmla="*/ 69103 h 70173"/>
                  <a:gd name="csX13" fmla="*/ 11542 w 45274"/>
                  <a:gd name="csY13" fmla="*/ 47278 h 70173"/>
                  <a:gd name="csX14" fmla="*/ 14517 w 45274"/>
                  <a:gd name="csY14" fmla="*/ 57385 h 70173"/>
                  <a:gd name="csX15" fmla="*/ 22189 w 45274"/>
                  <a:gd name="csY15" fmla="*/ 60654 h 70173"/>
                  <a:gd name="csX16" fmla="*/ 29827 w 45274"/>
                  <a:gd name="csY16" fmla="*/ 56902 h 70173"/>
                  <a:gd name="csX17" fmla="*/ 33109 w 45274"/>
                  <a:gd name="csY17" fmla="*/ 42216 h 70173"/>
                  <a:gd name="csX18" fmla="*/ 30327 w 45274"/>
                  <a:gd name="csY18" fmla="*/ 29894 h 70173"/>
                  <a:gd name="csX19" fmla="*/ 22482 w 45274"/>
                  <a:gd name="csY19" fmla="*/ 25558 h 70173"/>
                  <a:gd name="csX20" fmla="*/ 14638 w 45274"/>
                  <a:gd name="csY20" fmla="*/ 29254 h 70173"/>
                  <a:gd name="csX21" fmla="*/ 11542 w 45274"/>
                  <a:gd name="csY21" fmla="*/ 39692 h 70173"/>
                  <a:gd name="csX22" fmla="*/ 11542 w 45274"/>
                  <a:gd name="csY22" fmla="*/ 47278 h 701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45274" h="70173">
                    <a:moveTo>
                      <a:pt x="5219" y="69103"/>
                    </a:moveTo>
                    <a:lnTo>
                      <a:pt x="0" y="69103"/>
                    </a:lnTo>
                    <a:lnTo>
                      <a:pt x="0" y="0"/>
                    </a:lnTo>
                    <a:lnTo>
                      <a:pt x="11542" y="0"/>
                    </a:lnTo>
                    <a:lnTo>
                      <a:pt x="11542" y="24953"/>
                    </a:lnTo>
                    <a:cubicBezTo>
                      <a:pt x="13736" y="21152"/>
                      <a:pt x="15931" y="18628"/>
                      <a:pt x="18126" y="17419"/>
                    </a:cubicBezTo>
                    <a:cubicBezTo>
                      <a:pt x="20321" y="16191"/>
                      <a:pt x="22897" y="15587"/>
                      <a:pt x="25833" y="15587"/>
                    </a:cubicBezTo>
                    <a:cubicBezTo>
                      <a:pt x="31434" y="15587"/>
                      <a:pt x="36065" y="17971"/>
                      <a:pt x="39746" y="22723"/>
                    </a:cubicBezTo>
                    <a:cubicBezTo>
                      <a:pt x="43427" y="27491"/>
                      <a:pt x="45275" y="34094"/>
                      <a:pt x="45275" y="42526"/>
                    </a:cubicBezTo>
                    <a:cubicBezTo>
                      <a:pt x="45275" y="50145"/>
                      <a:pt x="43462" y="56660"/>
                      <a:pt x="39831" y="62068"/>
                    </a:cubicBezTo>
                    <a:cubicBezTo>
                      <a:pt x="36202" y="67460"/>
                      <a:pt x="30983" y="70157"/>
                      <a:pt x="24210" y="70174"/>
                    </a:cubicBezTo>
                    <a:cubicBezTo>
                      <a:pt x="17384" y="70157"/>
                      <a:pt x="12097" y="67013"/>
                      <a:pt x="8312" y="60703"/>
                    </a:cubicBezTo>
                    <a:lnTo>
                      <a:pt x="5219" y="69103"/>
                    </a:lnTo>
                    <a:close/>
                    <a:moveTo>
                      <a:pt x="11542" y="47278"/>
                    </a:moveTo>
                    <a:cubicBezTo>
                      <a:pt x="11542" y="51840"/>
                      <a:pt x="12528" y="55210"/>
                      <a:pt x="14517" y="57385"/>
                    </a:cubicBezTo>
                    <a:cubicBezTo>
                      <a:pt x="16486" y="59563"/>
                      <a:pt x="19044" y="60654"/>
                      <a:pt x="22189" y="60654"/>
                    </a:cubicBezTo>
                    <a:cubicBezTo>
                      <a:pt x="25213" y="60654"/>
                      <a:pt x="27770" y="59390"/>
                      <a:pt x="29827" y="56902"/>
                    </a:cubicBezTo>
                    <a:cubicBezTo>
                      <a:pt x="31882" y="54397"/>
                      <a:pt x="32989" y="49508"/>
                      <a:pt x="33109" y="42216"/>
                    </a:cubicBezTo>
                    <a:cubicBezTo>
                      <a:pt x="33109" y="36893"/>
                      <a:pt x="32195" y="32781"/>
                      <a:pt x="30327" y="29894"/>
                    </a:cubicBezTo>
                    <a:cubicBezTo>
                      <a:pt x="28479" y="27008"/>
                      <a:pt x="25853" y="25558"/>
                      <a:pt x="22482" y="25558"/>
                    </a:cubicBezTo>
                    <a:cubicBezTo>
                      <a:pt x="19321" y="25558"/>
                      <a:pt x="16692" y="26802"/>
                      <a:pt x="14638" y="29254"/>
                    </a:cubicBezTo>
                    <a:cubicBezTo>
                      <a:pt x="12580" y="31727"/>
                      <a:pt x="11542" y="35198"/>
                      <a:pt x="11542" y="39692"/>
                    </a:cubicBezTo>
                    <a:lnTo>
                      <a:pt x="11542" y="47278"/>
                    </a:lnTo>
                    <a:close/>
                  </a:path>
                </a:pathLst>
              </a:custGeom>
              <a:solidFill>
                <a:srgbClr val="000066"/>
              </a:solidFill>
              <a:ln w="326" cap="flat">
                <a:noFill/>
                <a:prstDash val="solid"/>
                <a:miter/>
              </a:ln>
            </p:spPr>
            <p:txBody>
              <a:bodyPr/>
              <a:lstStyle/>
              <a:p>
                <a:endParaRPr lang="en-GB"/>
              </a:p>
            </p:txBody>
          </p:sp>
          <p:sp>
            <p:nvSpPr>
              <p:cNvPr id="1177" name="Free-form: Shape 1176">
                <a:extLst>
                  <a:ext uri="{FF2B5EF4-FFF2-40B4-BE49-F238E27FC236}">
                    <a16:creationId xmlns:a16="http://schemas.microsoft.com/office/drawing/2014/main" id="{38B64DED-8E2C-80F1-8C37-8F845F1CDF20}"/>
                  </a:ext>
                </a:extLst>
              </p:cNvPr>
              <p:cNvSpPr/>
              <p:nvPr/>
            </p:nvSpPr>
            <p:spPr>
              <a:xfrm>
                <a:off x="4019559" y="2492647"/>
                <a:ext cx="11545" cy="69102"/>
              </a:xfrm>
              <a:custGeom>
                <a:avLst/>
                <a:gdLst>
                  <a:gd name="csX0" fmla="*/ 11545 w 11545"/>
                  <a:gd name="csY0" fmla="*/ 11992 h 69102"/>
                  <a:gd name="csX1" fmla="*/ 0 w 11545"/>
                  <a:gd name="csY1" fmla="*/ 11992 h 69102"/>
                  <a:gd name="csX2" fmla="*/ 0 w 11545"/>
                  <a:gd name="csY2" fmla="*/ 0 h 69102"/>
                  <a:gd name="csX3" fmla="*/ 11545 w 11545"/>
                  <a:gd name="csY3" fmla="*/ 0 h 69102"/>
                  <a:gd name="csX4" fmla="*/ 11545 w 11545"/>
                  <a:gd name="csY4" fmla="*/ 11992 h 69102"/>
                  <a:gd name="csX5" fmla="*/ 11545 w 11545"/>
                  <a:gd name="csY5" fmla="*/ 69103 h 69102"/>
                  <a:gd name="csX6" fmla="*/ 0 w 11545"/>
                  <a:gd name="csY6" fmla="*/ 69103 h 69102"/>
                  <a:gd name="csX7" fmla="*/ 0 w 11545"/>
                  <a:gd name="csY7" fmla="*/ 17971 h 69102"/>
                  <a:gd name="csX8" fmla="*/ 11545 w 11545"/>
                  <a:gd name="csY8" fmla="*/ 17971 h 69102"/>
                  <a:gd name="csX9" fmla="*/ 11545 w 11545"/>
                  <a:gd name="csY9" fmla="*/ 69103 h 691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1545" h="69102">
                    <a:moveTo>
                      <a:pt x="11545" y="11992"/>
                    </a:moveTo>
                    <a:lnTo>
                      <a:pt x="0" y="11992"/>
                    </a:lnTo>
                    <a:lnTo>
                      <a:pt x="0" y="0"/>
                    </a:lnTo>
                    <a:lnTo>
                      <a:pt x="11545" y="0"/>
                    </a:lnTo>
                    <a:lnTo>
                      <a:pt x="11545" y="11992"/>
                    </a:lnTo>
                    <a:close/>
                    <a:moveTo>
                      <a:pt x="11545" y="69103"/>
                    </a:moveTo>
                    <a:lnTo>
                      <a:pt x="0" y="69103"/>
                    </a:lnTo>
                    <a:lnTo>
                      <a:pt x="0" y="17971"/>
                    </a:lnTo>
                    <a:lnTo>
                      <a:pt x="11545" y="17971"/>
                    </a:lnTo>
                    <a:lnTo>
                      <a:pt x="11545" y="69103"/>
                    </a:lnTo>
                    <a:close/>
                  </a:path>
                </a:pathLst>
              </a:custGeom>
              <a:solidFill>
                <a:srgbClr val="000066"/>
              </a:solidFill>
              <a:ln w="326" cap="flat">
                <a:noFill/>
                <a:prstDash val="solid"/>
                <a:miter/>
              </a:ln>
            </p:spPr>
            <p:txBody>
              <a:bodyPr/>
              <a:lstStyle/>
              <a:p>
                <a:endParaRPr lang="en-GB"/>
              </a:p>
            </p:txBody>
          </p:sp>
          <p:sp>
            <p:nvSpPr>
              <p:cNvPr id="1178" name="Free-form: Shape 1177">
                <a:extLst>
                  <a:ext uri="{FF2B5EF4-FFF2-40B4-BE49-F238E27FC236}">
                    <a16:creationId xmlns:a16="http://schemas.microsoft.com/office/drawing/2014/main" id="{9CEE8BB8-F8B9-1F7B-DE6C-FCECCFE16868}"/>
                  </a:ext>
                </a:extLst>
              </p:cNvPr>
              <p:cNvSpPr/>
              <p:nvPr/>
            </p:nvSpPr>
            <p:spPr>
              <a:xfrm>
                <a:off x="4044928" y="2492647"/>
                <a:ext cx="42391" cy="69102"/>
              </a:xfrm>
              <a:custGeom>
                <a:avLst/>
                <a:gdLst>
                  <a:gd name="csX0" fmla="*/ 42391 w 42391"/>
                  <a:gd name="csY0" fmla="*/ 69103 h 69102"/>
                  <a:gd name="csX1" fmla="*/ 30846 w 42391"/>
                  <a:gd name="csY1" fmla="*/ 69103 h 69102"/>
                  <a:gd name="csX2" fmla="*/ 30846 w 42391"/>
                  <a:gd name="csY2" fmla="*/ 35632 h 69102"/>
                  <a:gd name="csX3" fmla="*/ 28531 w 42391"/>
                  <a:gd name="csY3" fmla="*/ 28030 h 69102"/>
                  <a:gd name="csX4" fmla="*/ 23139 w 42391"/>
                  <a:gd name="csY4" fmla="*/ 25816 h 69102"/>
                  <a:gd name="csX5" fmla="*/ 14895 w 42391"/>
                  <a:gd name="csY5" fmla="*/ 29721 h 69102"/>
                  <a:gd name="csX6" fmla="*/ 11545 w 42391"/>
                  <a:gd name="csY6" fmla="*/ 42579 h 69102"/>
                  <a:gd name="csX7" fmla="*/ 11545 w 42391"/>
                  <a:gd name="csY7" fmla="*/ 69103 h 69102"/>
                  <a:gd name="csX8" fmla="*/ 0 w 42391"/>
                  <a:gd name="csY8" fmla="*/ 69103 h 69102"/>
                  <a:gd name="csX9" fmla="*/ 0 w 42391"/>
                  <a:gd name="csY9" fmla="*/ 0 h 69102"/>
                  <a:gd name="csX10" fmla="*/ 11545 w 42391"/>
                  <a:gd name="csY10" fmla="*/ 0 h 69102"/>
                  <a:gd name="csX11" fmla="*/ 11545 w 42391"/>
                  <a:gd name="csY11" fmla="*/ 26939 h 69102"/>
                  <a:gd name="csX12" fmla="*/ 26646 w 42391"/>
                  <a:gd name="csY12" fmla="*/ 15898 h 69102"/>
                  <a:gd name="csX13" fmla="*/ 42391 w 42391"/>
                  <a:gd name="csY13" fmla="*/ 33973 h 69102"/>
                  <a:gd name="csX14" fmla="*/ 42391 w 42391"/>
                  <a:gd name="csY14" fmla="*/ 69103 h 691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42391" h="69102">
                    <a:moveTo>
                      <a:pt x="42391" y="69103"/>
                    </a:moveTo>
                    <a:lnTo>
                      <a:pt x="30846" y="69103"/>
                    </a:lnTo>
                    <a:lnTo>
                      <a:pt x="30846" y="35632"/>
                    </a:lnTo>
                    <a:cubicBezTo>
                      <a:pt x="30846" y="32020"/>
                      <a:pt x="30069" y="29496"/>
                      <a:pt x="28531" y="28030"/>
                    </a:cubicBezTo>
                    <a:cubicBezTo>
                      <a:pt x="26992" y="26560"/>
                      <a:pt x="25196" y="25816"/>
                      <a:pt x="23139" y="25816"/>
                    </a:cubicBezTo>
                    <a:cubicBezTo>
                      <a:pt x="19873" y="25816"/>
                      <a:pt x="17126" y="27112"/>
                      <a:pt x="14895" y="29721"/>
                    </a:cubicBezTo>
                    <a:cubicBezTo>
                      <a:pt x="12665" y="32314"/>
                      <a:pt x="11545" y="36599"/>
                      <a:pt x="11545" y="42579"/>
                    </a:cubicBezTo>
                    <a:lnTo>
                      <a:pt x="11545" y="69103"/>
                    </a:lnTo>
                    <a:lnTo>
                      <a:pt x="0" y="69103"/>
                    </a:lnTo>
                    <a:lnTo>
                      <a:pt x="0" y="0"/>
                    </a:lnTo>
                    <a:lnTo>
                      <a:pt x="11545" y="0"/>
                    </a:lnTo>
                    <a:lnTo>
                      <a:pt x="11545" y="26939"/>
                    </a:lnTo>
                    <a:cubicBezTo>
                      <a:pt x="14412" y="19578"/>
                      <a:pt x="19442" y="15898"/>
                      <a:pt x="26646" y="15898"/>
                    </a:cubicBezTo>
                    <a:cubicBezTo>
                      <a:pt x="37136" y="15898"/>
                      <a:pt x="42391" y="21910"/>
                      <a:pt x="42391" y="33973"/>
                    </a:cubicBezTo>
                    <a:lnTo>
                      <a:pt x="42391" y="69103"/>
                    </a:lnTo>
                    <a:close/>
                  </a:path>
                </a:pathLst>
              </a:custGeom>
              <a:solidFill>
                <a:srgbClr val="000066"/>
              </a:solidFill>
              <a:ln w="326" cap="flat">
                <a:noFill/>
                <a:prstDash val="solid"/>
                <a:miter/>
              </a:ln>
            </p:spPr>
            <p:txBody>
              <a:bodyPr/>
              <a:lstStyle/>
              <a:p>
                <a:endParaRPr lang="en-GB"/>
              </a:p>
            </p:txBody>
          </p:sp>
          <p:sp>
            <p:nvSpPr>
              <p:cNvPr id="1179" name="Free-form: Shape 1178">
                <a:extLst>
                  <a:ext uri="{FF2B5EF4-FFF2-40B4-BE49-F238E27FC236}">
                    <a16:creationId xmlns:a16="http://schemas.microsoft.com/office/drawing/2014/main" id="{833E8233-F097-BE30-5A70-1EA1084F412F}"/>
                  </a:ext>
                </a:extLst>
              </p:cNvPr>
              <p:cNvSpPr/>
              <p:nvPr/>
            </p:nvSpPr>
            <p:spPr>
              <a:xfrm>
                <a:off x="4101176" y="2510619"/>
                <a:ext cx="42077" cy="52202"/>
              </a:xfrm>
              <a:custGeom>
                <a:avLst/>
                <a:gdLst>
                  <a:gd name="csX0" fmla="*/ 42078 w 42077"/>
                  <a:gd name="csY0" fmla="*/ 51131 h 52202"/>
                  <a:gd name="csX1" fmla="*/ 31346 w 42077"/>
                  <a:gd name="csY1" fmla="*/ 51131 h 52202"/>
                  <a:gd name="csX2" fmla="*/ 31346 w 42077"/>
                  <a:gd name="csY2" fmla="*/ 40090 h 52202"/>
                  <a:gd name="csX3" fmla="*/ 15190 w 42077"/>
                  <a:gd name="csY3" fmla="*/ 52202 h 52202"/>
                  <a:gd name="csX4" fmla="*/ 4112 w 42077"/>
                  <a:gd name="csY4" fmla="*/ 47866 h 52202"/>
                  <a:gd name="csX5" fmla="*/ 0 w 42077"/>
                  <a:gd name="csY5" fmla="*/ 35786 h 52202"/>
                  <a:gd name="csX6" fmla="*/ 0 w 42077"/>
                  <a:gd name="csY6" fmla="*/ 0 h 52202"/>
                  <a:gd name="csX7" fmla="*/ 11803 w 42077"/>
                  <a:gd name="csY7" fmla="*/ 0 h 52202"/>
                  <a:gd name="csX8" fmla="*/ 11803 w 42077"/>
                  <a:gd name="csY8" fmla="*/ 33317 h 52202"/>
                  <a:gd name="csX9" fmla="*/ 14239 w 42077"/>
                  <a:gd name="csY9" fmla="*/ 40557 h 52202"/>
                  <a:gd name="csX10" fmla="*/ 18991 w 42077"/>
                  <a:gd name="csY10" fmla="*/ 42268 h 52202"/>
                  <a:gd name="csX11" fmla="*/ 26630 w 42077"/>
                  <a:gd name="csY11" fmla="*/ 38898 h 52202"/>
                  <a:gd name="csX12" fmla="*/ 30536 w 42077"/>
                  <a:gd name="csY12" fmla="*/ 24555 h 52202"/>
                  <a:gd name="csX13" fmla="*/ 30536 w 42077"/>
                  <a:gd name="csY13" fmla="*/ 0 h 52202"/>
                  <a:gd name="csX14" fmla="*/ 42078 w 42077"/>
                  <a:gd name="csY14" fmla="*/ 0 h 52202"/>
                  <a:gd name="csX15" fmla="*/ 42078 w 42077"/>
                  <a:gd name="csY15" fmla="*/ 51131 h 522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42077" h="52202">
                    <a:moveTo>
                      <a:pt x="42078" y="51131"/>
                    </a:moveTo>
                    <a:lnTo>
                      <a:pt x="31346" y="51131"/>
                    </a:lnTo>
                    <a:lnTo>
                      <a:pt x="31346" y="40090"/>
                    </a:lnTo>
                    <a:cubicBezTo>
                      <a:pt x="28443" y="48159"/>
                      <a:pt x="23051" y="52186"/>
                      <a:pt x="15190" y="52202"/>
                    </a:cubicBezTo>
                    <a:cubicBezTo>
                      <a:pt x="10542" y="52186"/>
                      <a:pt x="6842" y="50753"/>
                      <a:pt x="4112" y="47866"/>
                    </a:cubicBezTo>
                    <a:cubicBezTo>
                      <a:pt x="1365" y="44979"/>
                      <a:pt x="0" y="40952"/>
                      <a:pt x="0" y="35786"/>
                    </a:cubicBezTo>
                    <a:lnTo>
                      <a:pt x="0" y="0"/>
                    </a:lnTo>
                    <a:lnTo>
                      <a:pt x="11803" y="0"/>
                    </a:lnTo>
                    <a:lnTo>
                      <a:pt x="11803" y="33317"/>
                    </a:lnTo>
                    <a:cubicBezTo>
                      <a:pt x="11803" y="36997"/>
                      <a:pt x="12613" y="39398"/>
                      <a:pt x="14239" y="40557"/>
                    </a:cubicBezTo>
                    <a:cubicBezTo>
                      <a:pt x="15846" y="41697"/>
                      <a:pt x="17437" y="42268"/>
                      <a:pt x="18991" y="42268"/>
                    </a:cubicBezTo>
                    <a:cubicBezTo>
                      <a:pt x="21496" y="42268"/>
                      <a:pt x="24037" y="41145"/>
                      <a:pt x="26630" y="38898"/>
                    </a:cubicBezTo>
                    <a:cubicBezTo>
                      <a:pt x="29240" y="36667"/>
                      <a:pt x="30536" y="31880"/>
                      <a:pt x="30536" y="24555"/>
                    </a:cubicBezTo>
                    <a:lnTo>
                      <a:pt x="30536" y="0"/>
                    </a:lnTo>
                    <a:lnTo>
                      <a:pt x="42078" y="0"/>
                    </a:lnTo>
                    <a:lnTo>
                      <a:pt x="42078" y="51131"/>
                    </a:lnTo>
                    <a:close/>
                  </a:path>
                </a:pathLst>
              </a:custGeom>
              <a:solidFill>
                <a:srgbClr val="000066"/>
              </a:solidFill>
              <a:ln w="326" cap="flat">
                <a:noFill/>
                <a:prstDash val="solid"/>
                <a:miter/>
              </a:ln>
            </p:spPr>
            <p:txBody>
              <a:bodyPr/>
              <a:lstStyle/>
              <a:p>
                <a:endParaRPr lang="en-GB"/>
              </a:p>
            </p:txBody>
          </p:sp>
          <p:sp>
            <p:nvSpPr>
              <p:cNvPr id="1180" name="Free-form: Shape 1179">
                <a:extLst>
                  <a:ext uri="{FF2B5EF4-FFF2-40B4-BE49-F238E27FC236}">
                    <a16:creationId xmlns:a16="http://schemas.microsoft.com/office/drawing/2014/main" id="{9EE16451-E119-B952-70B9-3310D8BEC705}"/>
                  </a:ext>
                </a:extLst>
              </p:cNvPr>
              <p:cNvSpPr/>
              <p:nvPr/>
            </p:nvSpPr>
            <p:spPr>
              <a:xfrm>
                <a:off x="2509207" y="4727359"/>
                <a:ext cx="52188" cy="69102"/>
              </a:xfrm>
              <a:custGeom>
                <a:avLst/>
                <a:gdLst>
                  <a:gd name="csX0" fmla="*/ 52189 w 52188"/>
                  <a:gd name="csY0" fmla="*/ 69102 h 69102"/>
                  <a:gd name="csX1" fmla="*/ 40092 w 52188"/>
                  <a:gd name="csY1" fmla="*/ 69102 h 69102"/>
                  <a:gd name="csX2" fmla="*/ 13860 w 52188"/>
                  <a:gd name="csY2" fmla="*/ 24953 h 69102"/>
                  <a:gd name="csX3" fmla="*/ 11891 w 52188"/>
                  <a:gd name="csY3" fmla="*/ 21668 h 69102"/>
                  <a:gd name="csX4" fmla="*/ 10023 w 52188"/>
                  <a:gd name="csY4" fmla="*/ 18471 h 69102"/>
                  <a:gd name="csX5" fmla="*/ 10023 w 52188"/>
                  <a:gd name="csY5" fmla="*/ 69102 h 69102"/>
                  <a:gd name="csX6" fmla="*/ 0 w 52188"/>
                  <a:gd name="csY6" fmla="*/ 69102 h 69102"/>
                  <a:gd name="csX7" fmla="*/ 0 w 52188"/>
                  <a:gd name="csY7" fmla="*/ 0 h 69102"/>
                  <a:gd name="csX8" fmla="*/ 13756 w 52188"/>
                  <a:gd name="csY8" fmla="*/ 0 h 69102"/>
                  <a:gd name="csX9" fmla="*/ 37966 w 52188"/>
                  <a:gd name="csY9" fmla="*/ 40694 h 69102"/>
                  <a:gd name="csX10" fmla="*/ 42375 w 52188"/>
                  <a:gd name="csY10" fmla="*/ 48143 h 69102"/>
                  <a:gd name="csX11" fmla="*/ 42375 w 52188"/>
                  <a:gd name="csY11" fmla="*/ 0 h 69102"/>
                  <a:gd name="csX12" fmla="*/ 52189 w 52188"/>
                  <a:gd name="csY12" fmla="*/ 0 h 69102"/>
                  <a:gd name="csX13" fmla="*/ 52189 w 52188"/>
                  <a:gd name="csY13" fmla="*/ 69102 h 691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52188" h="69102">
                    <a:moveTo>
                      <a:pt x="52189" y="69102"/>
                    </a:moveTo>
                    <a:lnTo>
                      <a:pt x="40092" y="69102"/>
                    </a:lnTo>
                    <a:lnTo>
                      <a:pt x="13860" y="24953"/>
                    </a:lnTo>
                    <a:cubicBezTo>
                      <a:pt x="13462" y="24277"/>
                      <a:pt x="12806" y="23190"/>
                      <a:pt x="11891" y="21668"/>
                    </a:cubicBezTo>
                    <a:cubicBezTo>
                      <a:pt x="11476" y="20995"/>
                      <a:pt x="10853" y="19924"/>
                      <a:pt x="10023" y="18471"/>
                    </a:cubicBezTo>
                    <a:lnTo>
                      <a:pt x="10023" y="69102"/>
                    </a:lnTo>
                    <a:lnTo>
                      <a:pt x="0" y="69102"/>
                    </a:lnTo>
                    <a:lnTo>
                      <a:pt x="0" y="0"/>
                    </a:lnTo>
                    <a:lnTo>
                      <a:pt x="13756" y="0"/>
                    </a:lnTo>
                    <a:lnTo>
                      <a:pt x="37966" y="40694"/>
                    </a:lnTo>
                    <a:cubicBezTo>
                      <a:pt x="38155" y="41040"/>
                      <a:pt x="39625" y="43512"/>
                      <a:pt x="42375" y="48143"/>
                    </a:cubicBezTo>
                    <a:lnTo>
                      <a:pt x="42375" y="0"/>
                    </a:lnTo>
                    <a:lnTo>
                      <a:pt x="52189" y="0"/>
                    </a:lnTo>
                    <a:lnTo>
                      <a:pt x="52189" y="69102"/>
                    </a:lnTo>
                    <a:close/>
                  </a:path>
                </a:pathLst>
              </a:custGeom>
              <a:solidFill>
                <a:srgbClr val="000066"/>
              </a:solidFill>
              <a:ln w="326" cap="flat">
                <a:noFill/>
                <a:prstDash val="solid"/>
                <a:miter/>
              </a:ln>
            </p:spPr>
            <p:txBody>
              <a:bodyPr/>
              <a:lstStyle/>
              <a:p>
                <a:endParaRPr lang="en-GB"/>
              </a:p>
            </p:txBody>
          </p:sp>
          <p:sp>
            <p:nvSpPr>
              <p:cNvPr id="1181" name="Free-form: Shape 1180">
                <a:extLst>
                  <a:ext uri="{FF2B5EF4-FFF2-40B4-BE49-F238E27FC236}">
                    <a16:creationId xmlns:a16="http://schemas.microsoft.com/office/drawing/2014/main" id="{5FEE4FA2-D8B2-A1A5-2BA4-E80F60DB44E7}"/>
                  </a:ext>
                </a:extLst>
              </p:cNvPr>
              <p:cNvSpPr/>
              <p:nvPr/>
            </p:nvSpPr>
            <p:spPr>
              <a:xfrm>
                <a:off x="2569691" y="4745330"/>
                <a:ext cx="44393" cy="69517"/>
              </a:xfrm>
              <a:custGeom>
                <a:avLst/>
                <a:gdLst>
                  <a:gd name="csX0" fmla="*/ 44393 w 44393"/>
                  <a:gd name="csY0" fmla="*/ 0 h 69517"/>
                  <a:gd name="csX1" fmla="*/ 24504 w 44393"/>
                  <a:gd name="csY1" fmla="*/ 58215 h 69517"/>
                  <a:gd name="csX2" fmla="*/ 19510 w 44393"/>
                  <a:gd name="csY2" fmla="*/ 66546 h 69517"/>
                  <a:gd name="csX3" fmla="*/ 10575 w 44393"/>
                  <a:gd name="csY3" fmla="*/ 69517 h 69517"/>
                  <a:gd name="csX4" fmla="*/ 3958 w 44393"/>
                  <a:gd name="csY4" fmla="*/ 69155 h 69517"/>
                  <a:gd name="csX5" fmla="*/ 3958 w 44393"/>
                  <a:gd name="csY5" fmla="*/ 59994 h 69517"/>
                  <a:gd name="csX6" fmla="*/ 9471 w 44393"/>
                  <a:gd name="csY6" fmla="*/ 60099 h 69517"/>
                  <a:gd name="csX7" fmla="*/ 14860 w 44393"/>
                  <a:gd name="csY7" fmla="*/ 58907 h 69517"/>
                  <a:gd name="csX8" fmla="*/ 17626 w 44393"/>
                  <a:gd name="csY8" fmla="*/ 54675 h 69517"/>
                  <a:gd name="csX9" fmla="*/ 18629 w 44393"/>
                  <a:gd name="csY9" fmla="*/ 51131 h 69517"/>
                  <a:gd name="csX10" fmla="*/ 17574 w 44393"/>
                  <a:gd name="csY10" fmla="*/ 47987 h 69517"/>
                  <a:gd name="csX11" fmla="*/ 0 w 44393"/>
                  <a:gd name="csY11" fmla="*/ 0 h 69517"/>
                  <a:gd name="csX12" fmla="*/ 12097 w 44393"/>
                  <a:gd name="csY12" fmla="*/ 0 h 69517"/>
                  <a:gd name="csX13" fmla="*/ 24504 w 44393"/>
                  <a:gd name="csY13" fmla="*/ 33712 h 69517"/>
                  <a:gd name="csX14" fmla="*/ 35183 w 44393"/>
                  <a:gd name="csY14" fmla="*/ 0 h 69517"/>
                  <a:gd name="csX15" fmla="*/ 44393 w 44393"/>
                  <a:gd name="csY15" fmla="*/ 0 h 695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44393" h="69517">
                    <a:moveTo>
                      <a:pt x="44393" y="0"/>
                    </a:moveTo>
                    <a:lnTo>
                      <a:pt x="24504" y="58215"/>
                    </a:lnTo>
                    <a:cubicBezTo>
                      <a:pt x="23296" y="61794"/>
                      <a:pt x="21636" y="64576"/>
                      <a:pt x="19510" y="66546"/>
                    </a:cubicBezTo>
                    <a:cubicBezTo>
                      <a:pt x="17401" y="68515"/>
                      <a:pt x="14429" y="69501"/>
                      <a:pt x="10575" y="69517"/>
                    </a:cubicBezTo>
                    <a:cubicBezTo>
                      <a:pt x="9056" y="69501"/>
                      <a:pt x="6862" y="69396"/>
                      <a:pt x="3958" y="69155"/>
                    </a:cubicBezTo>
                    <a:lnTo>
                      <a:pt x="3958" y="59994"/>
                    </a:lnTo>
                    <a:lnTo>
                      <a:pt x="9471" y="60099"/>
                    </a:lnTo>
                    <a:cubicBezTo>
                      <a:pt x="11888" y="60099"/>
                      <a:pt x="13687" y="59704"/>
                      <a:pt x="14860" y="58907"/>
                    </a:cubicBezTo>
                    <a:cubicBezTo>
                      <a:pt x="16019" y="58113"/>
                      <a:pt x="16953" y="56696"/>
                      <a:pt x="17626" y="54675"/>
                    </a:cubicBezTo>
                    <a:cubicBezTo>
                      <a:pt x="18299" y="52653"/>
                      <a:pt x="18629" y="51461"/>
                      <a:pt x="18629" y="51131"/>
                    </a:cubicBezTo>
                    <a:cubicBezTo>
                      <a:pt x="18629" y="50926"/>
                      <a:pt x="18282" y="49887"/>
                      <a:pt x="17574" y="47987"/>
                    </a:cubicBezTo>
                    <a:lnTo>
                      <a:pt x="0" y="0"/>
                    </a:lnTo>
                    <a:lnTo>
                      <a:pt x="12097" y="0"/>
                    </a:lnTo>
                    <a:lnTo>
                      <a:pt x="24504" y="33712"/>
                    </a:lnTo>
                    <a:lnTo>
                      <a:pt x="35183" y="0"/>
                    </a:lnTo>
                    <a:lnTo>
                      <a:pt x="44393" y="0"/>
                    </a:lnTo>
                    <a:close/>
                  </a:path>
                </a:pathLst>
              </a:custGeom>
              <a:solidFill>
                <a:srgbClr val="000066"/>
              </a:solidFill>
              <a:ln w="326" cap="flat">
                <a:noFill/>
                <a:prstDash val="solid"/>
                <a:miter/>
              </a:ln>
            </p:spPr>
            <p:txBody>
              <a:bodyPr/>
              <a:lstStyle/>
              <a:p>
                <a:endParaRPr lang="en-GB"/>
              </a:p>
            </p:txBody>
          </p:sp>
          <p:sp>
            <p:nvSpPr>
              <p:cNvPr id="1182" name="Free-form: Shape 1181">
                <a:extLst>
                  <a:ext uri="{FF2B5EF4-FFF2-40B4-BE49-F238E27FC236}">
                    <a16:creationId xmlns:a16="http://schemas.microsoft.com/office/drawing/2014/main" id="{BC7DA50E-4FB3-15D9-EED2-5EB76FB7D7D3}"/>
                  </a:ext>
                </a:extLst>
              </p:cNvPr>
              <p:cNvSpPr/>
              <p:nvPr/>
            </p:nvSpPr>
            <p:spPr>
              <a:xfrm>
                <a:off x="2617020" y="4744260"/>
                <a:ext cx="46986" cy="53273"/>
              </a:xfrm>
              <a:custGeom>
                <a:avLst/>
                <a:gdLst>
                  <a:gd name="csX0" fmla="*/ 46986 w 46986"/>
                  <a:gd name="csY0" fmla="*/ 52202 h 53273"/>
                  <a:gd name="csX1" fmla="*/ 35997 w 46986"/>
                  <a:gd name="csY1" fmla="*/ 52202 h 53273"/>
                  <a:gd name="csX2" fmla="*/ 34217 w 46986"/>
                  <a:gd name="csY2" fmla="*/ 41870 h 53273"/>
                  <a:gd name="csX3" fmla="*/ 16901 w 46986"/>
                  <a:gd name="csY3" fmla="*/ 53274 h 53273"/>
                  <a:gd name="csX4" fmla="*/ 4631 w 46986"/>
                  <a:gd name="csY4" fmla="*/ 48780 h 53273"/>
                  <a:gd name="csX5" fmla="*/ 0 w 46986"/>
                  <a:gd name="csY5" fmla="*/ 37513 h 53273"/>
                  <a:gd name="csX6" fmla="*/ 30934 w 46986"/>
                  <a:gd name="csY6" fmla="*/ 19904 h 53273"/>
                  <a:gd name="csX7" fmla="*/ 34217 w 46986"/>
                  <a:gd name="csY7" fmla="*/ 19957 h 53273"/>
                  <a:gd name="csX8" fmla="*/ 34217 w 46986"/>
                  <a:gd name="csY8" fmla="*/ 16103 h 53273"/>
                  <a:gd name="csX9" fmla="*/ 23384 w 46986"/>
                  <a:gd name="csY9" fmla="*/ 8154 h 53273"/>
                  <a:gd name="csX10" fmla="*/ 11440 w 46986"/>
                  <a:gd name="csY10" fmla="*/ 16103 h 53273"/>
                  <a:gd name="csX11" fmla="*/ 1626 w 46986"/>
                  <a:gd name="csY11" fmla="*/ 14637 h 53273"/>
                  <a:gd name="csX12" fmla="*/ 8191 w 46986"/>
                  <a:gd name="csY12" fmla="*/ 4131 h 53273"/>
                  <a:gd name="csX13" fmla="*/ 24902 w 46986"/>
                  <a:gd name="csY13" fmla="*/ 0 h 53273"/>
                  <a:gd name="csX14" fmla="*/ 34579 w 46986"/>
                  <a:gd name="csY14" fmla="*/ 1002 h 53273"/>
                  <a:gd name="csX15" fmla="*/ 40905 w 46986"/>
                  <a:gd name="csY15" fmla="*/ 4337 h 53273"/>
                  <a:gd name="csX16" fmla="*/ 44481 w 46986"/>
                  <a:gd name="csY16" fmla="*/ 9451 h 53273"/>
                  <a:gd name="csX17" fmla="*/ 45468 w 46986"/>
                  <a:gd name="csY17" fmla="*/ 18784 h 53273"/>
                  <a:gd name="csX18" fmla="*/ 45468 w 46986"/>
                  <a:gd name="csY18" fmla="*/ 41870 h 53273"/>
                  <a:gd name="csX19" fmla="*/ 46986 w 46986"/>
                  <a:gd name="csY19" fmla="*/ 52202 h 53273"/>
                  <a:gd name="csX20" fmla="*/ 34217 w 46986"/>
                  <a:gd name="csY20" fmla="*/ 26178 h 53273"/>
                  <a:gd name="csX21" fmla="*/ 11839 w 46986"/>
                  <a:gd name="csY21" fmla="*/ 36857 h 53273"/>
                  <a:gd name="csX22" fmla="*/ 14102 w 46986"/>
                  <a:gd name="csY22" fmla="*/ 42301 h 53273"/>
                  <a:gd name="csX23" fmla="*/ 20911 w 46986"/>
                  <a:gd name="csY23" fmla="*/ 44564 h 53273"/>
                  <a:gd name="csX24" fmla="*/ 30866 w 46986"/>
                  <a:gd name="csY24" fmla="*/ 40384 h 53273"/>
                  <a:gd name="csX25" fmla="*/ 34217 w 46986"/>
                  <a:gd name="csY25" fmla="*/ 30897 h 53273"/>
                  <a:gd name="csX26" fmla="*/ 34217 w 46986"/>
                  <a:gd name="csY26" fmla="*/ 26178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46986" h="53273">
                    <a:moveTo>
                      <a:pt x="46986" y="52202"/>
                    </a:moveTo>
                    <a:lnTo>
                      <a:pt x="35997" y="52202"/>
                    </a:lnTo>
                    <a:cubicBezTo>
                      <a:pt x="35013" y="49093"/>
                      <a:pt x="34426" y="45655"/>
                      <a:pt x="34217" y="41870"/>
                    </a:cubicBezTo>
                    <a:cubicBezTo>
                      <a:pt x="31160" y="49472"/>
                      <a:pt x="25386" y="53257"/>
                      <a:pt x="16901" y="53274"/>
                    </a:cubicBezTo>
                    <a:cubicBezTo>
                      <a:pt x="11803" y="53257"/>
                      <a:pt x="7727" y="51771"/>
                      <a:pt x="4631" y="48780"/>
                    </a:cubicBezTo>
                    <a:cubicBezTo>
                      <a:pt x="1538" y="45792"/>
                      <a:pt x="0" y="42043"/>
                      <a:pt x="0" y="37513"/>
                    </a:cubicBezTo>
                    <a:cubicBezTo>
                      <a:pt x="0" y="25783"/>
                      <a:pt x="10317" y="19904"/>
                      <a:pt x="30934" y="19904"/>
                    </a:cubicBezTo>
                    <a:cubicBezTo>
                      <a:pt x="31748" y="19904"/>
                      <a:pt x="32835" y="19924"/>
                      <a:pt x="34217" y="19957"/>
                    </a:cubicBezTo>
                    <a:lnTo>
                      <a:pt x="34217" y="16103"/>
                    </a:lnTo>
                    <a:cubicBezTo>
                      <a:pt x="34217" y="10800"/>
                      <a:pt x="30605" y="8154"/>
                      <a:pt x="23384" y="8154"/>
                    </a:cubicBezTo>
                    <a:cubicBezTo>
                      <a:pt x="16365" y="8154"/>
                      <a:pt x="12391" y="10800"/>
                      <a:pt x="11440" y="16103"/>
                    </a:cubicBezTo>
                    <a:lnTo>
                      <a:pt x="1626" y="14637"/>
                    </a:lnTo>
                    <a:cubicBezTo>
                      <a:pt x="2162" y="10385"/>
                      <a:pt x="4357" y="6877"/>
                      <a:pt x="8191" y="4131"/>
                    </a:cubicBezTo>
                    <a:cubicBezTo>
                      <a:pt x="12045" y="1381"/>
                      <a:pt x="17610" y="0"/>
                      <a:pt x="24902" y="0"/>
                    </a:cubicBezTo>
                    <a:cubicBezTo>
                      <a:pt x="28861" y="0"/>
                      <a:pt x="32074" y="346"/>
                      <a:pt x="34579" y="1002"/>
                    </a:cubicBezTo>
                    <a:cubicBezTo>
                      <a:pt x="37068" y="1659"/>
                      <a:pt x="39177" y="2763"/>
                      <a:pt x="40905" y="4337"/>
                    </a:cubicBezTo>
                    <a:cubicBezTo>
                      <a:pt x="42633" y="5911"/>
                      <a:pt x="43825" y="7602"/>
                      <a:pt x="44481" y="9451"/>
                    </a:cubicBezTo>
                    <a:cubicBezTo>
                      <a:pt x="45138" y="11283"/>
                      <a:pt x="45468" y="14395"/>
                      <a:pt x="45468" y="18784"/>
                    </a:cubicBezTo>
                    <a:lnTo>
                      <a:pt x="45468" y="41870"/>
                    </a:lnTo>
                    <a:cubicBezTo>
                      <a:pt x="45468" y="45220"/>
                      <a:pt x="45967" y="48659"/>
                      <a:pt x="46986" y="52202"/>
                    </a:cubicBezTo>
                    <a:close/>
                    <a:moveTo>
                      <a:pt x="34217" y="26178"/>
                    </a:moveTo>
                    <a:cubicBezTo>
                      <a:pt x="19305" y="26178"/>
                      <a:pt x="11839" y="29737"/>
                      <a:pt x="11839" y="36857"/>
                    </a:cubicBezTo>
                    <a:cubicBezTo>
                      <a:pt x="11839" y="38983"/>
                      <a:pt x="12600" y="40798"/>
                      <a:pt x="14102" y="42301"/>
                    </a:cubicBezTo>
                    <a:cubicBezTo>
                      <a:pt x="15604" y="43803"/>
                      <a:pt x="17871" y="44564"/>
                      <a:pt x="20911" y="44564"/>
                    </a:cubicBezTo>
                    <a:cubicBezTo>
                      <a:pt x="25301" y="44564"/>
                      <a:pt x="28619" y="43166"/>
                      <a:pt x="30866" y="40384"/>
                    </a:cubicBezTo>
                    <a:cubicBezTo>
                      <a:pt x="33093" y="37601"/>
                      <a:pt x="34217" y="34440"/>
                      <a:pt x="34217" y="30897"/>
                    </a:cubicBezTo>
                    <a:lnTo>
                      <a:pt x="34217" y="26178"/>
                    </a:lnTo>
                    <a:close/>
                  </a:path>
                </a:pathLst>
              </a:custGeom>
              <a:solidFill>
                <a:srgbClr val="000066"/>
              </a:solidFill>
              <a:ln w="326" cap="flat">
                <a:noFill/>
                <a:prstDash val="solid"/>
                <a:miter/>
              </a:ln>
            </p:spPr>
            <p:txBody>
              <a:bodyPr/>
              <a:lstStyle/>
              <a:p>
                <a:endParaRPr lang="en-GB"/>
              </a:p>
            </p:txBody>
          </p:sp>
          <p:sp>
            <p:nvSpPr>
              <p:cNvPr id="1183" name="Free-form: Shape 1182">
                <a:extLst>
                  <a:ext uri="{FF2B5EF4-FFF2-40B4-BE49-F238E27FC236}">
                    <a16:creationId xmlns:a16="http://schemas.microsoft.com/office/drawing/2014/main" id="{CE3ADD2A-B1F6-4D1B-9E28-90123F5CD4CE}"/>
                  </a:ext>
                </a:extLst>
              </p:cNvPr>
              <p:cNvSpPr/>
              <p:nvPr/>
            </p:nvSpPr>
            <p:spPr>
              <a:xfrm>
                <a:off x="2676243" y="4744260"/>
                <a:ext cx="76398" cy="52202"/>
              </a:xfrm>
              <a:custGeom>
                <a:avLst/>
                <a:gdLst>
                  <a:gd name="csX0" fmla="*/ 76399 w 76398"/>
                  <a:gd name="csY0" fmla="*/ 52202 h 52202"/>
                  <a:gd name="csX1" fmla="*/ 64302 w 76398"/>
                  <a:gd name="csY1" fmla="*/ 52202 h 52202"/>
                  <a:gd name="csX2" fmla="*/ 64302 w 76398"/>
                  <a:gd name="csY2" fmla="*/ 20355 h 52202"/>
                  <a:gd name="csX3" fmla="*/ 55487 w 76398"/>
                  <a:gd name="csY3" fmla="*/ 10437 h 52202"/>
                  <a:gd name="csX4" fmla="*/ 47316 w 76398"/>
                  <a:gd name="csY4" fmla="*/ 14186 h 52202"/>
                  <a:gd name="csX5" fmla="*/ 44256 w 76398"/>
                  <a:gd name="csY5" fmla="*/ 25368 h 52202"/>
                  <a:gd name="csX6" fmla="*/ 44256 w 76398"/>
                  <a:gd name="csY6" fmla="*/ 52202 h 52202"/>
                  <a:gd name="csX7" fmla="*/ 32002 w 76398"/>
                  <a:gd name="csY7" fmla="*/ 52202 h 52202"/>
                  <a:gd name="csX8" fmla="*/ 32002 w 76398"/>
                  <a:gd name="csY8" fmla="*/ 20355 h 52202"/>
                  <a:gd name="csX9" fmla="*/ 23743 w 76398"/>
                  <a:gd name="csY9" fmla="*/ 10280 h 52202"/>
                  <a:gd name="csX10" fmla="*/ 15327 w 76398"/>
                  <a:gd name="csY10" fmla="*/ 14343 h 52202"/>
                  <a:gd name="csX11" fmla="*/ 11907 w 76398"/>
                  <a:gd name="csY11" fmla="*/ 25368 h 52202"/>
                  <a:gd name="csX12" fmla="*/ 11907 w 76398"/>
                  <a:gd name="csY12" fmla="*/ 52202 h 52202"/>
                  <a:gd name="csX13" fmla="*/ 0 w 76398"/>
                  <a:gd name="csY13" fmla="*/ 52202 h 52202"/>
                  <a:gd name="csX14" fmla="*/ 0 w 76398"/>
                  <a:gd name="csY14" fmla="*/ 1071 h 52202"/>
                  <a:gd name="csX15" fmla="*/ 11199 w 76398"/>
                  <a:gd name="csY15" fmla="*/ 1071 h 52202"/>
                  <a:gd name="csX16" fmla="*/ 11199 w 76398"/>
                  <a:gd name="csY16" fmla="*/ 11956 h 52202"/>
                  <a:gd name="csX17" fmla="*/ 28253 w 76398"/>
                  <a:gd name="csY17" fmla="*/ 0 h 52202"/>
                  <a:gd name="csX18" fmla="*/ 42943 w 76398"/>
                  <a:gd name="csY18" fmla="*/ 11956 h 52202"/>
                  <a:gd name="csX19" fmla="*/ 59997 w 76398"/>
                  <a:gd name="csY19" fmla="*/ 0 h 52202"/>
                  <a:gd name="csX20" fmla="*/ 71905 w 76398"/>
                  <a:gd name="csY20" fmla="*/ 4614 h 52202"/>
                  <a:gd name="csX21" fmla="*/ 76399 w 76398"/>
                  <a:gd name="csY21" fmla="*/ 16054 h 52202"/>
                  <a:gd name="csX22" fmla="*/ 76399 w 76398"/>
                  <a:gd name="csY22" fmla="*/ 52202 h 522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76398" h="52202">
                    <a:moveTo>
                      <a:pt x="76399" y="52202"/>
                    </a:moveTo>
                    <a:lnTo>
                      <a:pt x="64302" y="52202"/>
                    </a:lnTo>
                    <a:lnTo>
                      <a:pt x="64302" y="20355"/>
                    </a:lnTo>
                    <a:cubicBezTo>
                      <a:pt x="64302" y="13735"/>
                      <a:pt x="61363" y="10437"/>
                      <a:pt x="55487" y="10437"/>
                    </a:cubicBezTo>
                    <a:cubicBezTo>
                      <a:pt x="52084" y="10437"/>
                      <a:pt x="49354" y="11681"/>
                      <a:pt x="47316" y="14186"/>
                    </a:cubicBezTo>
                    <a:cubicBezTo>
                      <a:pt x="45275" y="16675"/>
                      <a:pt x="44256" y="20407"/>
                      <a:pt x="44256" y="25368"/>
                    </a:cubicBezTo>
                    <a:lnTo>
                      <a:pt x="44256" y="52202"/>
                    </a:lnTo>
                    <a:lnTo>
                      <a:pt x="32002" y="52202"/>
                    </a:lnTo>
                    <a:lnTo>
                      <a:pt x="32002" y="20355"/>
                    </a:lnTo>
                    <a:cubicBezTo>
                      <a:pt x="32002" y="13651"/>
                      <a:pt x="29256" y="10280"/>
                      <a:pt x="23743" y="10280"/>
                    </a:cubicBezTo>
                    <a:cubicBezTo>
                      <a:pt x="20409" y="10280"/>
                      <a:pt x="17610" y="11629"/>
                      <a:pt x="15327" y="14343"/>
                    </a:cubicBezTo>
                    <a:cubicBezTo>
                      <a:pt x="13047" y="17037"/>
                      <a:pt x="11907" y="20718"/>
                      <a:pt x="11907" y="25368"/>
                    </a:cubicBezTo>
                    <a:lnTo>
                      <a:pt x="11907" y="52202"/>
                    </a:lnTo>
                    <a:lnTo>
                      <a:pt x="0" y="52202"/>
                    </a:lnTo>
                    <a:lnTo>
                      <a:pt x="0" y="1071"/>
                    </a:lnTo>
                    <a:lnTo>
                      <a:pt x="11199" y="1071"/>
                    </a:lnTo>
                    <a:lnTo>
                      <a:pt x="11199" y="11956"/>
                    </a:lnTo>
                    <a:cubicBezTo>
                      <a:pt x="14843" y="3991"/>
                      <a:pt x="20529" y="0"/>
                      <a:pt x="28253" y="0"/>
                    </a:cubicBezTo>
                    <a:cubicBezTo>
                      <a:pt x="35788" y="0"/>
                      <a:pt x="40680" y="3991"/>
                      <a:pt x="42943" y="11956"/>
                    </a:cubicBezTo>
                    <a:cubicBezTo>
                      <a:pt x="47055" y="3991"/>
                      <a:pt x="52741" y="0"/>
                      <a:pt x="59997" y="0"/>
                    </a:cubicBezTo>
                    <a:cubicBezTo>
                      <a:pt x="64922" y="0"/>
                      <a:pt x="68897" y="1538"/>
                      <a:pt x="71905" y="4614"/>
                    </a:cubicBezTo>
                    <a:cubicBezTo>
                      <a:pt x="74896" y="7691"/>
                      <a:pt x="76399" y="11508"/>
                      <a:pt x="76399" y="16054"/>
                    </a:cubicBezTo>
                    <a:lnTo>
                      <a:pt x="76399" y="52202"/>
                    </a:lnTo>
                    <a:close/>
                  </a:path>
                </a:pathLst>
              </a:custGeom>
              <a:solidFill>
                <a:srgbClr val="000066"/>
              </a:solidFill>
              <a:ln w="326" cap="flat">
                <a:noFill/>
                <a:prstDash val="solid"/>
                <a:miter/>
              </a:ln>
            </p:spPr>
            <p:txBody>
              <a:bodyPr/>
              <a:lstStyle/>
              <a:p>
                <a:endParaRPr lang="en-GB"/>
              </a:p>
            </p:txBody>
          </p:sp>
          <p:sp>
            <p:nvSpPr>
              <p:cNvPr id="1184" name="Free-form: Shape 1183">
                <a:extLst>
                  <a:ext uri="{FF2B5EF4-FFF2-40B4-BE49-F238E27FC236}">
                    <a16:creationId xmlns:a16="http://schemas.microsoft.com/office/drawing/2014/main" id="{219F3D1D-0E2E-F6EE-2E09-9D5F1D8D388E}"/>
                  </a:ext>
                </a:extLst>
              </p:cNvPr>
              <p:cNvSpPr/>
              <p:nvPr/>
            </p:nvSpPr>
            <p:spPr>
              <a:xfrm>
                <a:off x="2763286" y="4744260"/>
                <a:ext cx="46986" cy="53273"/>
              </a:xfrm>
              <a:custGeom>
                <a:avLst/>
                <a:gdLst>
                  <a:gd name="csX0" fmla="*/ 46986 w 46986"/>
                  <a:gd name="csY0" fmla="*/ 52202 h 53273"/>
                  <a:gd name="csX1" fmla="*/ 35997 w 46986"/>
                  <a:gd name="csY1" fmla="*/ 52202 h 53273"/>
                  <a:gd name="csX2" fmla="*/ 34217 w 46986"/>
                  <a:gd name="csY2" fmla="*/ 41870 h 53273"/>
                  <a:gd name="csX3" fmla="*/ 16901 w 46986"/>
                  <a:gd name="csY3" fmla="*/ 53274 h 53273"/>
                  <a:gd name="csX4" fmla="*/ 4631 w 46986"/>
                  <a:gd name="csY4" fmla="*/ 48780 h 53273"/>
                  <a:gd name="csX5" fmla="*/ 0 w 46986"/>
                  <a:gd name="csY5" fmla="*/ 37513 h 53273"/>
                  <a:gd name="csX6" fmla="*/ 30934 w 46986"/>
                  <a:gd name="csY6" fmla="*/ 19904 h 53273"/>
                  <a:gd name="csX7" fmla="*/ 34217 w 46986"/>
                  <a:gd name="csY7" fmla="*/ 19957 h 53273"/>
                  <a:gd name="csX8" fmla="*/ 34217 w 46986"/>
                  <a:gd name="csY8" fmla="*/ 16103 h 53273"/>
                  <a:gd name="csX9" fmla="*/ 23384 w 46986"/>
                  <a:gd name="csY9" fmla="*/ 8154 h 53273"/>
                  <a:gd name="csX10" fmla="*/ 11440 w 46986"/>
                  <a:gd name="csY10" fmla="*/ 16103 h 53273"/>
                  <a:gd name="csX11" fmla="*/ 1626 w 46986"/>
                  <a:gd name="csY11" fmla="*/ 14637 h 53273"/>
                  <a:gd name="csX12" fmla="*/ 8191 w 46986"/>
                  <a:gd name="csY12" fmla="*/ 4131 h 53273"/>
                  <a:gd name="csX13" fmla="*/ 24902 w 46986"/>
                  <a:gd name="csY13" fmla="*/ 0 h 53273"/>
                  <a:gd name="csX14" fmla="*/ 34579 w 46986"/>
                  <a:gd name="csY14" fmla="*/ 1002 h 53273"/>
                  <a:gd name="csX15" fmla="*/ 40905 w 46986"/>
                  <a:gd name="csY15" fmla="*/ 4337 h 53273"/>
                  <a:gd name="csX16" fmla="*/ 44481 w 46986"/>
                  <a:gd name="csY16" fmla="*/ 9451 h 53273"/>
                  <a:gd name="csX17" fmla="*/ 45468 w 46986"/>
                  <a:gd name="csY17" fmla="*/ 18784 h 53273"/>
                  <a:gd name="csX18" fmla="*/ 45468 w 46986"/>
                  <a:gd name="csY18" fmla="*/ 41870 h 53273"/>
                  <a:gd name="csX19" fmla="*/ 46986 w 46986"/>
                  <a:gd name="csY19" fmla="*/ 52202 h 53273"/>
                  <a:gd name="csX20" fmla="*/ 34217 w 46986"/>
                  <a:gd name="csY20" fmla="*/ 26178 h 53273"/>
                  <a:gd name="csX21" fmla="*/ 11839 w 46986"/>
                  <a:gd name="csY21" fmla="*/ 36857 h 53273"/>
                  <a:gd name="csX22" fmla="*/ 14102 w 46986"/>
                  <a:gd name="csY22" fmla="*/ 42301 h 53273"/>
                  <a:gd name="csX23" fmla="*/ 20912 w 46986"/>
                  <a:gd name="csY23" fmla="*/ 44564 h 53273"/>
                  <a:gd name="csX24" fmla="*/ 30866 w 46986"/>
                  <a:gd name="csY24" fmla="*/ 40384 h 53273"/>
                  <a:gd name="csX25" fmla="*/ 34217 w 46986"/>
                  <a:gd name="csY25" fmla="*/ 30897 h 53273"/>
                  <a:gd name="csX26" fmla="*/ 34217 w 46986"/>
                  <a:gd name="csY26" fmla="*/ 26178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46986" h="53273">
                    <a:moveTo>
                      <a:pt x="46986" y="52202"/>
                    </a:moveTo>
                    <a:lnTo>
                      <a:pt x="35997" y="52202"/>
                    </a:lnTo>
                    <a:cubicBezTo>
                      <a:pt x="35013" y="49093"/>
                      <a:pt x="34426" y="45655"/>
                      <a:pt x="34217" y="41870"/>
                    </a:cubicBezTo>
                    <a:cubicBezTo>
                      <a:pt x="31160" y="49472"/>
                      <a:pt x="25386" y="53257"/>
                      <a:pt x="16901" y="53274"/>
                    </a:cubicBezTo>
                    <a:cubicBezTo>
                      <a:pt x="11803" y="53257"/>
                      <a:pt x="7727" y="51771"/>
                      <a:pt x="4631" y="48780"/>
                    </a:cubicBezTo>
                    <a:cubicBezTo>
                      <a:pt x="1538" y="45792"/>
                      <a:pt x="0" y="42043"/>
                      <a:pt x="0" y="37513"/>
                    </a:cubicBezTo>
                    <a:cubicBezTo>
                      <a:pt x="0" y="25783"/>
                      <a:pt x="10317" y="19904"/>
                      <a:pt x="30934" y="19904"/>
                    </a:cubicBezTo>
                    <a:cubicBezTo>
                      <a:pt x="31748" y="19904"/>
                      <a:pt x="32835" y="19924"/>
                      <a:pt x="34217" y="19957"/>
                    </a:cubicBezTo>
                    <a:lnTo>
                      <a:pt x="34217" y="16103"/>
                    </a:lnTo>
                    <a:cubicBezTo>
                      <a:pt x="34217" y="10800"/>
                      <a:pt x="30605" y="8154"/>
                      <a:pt x="23384" y="8154"/>
                    </a:cubicBezTo>
                    <a:cubicBezTo>
                      <a:pt x="16365" y="8154"/>
                      <a:pt x="12391" y="10800"/>
                      <a:pt x="11440" y="16103"/>
                    </a:cubicBezTo>
                    <a:lnTo>
                      <a:pt x="1626" y="14637"/>
                    </a:lnTo>
                    <a:cubicBezTo>
                      <a:pt x="2162" y="10385"/>
                      <a:pt x="4357" y="6877"/>
                      <a:pt x="8191" y="4131"/>
                    </a:cubicBezTo>
                    <a:cubicBezTo>
                      <a:pt x="12045" y="1381"/>
                      <a:pt x="17610" y="0"/>
                      <a:pt x="24902" y="0"/>
                    </a:cubicBezTo>
                    <a:cubicBezTo>
                      <a:pt x="28861" y="0"/>
                      <a:pt x="32074" y="346"/>
                      <a:pt x="34579" y="1002"/>
                    </a:cubicBezTo>
                    <a:cubicBezTo>
                      <a:pt x="37068" y="1659"/>
                      <a:pt x="39177" y="2763"/>
                      <a:pt x="40905" y="4337"/>
                    </a:cubicBezTo>
                    <a:cubicBezTo>
                      <a:pt x="42633" y="5911"/>
                      <a:pt x="43825" y="7602"/>
                      <a:pt x="44481" y="9451"/>
                    </a:cubicBezTo>
                    <a:cubicBezTo>
                      <a:pt x="45138" y="11283"/>
                      <a:pt x="45468" y="14395"/>
                      <a:pt x="45468" y="18784"/>
                    </a:cubicBezTo>
                    <a:lnTo>
                      <a:pt x="45468" y="41870"/>
                    </a:lnTo>
                    <a:cubicBezTo>
                      <a:pt x="45468" y="45220"/>
                      <a:pt x="45967" y="48659"/>
                      <a:pt x="46986" y="52202"/>
                    </a:cubicBezTo>
                    <a:close/>
                    <a:moveTo>
                      <a:pt x="34217" y="26178"/>
                    </a:moveTo>
                    <a:cubicBezTo>
                      <a:pt x="19305" y="26178"/>
                      <a:pt x="11839" y="29737"/>
                      <a:pt x="11839" y="36857"/>
                    </a:cubicBezTo>
                    <a:cubicBezTo>
                      <a:pt x="11839" y="38983"/>
                      <a:pt x="12600" y="40798"/>
                      <a:pt x="14102" y="42301"/>
                    </a:cubicBezTo>
                    <a:cubicBezTo>
                      <a:pt x="15604" y="43803"/>
                      <a:pt x="17871" y="44564"/>
                      <a:pt x="20912" y="44564"/>
                    </a:cubicBezTo>
                    <a:cubicBezTo>
                      <a:pt x="25301" y="44564"/>
                      <a:pt x="28619" y="43166"/>
                      <a:pt x="30866" y="40384"/>
                    </a:cubicBezTo>
                    <a:cubicBezTo>
                      <a:pt x="33093" y="37601"/>
                      <a:pt x="34217" y="34440"/>
                      <a:pt x="34217" y="30897"/>
                    </a:cubicBezTo>
                    <a:lnTo>
                      <a:pt x="34217" y="26178"/>
                    </a:lnTo>
                    <a:close/>
                  </a:path>
                </a:pathLst>
              </a:custGeom>
              <a:solidFill>
                <a:srgbClr val="000066"/>
              </a:solidFill>
              <a:ln w="326" cap="flat">
                <a:noFill/>
                <a:prstDash val="solid"/>
                <a:miter/>
              </a:ln>
            </p:spPr>
            <p:txBody>
              <a:bodyPr/>
              <a:lstStyle/>
              <a:p>
                <a:endParaRPr lang="en-GB"/>
              </a:p>
            </p:txBody>
          </p:sp>
          <p:sp>
            <p:nvSpPr>
              <p:cNvPr id="1185" name="Free-form: Shape 1184">
                <a:extLst>
                  <a:ext uri="{FF2B5EF4-FFF2-40B4-BE49-F238E27FC236}">
                    <a16:creationId xmlns:a16="http://schemas.microsoft.com/office/drawing/2014/main" id="{7951752B-0F7B-CC38-4882-59D9FE02802D}"/>
                  </a:ext>
                </a:extLst>
              </p:cNvPr>
              <p:cNvSpPr/>
              <p:nvPr/>
            </p:nvSpPr>
            <p:spPr>
              <a:xfrm>
                <a:off x="2816340" y="4744260"/>
                <a:ext cx="43945" cy="53273"/>
              </a:xfrm>
              <a:custGeom>
                <a:avLst/>
                <a:gdLst>
                  <a:gd name="csX0" fmla="*/ 0 w 43945"/>
                  <a:gd name="csY0" fmla="*/ 40452 h 53273"/>
                  <a:gd name="csX1" fmla="*/ 10836 w 43945"/>
                  <a:gd name="csY1" fmla="*/ 38379 h 53273"/>
                  <a:gd name="csX2" fmla="*/ 21774 w 43945"/>
                  <a:gd name="csY2" fmla="*/ 44600 h 53273"/>
                  <a:gd name="csX3" fmla="*/ 32505 w 43945"/>
                  <a:gd name="csY3" fmla="*/ 38274 h 53273"/>
                  <a:gd name="csX4" fmla="*/ 30830 w 43945"/>
                  <a:gd name="csY4" fmla="*/ 34940 h 53273"/>
                  <a:gd name="csX5" fmla="*/ 26888 w 43945"/>
                  <a:gd name="csY5" fmla="*/ 33160 h 53273"/>
                  <a:gd name="csX6" fmla="*/ 17574 w 43945"/>
                  <a:gd name="csY6" fmla="*/ 31396 h 53273"/>
                  <a:gd name="csX7" fmla="*/ 2074 w 43945"/>
                  <a:gd name="csY7" fmla="*/ 16260 h 53273"/>
                  <a:gd name="csX8" fmla="*/ 6982 w 43945"/>
                  <a:gd name="csY8" fmla="*/ 4735 h 53273"/>
                  <a:gd name="csX9" fmla="*/ 21617 w 43945"/>
                  <a:gd name="csY9" fmla="*/ 0 h 53273"/>
                  <a:gd name="csX10" fmla="*/ 41421 w 43945"/>
                  <a:gd name="csY10" fmla="*/ 11907 h 53273"/>
                  <a:gd name="csX11" fmla="*/ 31140 w 43945"/>
                  <a:gd name="csY11" fmla="*/ 13980 h 53273"/>
                  <a:gd name="csX12" fmla="*/ 21930 w 43945"/>
                  <a:gd name="csY12" fmla="*/ 8207 h 53273"/>
                  <a:gd name="csX13" fmla="*/ 12701 w 43945"/>
                  <a:gd name="csY13" fmla="*/ 13980 h 53273"/>
                  <a:gd name="csX14" fmla="*/ 20150 w 43945"/>
                  <a:gd name="csY14" fmla="*/ 19493 h 53273"/>
                  <a:gd name="csX15" fmla="*/ 31140 w 43945"/>
                  <a:gd name="csY15" fmla="*/ 21772 h 53273"/>
                  <a:gd name="csX16" fmla="*/ 43946 w 43945"/>
                  <a:gd name="csY16" fmla="*/ 36462 h 53273"/>
                  <a:gd name="csX17" fmla="*/ 37362 w 43945"/>
                  <a:gd name="csY17" fmla="*/ 49093 h 53273"/>
                  <a:gd name="csX18" fmla="*/ 21721 w 43945"/>
                  <a:gd name="csY18" fmla="*/ 53274 h 53273"/>
                  <a:gd name="csX19" fmla="*/ 7845 w 43945"/>
                  <a:gd name="csY19" fmla="*/ 50093 h 53273"/>
                  <a:gd name="csX20" fmla="*/ 0 w 43945"/>
                  <a:gd name="csY20" fmla="*/ 40452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43945" h="53273">
                    <a:moveTo>
                      <a:pt x="0" y="40452"/>
                    </a:moveTo>
                    <a:lnTo>
                      <a:pt x="10836" y="38379"/>
                    </a:lnTo>
                    <a:cubicBezTo>
                      <a:pt x="12495" y="42526"/>
                      <a:pt x="16140" y="44600"/>
                      <a:pt x="21774" y="44600"/>
                    </a:cubicBezTo>
                    <a:cubicBezTo>
                      <a:pt x="28929" y="44600"/>
                      <a:pt x="32505" y="42490"/>
                      <a:pt x="32505" y="38274"/>
                    </a:cubicBezTo>
                    <a:cubicBezTo>
                      <a:pt x="32505" y="36925"/>
                      <a:pt x="31953" y="35821"/>
                      <a:pt x="30830" y="34940"/>
                    </a:cubicBezTo>
                    <a:cubicBezTo>
                      <a:pt x="29723" y="34058"/>
                      <a:pt x="28410" y="33470"/>
                      <a:pt x="26888" y="33160"/>
                    </a:cubicBezTo>
                    <a:lnTo>
                      <a:pt x="17574" y="31396"/>
                    </a:lnTo>
                    <a:cubicBezTo>
                      <a:pt x="7240" y="29411"/>
                      <a:pt x="2074" y="24365"/>
                      <a:pt x="2074" y="16260"/>
                    </a:cubicBezTo>
                    <a:cubicBezTo>
                      <a:pt x="2074" y="11734"/>
                      <a:pt x="3717" y="7896"/>
                      <a:pt x="6982" y="4735"/>
                    </a:cubicBezTo>
                    <a:cubicBezTo>
                      <a:pt x="10265" y="1590"/>
                      <a:pt x="15137" y="0"/>
                      <a:pt x="21617" y="0"/>
                    </a:cubicBezTo>
                    <a:cubicBezTo>
                      <a:pt x="32417" y="0"/>
                      <a:pt x="39021" y="3974"/>
                      <a:pt x="41421" y="11907"/>
                    </a:cubicBezTo>
                    <a:lnTo>
                      <a:pt x="31140" y="13980"/>
                    </a:lnTo>
                    <a:cubicBezTo>
                      <a:pt x="30053" y="10127"/>
                      <a:pt x="26992" y="8207"/>
                      <a:pt x="21930" y="8207"/>
                    </a:cubicBezTo>
                    <a:cubicBezTo>
                      <a:pt x="15777" y="8207"/>
                      <a:pt x="12701" y="10127"/>
                      <a:pt x="12701" y="13980"/>
                    </a:cubicBezTo>
                    <a:cubicBezTo>
                      <a:pt x="12701" y="16639"/>
                      <a:pt x="15190" y="18490"/>
                      <a:pt x="20150" y="19493"/>
                    </a:cubicBezTo>
                    <a:lnTo>
                      <a:pt x="31140" y="21772"/>
                    </a:lnTo>
                    <a:cubicBezTo>
                      <a:pt x="39677" y="23536"/>
                      <a:pt x="43946" y="28424"/>
                      <a:pt x="43946" y="36462"/>
                    </a:cubicBezTo>
                    <a:cubicBezTo>
                      <a:pt x="43946" y="42095"/>
                      <a:pt x="41751" y="46311"/>
                      <a:pt x="37362" y="49093"/>
                    </a:cubicBezTo>
                    <a:cubicBezTo>
                      <a:pt x="32972" y="51873"/>
                      <a:pt x="27770" y="53257"/>
                      <a:pt x="21721" y="53274"/>
                    </a:cubicBezTo>
                    <a:cubicBezTo>
                      <a:pt x="16486" y="53257"/>
                      <a:pt x="11872" y="52202"/>
                      <a:pt x="7845" y="50093"/>
                    </a:cubicBezTo>
                    <a:cubicBezTo>
                      <a:pt x="3837" y="47986"/>
                      <a:pt x="1208" y="44773"/>
                      <a:pt x="0" y="40452"/>
                    </a:cubicBezTo>
                    <a:close/>
                  </a:path>
                </a:pathLst>
              </a:custGeom>
              <a:solidFill>
                <a:srgbClr val="000066"/>
              </a:solidFill>
              <a:ln w="326" cap="flat">
                <a:noFill/>
                <a:prstDash val="solid"/>
                <a:miter/>
              </a:ln>
            </p:spPr>
            <p:txBody>
              <a:bodyPr/>
              <a:lstStyle/>
              <a:p>
                <a:endParaRPr lang="en-GB"/>
              </a:p>
            </p:txBody>
          </p:sp>
          <p:sp>
            <p:nvSpPr>
              <p:cNvPr id="1186" name="Free-form: Shape 1185">
                <a:extLst>
                  <a:ext uri="{FF2B5EF4-FFF2-40B4-BE49-F238E27FC236}">
                    <a16:creationId xmlns:a16="http://schemas.microsoft.com/office/drawing/2014/main" id="{926AFAE8-8DA1-6E4B-68B8-73E68600C1E5}"/>
                  </a:ext>
                </a:extLst>
              </p:cNvPr>
              <p:cNvSpPr/>
              <p:nvPr/>
            </p:nvSpPr>
            <p:spPr>
              <a:xfrm>
                <a:off x="2869600" y="4727359"/>
                <a:ext cx="42391" cy="69102"/>
              </a:xfrm>
              <a:custGeom>
                <a:avLst/>
                <a:gdLst>
                  <a:gd name="csX0" fmla="*/ 42391 w 42391"/>
                  <a:gd name="csY0" fmla="*/ 69102 h 69102"/>
                  <a:gd name="csX1" fmla="*/ 30846 w 42391"/>
                  <a:gd name="csY1" fmla="*/ 69102 h 69102"/>
                  <a:gd name="csX2" fmla="*/ 30846 w 42391"/>
                  <a:gd name="csY2" fmla="*/ 35632 h 69102"/>
                  <a:gd name="csX3" fmla="*/ 28531 w 42391"/>
                  <a:gd name="csY3" fmla="*/ 28029 h 69102"/>
                  <a:gd name="csX4" fmla="*/ 23139 w 42391"/>
                  <a:gd name="csY4" fmla="*/ 25815 h 69102"/>
                  <a:gd name="csX5" fmla="*/ 14896 w 42391"/>
                  <a:gd name="csY5" fmla="*/ 29721 h 69102"/>
                  <a:gd name="csX6" fmla="*/ 11545 w 42391"/>
                  <a:gd name="csY6" fmla="*/ 42578 h 69102"/>
                  <a:gd name="csX7" fmla="*/ 11545 w 42391"/>
                  <a:gd name="csY7" fmla="*/ 69102 h 69102"/>
                  <a:gd name="csX8" fmla="*/ 0 w 42391"/>
                  <a:gd name="csY8" fmla="*/ 69102 h 69102"/>
                  <a:gd name="csX9" fmla="*/ 0 w 42391"/>
                  <a:gd name="csY9" fmla="*/ 0 h 69102"/>
                  <a:gd name="csX10" fmla="*/ 11545 w 42391"/>
                  <a:gd name="csY10" fmla="*/ 0 h 69102"/>
                  <a:gd name="csX11" fmla="*/ 11545 w 42391"/>
                  <a:gd name="csY11" fmla="*/ 26939 h 69102"/>
                  <a:gd name="csX12" fmla="*/ 26646 w 42391"/>
                  <a:gd name="csY12" fmla="*/ 15897 h 69102"/>
                  <a:gd name="csX13" fmla="*/ 42391 w 42391"/>
                  <a:gd name="csY13" fmla="*/ 33973 h 69102"/>
                  <a:gd name="csX14" fmla="*/ 42391 w 42391"/>
                  <a:gd name="csY14" fmla="*/ 69102 h 691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42391" h="69102">
                    <a:moveTo>
                      <a:pt x="42391" y="69102"/>
                    </a:moveTo>
                    <a:lnTo>
                      <a:pt x="30846" y="69102"/>
                    </a:lnTo>
                    <a:lnTo>
                      <a:pt x="30846" y="35632"/>
                    </a:lnTo>
                    <a:cubicBezTo>
                      <a:pt x="30846" y="32020"/>
                      <a:pt x="30069" y="29496"/>
                      <a:pt x="28531" y="28029"/>
                    </a:cubicBezTo>
                    <a:cubicBezTo>
                      <a:pt x="26992" y="26560"/>
                      <a:pt x="25196" y="25815"/>
                      <a:pt x="23139" y="25815"/>
                    </a:cubicBezTo>
                    <a:cubicBezTo>
                      <a:pt x="19873" y="25815"/>
                      <a:pt x="17126" y="27112"/>
                      <a:pt x="14896" y="29721"/>
                    </a:cubicBezTo>
                    <a:cubicBezTo>
                      <a:pt x="12665" y="32314"/>
                      <a:pt x="11545" y="36599"/>
                      <a:pt x="11545" y="42578"/>
                    </a:cubicBezTo>
                    <a:lnTo>
                      <a:pt x="11545" y="69102"/>
                    </a:lnTo>
                    <a:lnTo>
                      <a:pt x="0" y="69102"/>
                    </a:lnTo>
                    <a:lnTo>
                      <a:pt x="0" y="0"/>
                    </a:lnTo>
                    <a:lnTo>
                      <a:pt x="11545" y="0"/>
                    </a:lnTo>
                    <a:lnTo>
                      <a:pt x="11545" y="26939"/>
                    </a:lnTo>
                    <a:cubicBezTo>
                      <a:pt x="14412" y="19578"/>
                      <a:pt x="19442" y="15897"/>
                      <a:pt x="26646" y="15897"/>
                    </a:cubicBezTo>
                    <a:cubicBezTo>
                      <a:pt x="37136" y="15897"/>
                      <a:pt x="42391" y="21910"/>
                      <a:pt x="42391" y="33973"/>
                    </a:cubicBezTo>
                    <a:lnTo>
                      <a:pt x="42391" y="69102"/>
                    </a:lnTo>
                    <a:close/>
                  </a:path>
                </a:pathLst>
              </a:custGeom>
              <a:solidFill>
                <a:srgbClr val="000066"/>
              </a:solidFill>
              <a:ln w="326" cap="flat">
                <a:noFill/>
                <a:prstDash val="solid"/>
                <a:miter/>
              </a:ln>
            </p:spPr>
            <p:txBody>
              <a:bodyPr/>
              <a:lstStyle/>
              <a:p>
                <a:endParaRPr lang="en-GB"/>
              </a:p>
            </p:txBody>
          </p:sp>
          <p:sp>
            <p:nvSpPr>
              <p:cNvPr id="1187" name="Free-form: Shape 1186">
                <a:extLst>
                  <a:ext uri="{FF2B5EF4-FFF2-40B4-BE49-F238E27FC236}">
                    <a16:creationId xmlns:a16="http://schemas.microsoft.com/office/drawing/2014/main" id="{8E51B8C7-BECD-D49A-5442-BD6867C5910D}"/>
                  </a:ext>
                </a:extLst>
              </p:cNvPr>
              <p:cNvSpPr/>
              <p:nvPr/>
            </p:nvSpPr>
            <p:spPr>
              <a:xfrm>
                <a:off x="2922563" y="4744260"/>
                <a:ext cx="47143" cy="53273"/>
              </a:xfrm>
              <a:custGeom>
                <a:avLst/>
                <a:gdLst>
                  <a:gd name="csX0" fmla="*/ 35791 w 47143"/>
                  <a:gd name="csY0" fmla="*/ 35906 h 53273"/>
                  <a:gd name="csX1" fmla="*/ 46228 w 47143"/>
                  <a:gd name="csY1" fmla="*/ 37324 h 53273"/>
                  <a:gd name="csX2" fmla="*/ 38332 w 47143"/>
                  <a:gd name="csY2" fmla="*/ 48763 h 53273"/>
                  <a:gd name="csX3" fmla="*/ 23589 w 47143"/>
                  <a:gd name="csY3" fmla="*/ 53274 h 53273"/>
                  <a:gd name="csX4" fmla="*/ 6483 w 47143"/>
                  <a:gd name="csY4" fmla="*/ 46118 h 53273"/>
                  <a:gd name="csX5" fmla="*/ 0 w 47143"/>
                  <a:gd name="csY5" fmla="*/ 26782 h 53273"/>
                  <a:gd name="csX6" fmla="*/ 6535 w 47143"/>
                  <a:gd name="csY6" fmla="*/ 7602 h 53273"/>
                  <a:gd name="csX7" fmla="*/ 24246 w 47143"/>
                  <a:gd name="csY7" fmla="*/ 0 h 53273"/>
                  <a:gd name="csX8" fmla="*/ 41163 w 47143"/>
                  <a:gd name="csY8" fmla="*/ 7498 h 53273"/>
                  <a:gd name="csX9" fmla="*/ 47143 w 47143"/>
                  <a:gd name="csY9" fmla="*/ 26733 h 53273"/>
                  <a:gd name="csX10" fmla="*/ 47091 w 47143"/>
                  <a:gd name="csY10" fmla="*/ 28062 h 53273"/>
                  <a:gd name="csX11" fmla="*/ 11996 w 47143"/>
                  <a:gd name="csY11" fmla="*/ 28062 h 53273"/>
                  <a:gd name="csX12" fmla="*/ 12979 w 47143"/>
                  <a:gd name="csY12" fmla="*/ 36409 h 53273"/>
                  <a:gd name="csX13" fmla="*/ 16901 w 47143"/>
                  <a:gd name="csY13" fmla="*/ 41870 h 53273"/>
                  <a:gd name="csX14" fmla="*/ 24246 w 47143"/>
                  <a:gd name="csY14" fmla="*/ 44201 h 53273"/>
                  <a:gd name="csX15" fmla="*/ 35791 w 47143"/>
                  <a:gd name="csY15" fmla="*/ 35906 h 53273"/>
                  <a:gd name="csX16" fmla="*/ 35082 w 47143"/>
                  <a:gd name="csY16" fmla="*/ 20613 h 53273"/>
                  <a:gd name="csX17" fmla="*/ 31764 w 47143"/>
                  <a:gd name="csY17" fmla="*/ 11593 h 53273"/>
                  <a:gd name="csX18" fmla="*/ 23694 w 47143"/>
                  <a:gd name="csY18" fmla="*/ 8105 h 53273"/>
                  <a:gd name="csX19" fmla="*/ 15745 w 47143"/>
                  <a:gd name="csY19" fmla="*/ 11371 h 53273"/>
                  <a:gd name="csX20" fmla="*/ 11996 w 47143"/>
                  <a:gd name="csY20" fmla="*/ 20613 h 53273"/>
                  <a:gd name="csX21" fmla="*/ 35082 w 47143"/>
                  <a:gd name="csY21" fmla="*/ 20613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47143" h="53273">
                    <a:moveTo>
                      <a:pt x="35791" y="35906"/>
                    </a:moveTo>
                    <a:lnTo>
                      <a:pt x="46228" y="37324"/>
                    </a:lnTo>
                    <a:cubicBezTo>
                      <a:pt x="44880" y="41938"/>
                      <a:pt x="42234" y="45756"/>
                      <a:pt x="38332" y="48763"/>
                    </a:cubicBezTo>
                    <a:cubicBezTo>
                      <a:pt x="34409" y="51771"/>
                      <a:pt x="29501" y="53257"/>
                      <a:pt x="23589" y="53274"/>
                    </a:cubicBezTo>
                    <a:cubicBezTo>
                      <a:pt x="16506" y="53257"/>
                      <a:pt x="10804" y="50889"/>
                      <a:pt x="6483" y="46118"/>
                    </a:cubicBezTo>
                    <a:cubicBezTo>
                      <a:pt x="2162" y="41367"/>
                      <a:pt x="0" y="34923"/>
                      <a:pt x="0" y="26782"/>
                    </a:cubicBezTo>
                    <a:cubicBezTo>
                      <a:pt x="0" y="19059"/>
                      <a:pt x="2178" y="12664"/>
                      <a:pt x="6535" y="7602"/>
                    </a:cubicBezTo>
                    <a:cubicBezTo>
                      <a:pt x="10888" y="2540"/>
                      <a:pt x="16800" y="0"/>
                      <a:pt x="24246" y="0"/>
                    </a:cubicBezTo>
                    <a:cubicBezTo>
                      <a:pt x="31539" y="0"/>
                      <a:pt x="37172" y="2505"/>
                      <a:pt x="41163" y="7498"/>
                    </a:cubicBezTo>
                    <a:cubicBezTo>
                      <a:pt x="45138" y="12495"/>
                      <a:pt x="47143" y="18905"/>
                      <a:pt x="47143" y="26733"/>
                    </a:cubicBezTo>
                    <a:lnTo>
                      <a:pt x="47091" y="28062"/>
                    </a:lnTo>
                    <a:lnTo>
                      <a:pt x="11996" y="28062"/>
                    </a:lnTo>
                    <a:cubicBezTo>
                      <a:pt x="11996" y="31537"/>
                      <a:pt x="12322" y="34316"/>
                      <a:pt x="12979" y="36409"/>
                    </a:cubicBezTo>
                    <a:cubicBezTo>
                      <a:pt x="13635" y="38499"/>
                      <a:pt x="14948" y="40315"/>
                      <a:pt x="16901" y="41870"/>
                    </a:cubicBezTo>
                    <a:cubicBezTo>
                      <a:pt x="18874" y="43424"/>
                      <a:pt x="21310" y="44201"/>
                      <a:pt x="24246" y="44201"/>
                    </a:cubicBezTo>
                    <a:cubicBezTo>
                      <a:pt x="29948" y="44201"/>
                      <a:pt x="33802" y="41435"/>
                      <a:pt x="35791" y="35906"/>
                    </a:cubicBezTo>
                    <a:close/>
                    <a:moveTo>
                      <a:pt x="35082" y="20613"/>
                    </a:moveTo>
                    <a:cubicBezTo>
                      <a:pt x="35046" y="16933"/>
                      <a:pt x="33942" y="13928"/>
                      <a:pt x="31764" y="11593"/>
                    </a:cubicBezTo>
                    <a:cubicBezTo>
                      <a:pt x="29586" y="9278"/>
                      <a:pt x="26908" y="8105"/>
                      <a:pt x="23694" y="8105"/>
                    </a:cubicBezTo>
                    <a:cubicBezTo>
                      <a:pt x="20513" y="8105"/>
                      <a:pt x="17871" y="9193"/>
                      <a:pt x="15745" y="11371"/>
                    </a:cubicBezTo>
                    <a:cubicBezTo>
                      <a:pt x="13619" y="13546"/>
                      <a:pt x="12374" y="16622"/>
                      <a:pt x="11996" y="20613"/>
                    </a:cubicBezTo>
                    <a:lnTo>
                      <a:pt x="35082" y="20613"/>
                    </a:lnTo>
                    <a:close/>
                  </a:path>
                </a:pathLst>
              </a:custGeom>
              <a:solidFill>
                <a:srgbClr val="000066"/>
              </a:solidFill>
              <a:ln w="326" cap="flat">
                <a:noFill/>
                <a:prstDash val="solid"/>
                <a:miter/>
              </a:ln>
            </p:spPr>
            <p:txBody>
              <a:bodyPr/>
              <a:lstStyle/>
              <a:p>
                <a:endParaRPr lang="en-GB"/>
              </a:p>
            </p:txBody>
          </p:sp>
          <p:sp>
            <p:nvSpPr>
              <p:cNvPr id="1188" name="Free-form: Shape 1187">
                <a:extLst>
                  <a:ext uri="{FF2B5EF4-FFF2-40B4-BE49-F238E27FC236}">
                    <a16:creationId xmlns:a16="http://schemas.microsoft.com/office/drawing/2014/main" id="{43EC9D54-066E-4A74-D19A-F57172476BFB}"/>
                  </a:ext>
                </a:extLst>
              </p:cNvPr>
              <p:cNvSpPr/>
              <p:nvPr/>
            </p:nvSpPr>
            <p:spPr>
              <a:xfrm>
                <a:off x="2980215" y="4727359"/>
                <a:ext cx="47590" cy="69102"/>
              </a:xfrm>
              <a:custGeom>
                <a:avLst/>
                <a:gdLst>
                  <a:gd name="csX0" fmla="*/ 47590 w 47590"/>
                  <a:gd name="csY0" fmla="*/ 69102 h 69102"/>
                  <a:gd name="csX1" fmla="*/ 35441 w 47590"/>
                  <a:gd name="csY1" fmla="*/ 69102 h 69102"/>
                  <a:gd name="csX2" fmla="*/ 22378 w 47590"/>
                  <a:gd name="csY2" fmla="*/ 42872 h 69102"/>
                  <a:gd name="csX3" fmla="*/ 11042 w 47590"/>
                  <a:gd name="csY3" fmla="*/ 55589 h 69102"/>
                  <a:gd name="csX4" fmla="*/ 11042 w 47590"/>
                  <a:gd name="csY4" fmla="*/ 69102 h 69102"/>
                  <a:gd name="csX5" fmla="*/ 0 w 47590"/>
                  <a:gd name="csY5" fmla="*/ 69102 h 69102"/>
                  <a:gd name="csX6" fmla="*/ 0 w 47590"/>
                  <a:gd name="csY6" fmla="*/ 0 h 69102"/>
                  <a:gd name="csX7" fmla="*/ 11042 w 47590"/>
                  <a:gd name="csY7" fmla="*/ 0 h 69102"/>
                  <a:gd name="csX8" fmla="*/ 11042 w 47590"/>
                  <a:gd name="csY8" fmla="*/ 42872 h 69102"/>
                  <a:gd name="csX9" fmla="*/ 13374 w 47590"/>
                  <a:gd name="csY9" fmla="*/ 39985 h 69102"/>
                  <a:gd name="csX10" fmla="*/ 33629 w 47590"/>
                  <a:gd name="csY10" fmla="*/ 17971 h 69102"/>
                  <a:gd name="csX11" fmla="*/ 46036 w 47590"/>
                  <a:gd name="csY11" fmla="*/ 17971 h 69102"/>
                  <a:gd name="csX12" fmla="*/ 30637 w 47590"/>
                  <a:gd name="csY12" fmla="*/ 34887 h 69102"/>
                  <a:gd name="csX13" fmla="*/ 47590 w 47590"/>
                  <a:gd name="csY13" fmla="*/ 69102 h 691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47590" h="69102">
                    <a:moveTo>
                      <a:pt x="47590" y="69102"/>
                    </a:moveTo>
                    <a:lnTo>
                      <a:pt x="35441" y="69102"/>
                    </a:lnTo>
                    <a:lnTo>
                      <a:pt x="22378" y="42872"/>
                    </a:lnTo>
                    <a:lnTo>
                      <a:pt x="11042" y="55589"/>
                    </a:lnTo>
                    <a:lnTo>
                      <a:pt x="11042" y="69102"/>
                    </a:lnTo>
                    <a:lnTo>
                      <a:pt x="0" y="69102"/>
                    </a:lnTo>
                    <a:lnTo>
                      <a:pt x="0" y="0"/>
                    </a:lnTo>
                    <a:lnTo>
                      <a:pt x="11042" y="0"/>
                    </a:lnTo>
                    <a:lnTo>
                      <a:pt x="11042" y="42872"/>
                    </a:lnTo>
                    <a:cubicBezTo>
                      <a:pt x="12028" y="41592"/>
                      <a:pt x="12806" y="40642"/>
                      <a:pt x="13374" y="39985"/>
                    </a:cubicBezTo>
                    <a:lnTo>
                      <a:pt x="33629" y="17971"/>
                    </a:lnTo>
                    <a:lnTo>
                      <a:pt x="46036" y="17971"/>
                    </a:lnTo>
                    <a:lnTo>
                      <a:pt x="30637" y="34887"/>
                    </a:lnTo>
                    <a:lnTo>
                      <a:pt x="47590" y="69102"/>
                    </a:lnTo>
                    <a:close/>
                  </a:path>
                </a:pathLst>
              </a:custGeom>
              <a:solidFill>
                <a:srgbClr val="000066"/>
              </a:solidFill>
              <a:ln w="326" cap="flat">
                <a:noFill/>
                <a:prstDash val="solid"/>
                <a:miter/>
              </a:ln>
            </p:spPr>
            <p:txBody>
              <a:bodyPr/>
              <a:lstStyle/>
              <a:p>
                <a:endParaRPr lang="en-GB"/>
              </a:p>
            </p:txBody>
          </p:sp>
          <p:sp>
            <p:nvSpPr>
              <p:cNvPr id="1189" name="Free-form: Shape 1188">
                <a:extLst>
                  <a:ext uri="{FF2B5EF4-FFF2-40B4-BE49-F238E27FC236}">
                    <a16:creationId xmlns:a16="http://schemas.microsoft.com/office/drawing/2014/main" id="{F5F4431A-D6A4-3784-FCB4-4EC66BC6165F}"/>
                  </a:ext>
                </a:extLst>
              </p:cNvPr>
              <p:cNvSpPr/>
              <p:nvPr/>
            </p:nvSpPr>
            <p:spPr>
              <a:xfrm>
                <a:off x="3030742" y="4744260"/>
                <a:ext cx="47143" cy="53273"/>
              </a:xfrm>
              <a:custGeom>
                <a:avLst/>
                <a:gdLst>
                  <a:gd name="csX0" fmla="*/ 35791 w 47143"/>
                  <a:gd name="csY0" fmla="*/ 35906 h 53273"/>
                  <a:gd name="csX1" fmla="*/ 46229 w 47143"/>
                  <a:gd name="csY1" fmla="*/ 37324 h 53273"/>
                  <a:gd name="csX2" fmla="*/ 38332 w 47143"/>
                  <a:gd name="csY2" fmla="*/ 48763 h 53273"/>
                  <a:gd name="csX3" fmla="*/ 23589 w 47143"/>
                  <a:gd name="csY3" fmla="*/ 53274 h 53273"/>
                  <a:gd name="csX4" fmla="*/ 6483 w 47143"/>
                  <a:gd name="csY4" fmla="*/ 46118 h 53273"/>
                  <a:gd name="csX5" fmla="*/ 0 w 47143"/>
                  <a:gd name="csY5" fmla="*/ 26782 h 53273"/>
                  <a:gd name="csX6" fmla="*/ 6535 w 47143"/>
                  <a:gd name="csY6" fmla="*/ 7602 h 53273"/>
                  <a:gd name="csX7" fmla="*/ 24246 w 47143"/>
                  <a:gd name="csY7" fmla="*/ 0 h 53273"/>
                  <a:gd name="csX8" fmla="*/ 41163 w 47143"/>
                  <a:gd name="csY8" fmla="*/ 7498 h 53273"/>
                  <a:gd name="csX9" fmla="*/ 47143 w 47143"/>
                  <a:gd name="csY9" fmla="*/ 26733 h 53273"/>
                  <a:gd name="csX10" fmla="*/ 47091 w 47143"/>
                  <a:gd name="csY10" fmla="*/ 28062 h 53273"/>
                  <a:gd name="csX11" fmla="*/ 11996 w 47143"/>
                  <a:gd name="csY11" fmla="*/ 28062 h 53273"/>
                  <a:gd name="csX12" fmla="*/ 12979 w 47143"/>
                  <a:gd name="csY12" fmla="*/ 36409 h 53273"/>
                  <a:gd name="csX13" fmla="*/ 16901 w 47143"/>
                  <a:gd name="csY13" fmla="*/ 41870 h 53273"/>
                  <a:gd name="csX14" fmla="*/ 24246 w 47143"/>
                  <a:gd name="csY14" fmla="*/ 44201 h 53273"/>
                  <a:gd name="csX15" fmla="*/ 35791 w 47143"/>
                  <a:gd name="csY15" fmla="*/ 35906 h 53273"/>
                  <a:gd name="csX16" fmla="*/ 35082 w 47143"/>
                  <a:gd name="csY16" fmla="*/ 20613 h 53273"/>
                  <a:gd name="csX17" fmla="*/ 31764 w 47143"/>
                  <a:gd name="csY17" fmla="*/ 11593 h 53273"/>
                  <a:gd name="csX18" fmla="*/ 23694 w 47143"/>
                  <a:gd name="csY18" fmla="*/ 8105 h 53273"/>
                  <a:gd name="csX19" fmla="*/ 15745 w 47143"/>
                  <a:gd name="csY19" fmla="*/ 11371 h 53273"/>
                  <a:gd name="csX20" fmla="*/ 11996 w 47143"/>
                  <a:gd name="csY20" fmla="*/ 20613 h 53273"/>
                  <a:gd name="csX21" fmla="*/ 35082 w 47143"/>
                  <a:gd name="csY21" fmla="*/ 20613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47143" h="53273">
                    <a:moveTo>
                      <a:pt x="35791" y="35906"/>
                    </a:moveTo>
                    <a:lnTo>
                      <a:pt x="46229" y="37324"/>
                    </a:lnTo>
                    <a:cubicBezTo>
                      <a:pt x="44880" y="41938"/>
                      <a:pt x="42234" y="45756"/>
                      <a:pt x="38332" y="48763"/>
                    </a:cubicBezTo>
                    <a:cubicBezTo>
                      <a:pt x="34409" y="51771"/>
                      <a:pt x="29501" y="53257"/>
                      <a:pt x="23589" y="53274"/>
                    </a:cubicBezTo>
                    <a:cubicBezTo>
                      <a:pt x="16506" y="53257"/>
                      <a:pt x="10804" y="50889"/>
                      <a:pt x="6483" y="46118"/>
                    </a:cubicBezTo>
                    <a:cubicBezTo>
                      <a:pt x="2162" y="41367"/>
                      <a:pt x="0" y="34923"/>
                      <a:pt x="0" y="26782"/>
                    </a:cubicBezTo>
                    <a:cubicBezTo>
                      <a:pt x="0" y="19059"/>
                      <a:pt x="2178" y="12664"/>
                      <a:pt x="6535" y="7602"/>
                    </a:cubicBezTo>
                    <a:cubicBezTo>
                      <a:pt x="10889" y="2540"/>
                      <a:pt x="16800" y="0"/>
                      <a:pt x="24246" y="0"/>
                    </a:cubicBezTo>
                    <a:cubicBezTo>
                      <a:pt x="31539" y="0"/>
                      <a:pt x="37172" y="2505"/>
                      <a:pt x="41163" y="7498"/>
                    </a:cubicBezTo>
                    <a:cubicBezTo>
                      <a:pt x="45138" y="12495"/>
                      <a:pt x="47143" y="18905"/>
                      <a:pt x="47143" y="26733"/>
                    </a:cubicBezTo>
                    <a:lnTo>
                      <a:pt x="47091" y="28062"/>
                    </a:lnTo>
                    <a:lnTo>
                      <a:pt x="11996" y="28062"/>
                    </a:lnTo>
                    <a:cubicBezTo>
                      <a:pt x="11996" y="31537"/>
                      <a:pt x="12322" y="34316"/>
                      <a:pt x="12979" y="36409"/>
                    </a:cubicBezTo>
                    <a:cubicBezTo>
                      <a:pt x="13635" y="38499"/>
                      <a:pt x="14948" y="40315"/>
                      <a:pt x="16901" y="41870"/>
                    </a:cubicBezTo>
                    <a:cubicBezTo>
                      <a:pt x="18874" y="43424"/>
                      <a:pt x="21310" y="44201"/>
                      <a:pt x="24246" y="44201"/>
                    </a:cubicBezTo>
                    <a:cubicBezTo>
                      <a:pt x="29948" y="44201"/>
                      <a:pt x="33802" y="41435"/>
                      <a:pt x="35791" y="35906"/>
                    </a:cubicBezTo>
                    <a:close/>
                    <a:moveTo>
                      <a:pt x="35082" y="20613"/>
                    </a:moveTo>
                    <a:cubicBezTo>
                      <a:pt x="35046" y="16933"/>
                      <a:pt x="33942" y="13928"/>
                      <a:pt x="31764" y="11593"/>
                    </a:cubicBezTo>
                    <a:cubicBezTo>
                      <a:pt x="29586" y="9278"/>
                      <a:pt x="26908" y="8105"/>
                      <a:pt x="23694" y="8105"/>
                    </a:cubicBezTo>
                    <a:cubicBezTo>
                      <a:pt x="20513" y="8105"/>
                      <a:pt x="17871" y="9193"/>
                      <a:pt x="15745" y="11371"/>
                    </a:cubicBezTo>
                    <a:cubicBezTo>
                      <a:pt x="13619" y="13546"/>
                      <a:pt x="12374" y="16622"/>
                      <a:pt x="11996" y="20613"/>
                    </a:cubicBezTo>
                    <a:lnTo>
                      <a:pt x="35082" y="20613"/>
                    </a:lnTo>
                    <a:close/>
                  </a:path>
                </a:pathLst>
              </a:custGeom>
              <a:solidFill>
                <a:srgbClr val="000066"/>
              </a:solidFill>
              <a:ln w="326" cap="flat">
                <a:noFill/>
                <a:prstDash val="solid"/>
                <a:miter/>
              </a:ln>
            </p:spPr>
            <p:txBody>
              <a:bodyPr/>
              <a:lstStyle/>
              <a:p>
                <a:endParaRPr lang="en-GB"/>
              </a:p>
            </p:txBody>
          </p:sp>
          <p:sp>
            <p:nvSpPr>
              <p:cNvPr id="1190" name="Free-form: Shape 1189">
                <a:extLst>
                  <a:ext uri="{FF2B5EF4-FFF2-40B4-BE49-F238E27FC236}">
                    <a16:creationId xmlns:a16="http://schemas.microsoft.com/office/drawing/2014/main" id="{80F0C438-4064-B34F-EB13-72621F770FC0}"/>
                  </a:ext>
                </a:extLst>
              </p:cNvPr>
              <p:cNvSpPr/>
              <p:nvPr/>
            </p:nvSpPr>
            <p:spPr>
              <a:xfrm>
                <a:off x="3175332" y="2527411"/>
                <a:ext cx="54210" cy="69102"/>
              </a:xfrm>
              <a:custGeom>
                <a:avLst/>
                <a:gdLst>
                  <a:gd name="csX0" fmla="*/ 53864 w 54210"/>
                  <a:gd name="csY0" fmla="*/ 69103 h 69102"/>
                  <a:gd name="csX1" fmla="*/ 40696 w 54210"/>
                  <a:gd name="csY1" fmla="*/ 69103 h 69102"/>
                  <a:gd name="csX2" fmla="*/ 29964 w 54210"/>
                  <a:gd name="csY2" fmla="*/ 40694 h 69102"/>
                  <a:gd name="csX3" fmla="*/ 12443 w 54210"/>
                  <a:gd name="csY3" fmla="*/ 40694 h 69102"/>
                  <a:gd name="csX4" fmla="*/ 12443 w 54210"/>
                  <a:gd name="csY4" fmla="*/ 69103 h 69102"/>
                  <a:gd name="csX5" fmla="*/ 0 w 54210"/>
                  <a:gd name="csY5" fmla="*/ 69103 h 69102"/>
                  <a:gd name="csX6" fmla="*/ 0 w 54210"/>
                  <a:gd name="csY6" fmla="*/ 0 h 69102"/>
                  <a:gd name="csX7" fmla="*/ 29964 w 54210"/>
                  <a:gd name="csY7" fmla="*/ 0 h 69102"/>
                  <a:gd name="csX8" fmla="*/ 48335 w 54210"/>
                  <a:gd name="csY8" fmla="*/ 5650 h 69102"/>
                  <a:gd name="csX9" fmla="*/ 54210 w 54210"/>
                  <a:gd name="csY9" fmla="*/ 20251 h 69102"/>
                  <a:gd name="csX10" fmla="*/ 41751 w 54210"/>
                  <a:gd name="csY10" fmla="*/ 38568 h 69102"/>
                  <a:gd name="csX11" fmla="*/ 53864 w 54210"/>
                  <a:gd name="csY11" fmla="*/ 69103 h 69102"/>
                  <a:gd name="csX12" fmla="*/ 12443 w 54210"/>
                  <a:gd name="csY12" fmla="*/ 30724 h 69102"/>
                  <a:gd name="csX13" fmla="*/ 27943 w 54210"/>
                  <a:gd name="csY13" fmla="*/ 30724 h 69102"/>
                  <a:gd name="csX14" fmla="*/ 37966 w 54210"/>
                  <a:gd name="csY14" fmla="*/ 27889 h 69102"/>
                  <a:gd name="csX15" fmla="*/ 41251 w 54210"/>
                  <a:gd name="csY15" fmla="*/ 20097 h 69102"/>
                  <a:gd name="csX16" fmla="*/ 38018 w 54210"/>
                  <a:gd name="csY16" fmla="*/ 12736 h 69102"/>
                  <a:gd name="csX17" fmla="*/ 28946 w 54210"/>
                  <a:gd name="csY17" fmla="*/ 9918 h 69102"/>
                  <a:gd name="csX18" fmla="*/ 12443 w 54210"/>
                  <a:gd name="csY18" fmla="*/ 9918 h 69102"/>
                  <a:gd name="csX19" fmla="*/ 12443 w 54210"/>
                  <a:gd name="csY19" fmla="*/ 30724 h 691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54210" h="69102">
                    <a:moveTo>
                      <a:pt x="53864" y="69103"/>
                    </a:moveTo>
                    <a:lnTo>
                      <a:pt x="40696" y="69103"/>
                    </a:lnTo>
                    <a:lnTo>
                      <a:pt x="29964" y="40694"/>
                    </a:lnTo>
                    <a:lnTo>
                      <a:pt x="12443" y="40694"/>
                    </a:lnTo>
                    <a:lnTo>
                      <a:pt x="12443" y="69103"/>
                    </a:lnTo>
                    <a:lnTo>
                      <a:pt x="0" y="69103"/>
                    </a:lnTo>
                    <a:lnTo>
                      <a:pt x="0" y="0"/>
                    </a:lnTo>
                    <a:lnTo>
                      <a:pt x="29964" y="0"/>
                    </a:lnTo>
                    <a:cubicBezTo>
                      <a:pt x="38296" y="0"/>
                      <a:pt x="44429" y="1884"/>
                      <a:pt x="48335" y="5650"/>
                    </a:cubicBezTo>
                    <a:cubicBezTo>
                      <a:pt x="52257" y="9399"/>
                      <a:pt x="54210" y="14274"/>
                      <a:pt x="54210" y="20251"/>
                    </a:cubicBezTo>
                    <a:cubicBezTo>
                      <a:pt x="54210" y="29117"/>
                      <a:pt x="50063" y="35234"/>
                      <a:pt x="41751" y="38568"/>
                    </a:cubicBezTo>
                    <a:lnTo>
                      <a:pt x="53864" y="69103"/>
                    </a:lnTo>
                    <a:close/>
                    <a:moveTo>
                      <a:pt x="12443" y="30724"/>
                    </a:moveTo>
                    <a:lnTo>
                      <a:pt x="27943" y="30724"/>
                    </a:lnTo>
                    <a:cubicBezTo>
                      <a:pt x="32420" y="30724"/>
                      <a:pt x="35771" y="29790"/>
                      <a:pt x="37966" y="27889"/>
                    </a:cubicBezTo>
                    <a:cubicBezTo>
                      <a:pt x="40161" y="26005"/>
                      <a:pt x="41251" y="23396"/>
                      <a:pt x="41251" y="20097"/>
                    </a:cubicBezTo>
                    <a:cubicBezTo>
                      <a:pt x="41251" y="17057"/>
                      <a:pt x="40180" y="14601"/>
                      <a:pt x="38018" y="12736"/>
                    </a:cubicBezTo>
                    <a:cubicBezTo>
                      <a:pt x="35859" y="10852"/>
                      <a:pt x="32835" y="9918"/>
                      <a:pt x="28946" y="9918"/>
                    </a:cubicBezTo>
                    <a:lnTo>
                      <a:pt x="12443" y="9918"/>
                    </a:lnTo>
                    <a:lnTo>
                      <a:pt x="12443" y="30724"/>
                    </a:lnTo>
                    <a:close/>
                  </a:path>
                </a:pathLst>
              </a:custGeom>
              <a:solidFill>
                <a:srgbClr val="000066"/>
              </a:solidFill>
              <a:ln w="326" cap="flat">
                <a:noFill/>
                <a:prstDash val="solid"/>
                <a:miter/>
              </a:ln>
            </p:spPr>
            <p:txBody>
              <a:bodyPr/>
              <a:lstStyle/>
              <a:p>
                <a:endParaRPr lang="en-GB"/>
              </a:p>
            </p:txBody>
          </p:sp>
          <p:sp>
            <p:nvSpPr>
              <p:cNvPr id="1191" name="Free-form: Shape 1190">
                <a:extLst>
                  <a:ext uri="{FF2B5EF4-FFF2-40B4-BE49-F238E27FC236}">
                    <a16:creationId xmlns:a16="http://schemas.microsoft.com/office/drawing/2014/main" id="{E0E49C33-E561-EC2E-2C4A-9EDB800AC85A}"/>
                  </a:ext>
                </a:extLst>
              </p:cNvPr>
              <p:cNvSpPr/>
              <p:nvPr/>
            </p:nvSpPr>
            <p:spPr>
              <a:xfrm>
                <a:off x="3240568" y="2545382"/>
                <a:ext cx="42077" cy="52202"/>
              </a:xfrm>
              <a:custGeom>
                <a:avLst/>
                <a:gdLst>
                  <a:gd name="csX0" fmla="*/ 42078 w 42077"/>
                  <a:gd name="csY0" fmla="*/ 51131 h 52202"/>
                  <a:gd name="csX1" fmla="*/ 31346 w 42077"/>
                  <a:gd name="csY1" fmla="*/ 51131 h 52202"/>
                  <a:gd name="csX2" fmla="*/ 31346 w 42077"/>
                  <a:gd name="csY2" fmla="*/ 40090 h 52202"/>
                  <a:gd name="csX3" fmla="*/ 15190 w 42077"/>
                  <a:gd name="csY3" fmla="*/ 52202 h 52202"/>
                  <a:gd name="csX4" fmla="*/ 4112 w 42077"/>
                  <a:gd name="csY4" fmla="*/ 47866 h 52202"/>
                  <a:gd name="csX5" fmla="*/ 0 w 42077"/>
                  <a:gd name="csY5" fmla="*/ 35786 h 52202"/>
                  <a:gd name="csX6" fmla="*/ 0 w 42077"/>
                  <a:gd name="csY6" fmla="*/ 0 h 52202"/>
                  <a:gd name="csX7" fmla="*/ 11803 w 42077"/>
                  <a:gd name="csY7" fmla="*/ 0 h 52202"/>
                  <a:gd name="csX8" fmla="*/ 11803 w 42077"/>
                  <a:gd name="csY8" fmla="*/ 33317 h 52202"/>
                  <a:gd name="csX9" fmla="*/ 14239 w 42077"/>
                  <a:gd name="csY9" fmla="*/ 40557 h 52202"/>
                  <a:gd name="csX10" fmla="*/ 18991 w 42077"/>
                  <a:gd name="csY10" fmla="*/ 42268 h 52202"/>
                  <a:gd name="csX11" fmla="*/ 26630 w 42077"/>
                  <a:gd name="csY11" fmla="*/ 38898 h 52202"/>
                  <a:gd name="csX12" fmla="*/ 30536 w 42077"/>
                  <a:gd name="csY12" fmla="*/ 24555 h 52202"/>
                  <a:gd name="csX13" fmla="*/ 30536 w 42077"/>
                  <a:gd name="csY13" fmla="*/ 0 h 52202"/>
                  <a:gd name="csX14" fmla="*/ 42078 w 42077"/>
                  <a:gd name="csY14" fmla="*/ 0 h 52202"/>
                  <a:gd name="csX15" fmla="*/ 42078 w 42077"/>
                  <a:gd name="csY15" fmla="*/ 51131 h 522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42077" h="52202">
                    <a:moveTo>
                      <a:pt x="42078" y="51131"/>
                    </a:moveTo>
                    <a:lnTo>
                      <a:pt x="31346" y="51131"/>
                    </a:lnTo>
                    <a:lnTo>
                      <a:pt x="31346" y="40090"/>
                    </a:lnTo>
                    <a:cubicBezTo>
                      <a:pt x="28443" y="48160"/>
                      <a:pt x="23051" y="52186"/>
                      <a:pt x="15190" y="52202"/>
                    </a:cubicBezTo>
                    <a:cubicBezTo>
                      <a:pt x="10542" y="52186"/>
                      <a:pt x="6842" y="50753"/>
                      <a:pt x="4112" y="47866"/>
                    </a:cubicBezTo>
                    <a:cubicBezTo>
                      <a:pt x="1365" y="44979"/>
                      <a:pt x="0" y="40952"/>
                      <a:pt x="0" y="35786"/>
                    </a:cubicBezTo>
                    <a:lnTo>
                      <a:pt x="0" y="0"/>
                    </a:lnTo>
                    <a:lnTo>
                      <a:pt x="11803" y="0"/>
                    </a:lnTo>
                    <a:lnTo>
                      <a:pt x="11803" y="33317"/>
                    </a:lnTo>
                    <a:cubicBezTo>
                      <a:pt x="11803" y="36997"/>
                      <a:pt x="12613" y="39398"/>
                      <a:pt x="14239" y="40557"/>
                    </a:cubicBezTo>
                    <a:cubicBezTo>
                      <a:pt x="15846" y="41697"/>
                      <a:pt x="17437" y="42268"/>
                      <a:pt x="18991" y="42268"/>
                    </a:cubicBezTo>
                    <a:cubicBezTo>
                      <a:pt x="21496" y="42268"/>
                      <a:pt x="24037" y="41145"/>
                      <a:pt x="26630" y="38898"/>
                    </a:cubicBezTo>
                    <a:cubicBezTo>
                      <a:pt x="29240" y="36668"/>
                      <a:pt x="30536" y="31880"/>
                      <a:pt x="30536" y="24555"/>
                    </a:cubicBezTo>
                    <a:lnTo>
                      <a:pt x="30536" y="0"/>
                    </a:lnTo>
                    <a:lnTo>
                      <a:pt x="42078" y="0"/>
                    </a:lnTo>
                    <a:lnTo>
                      <a:pt x="42078" y="51131"/>
                    </a:lnTo>
                    <a:close/>
                  </a:path>
                </a:pathLst>
              </a:custGeom>
              <a:solidFill>
                <a:srgbClr val="000066"/>
              </a:solidFill>
              <a:ln w="326" cap="flat">
                <a:noFill/>
                <a:prstDash val="solid"/>
                <a:miter/>
              </a:ln>
            </p:spPr>
            <p:txBody>
              <a:bodyPr/>
              <a:lstStyle/>
              <a:p>
                <a:endParaRPr lang="en-GB"/>
              </a:p>
            </p:txBody>
          </p:sp>
          <p:sp>
            <p:nvSpPr>
              <p:cNvPr id="1192" name="Free-form: Shape 1191">
                <a:extLst>
                  <a:ext uri="{FF2B5EF4-FFF2-40B4-BE49-F238E27FC236}">
                    <a16:creationId xmlns:a16="http://schemas.microsoft.com/office/drawing/2014/main" id="{1E745902-65E4-29EE-EF7E-2A13BD661596}"/>
                  </a:ext>
                </a:extLst>
              </p:cNvPr>
              <p:cNvSpPr/>
              <p:nvPr/>
            </p:nvSpPr>
            <p:spPr>
              <a:xfrm>
                <a:off x="3296506" y="2527411"/>
                <a:ext cx="45274" cy="70173"/>
              </a:xfrm>
              <a:custGeom>
                <a:avLst/>
                <a:gdLst>
                  <a:gd name="csX0" fmla="*/ 5219 w 45274"/>
                  <a:gd name="csY0" fmla="*/ 69103 h 70173"/>
                  <a:gd name="csX1" fmla="*/ 0 w 45274"/>
                  <a:gd name="csY1" fmla="*/ 69103 h 70173"/>
                  <a:gd name="csX2" fmla="*/ 0 w 45274"/>
                  <a:gd name="csY2" fmla="*/ 0 h 70173"/>
                  <a:gd name="csX3" fmla="*/ 11542 w 45274"/>
                  <a:gd name="csY3" fmla="*/ 0 h 70173"/>
                  <a:gd name="csX4" fmla="*/ 11542 w 45274"/>
                  <a:gd name="csY4" fmla="*/ 24953 h 70173"/>
                  <a:gd name="csX5" fmla="*/ 18126 w 45274"/>
                  <a:gd name="csY5" fmla="*/ 17419 h 70173"/>
                  <a:gd name="csX6" fmla="*/ 25833 w 45274"/>
                  <a:gd name="csY6" fmla="*/ 15587 h 70173"/>
                  <a:gd name="csX7" fmla="*/ 39746 w 45274"/>
                  <a:gd name="csY7" fmla="*/ 22723 h 70173"/>
                  <a:gd name="csX8" fmla="*/ 45275 w 45274"/>
                  <a:gd name="csY8" fmla="*/ 42526 h 70173"/>
                  <a:gd name="csX9" fmla="*/ 39831 w 45274"/>
                  <a:gd name="csY9" fmla="*/ 62068 h 70173"/>
                  <a:gd name="csX10" fmla="*/ 24210 w 45274"/>
                  <a:gd name="csY10" fmla="*/ 70174 h 70173"/>
                  <a:gd name="csX11" fmla="*/ 8312 w 45274"/>
                  <a:gd name="csY11" fmla="*/ 60703 h 70173"/>
                  <a:gd name="csX12" fmla="*/ 5219 w 45274"/>
                  <a:gd name="csY12" fmla="*/ 69103 h 70173"/>
                  <a:gd name="csX13" fmla="*/ 11542 w 45274"/>
                  <a:gd name="csY13" fmla="*/ 47278 h 70173"/>
                  <a:gd name="csX14" fmla="*/ 14517 w 45274"/>
                  <a:gd name="csY14" fmla="*/ 57385 h 70173"/>
                  <a:gd name="csX15" fmla="*/ 22188 w 45274"/>
                  <a:gd name="csY15" fmla="*/ 60654 h 70173"/>
                  <a:gd name="csX16" fmla="*/ 29827 w 45274"/>
                  <a:gd name="csY16" fmla="*/ 56902 h 70173"/>
                  <a:gd name="csX17" fmla="*/ 33109 w 45274"/>
                  <a:gd name="csY17" fmla="*/ 42216 h 70173"/>
                  <a:gd name="csX18" fmla="*/ 30327 w 45274"/>
                  <a:gd name="csY18" fmla="*/ 29894 h 70173"/>
                  <a:gd name="csX19" fmla="*/ 22482 w 45274"/>
                  <a:gd name="csY19" fmla="*/ 25558 h 70173"/>
                  <a:gd name="csX20" fmla="*/ 14638 w 45274"/>
                  <a:gd name="csY20" fmla="*/ 29254 h 70173"/>
                  <a:gd name="csX21" fmla="*/ 11542 w 45274"/>
                  <a:gd name="csY21" fmla="*/ 39692 h 70173"/>
                  <a:gd name="csX22" fmla="*/ 11542 w 45274"/>
                  <a:gd name="csY22" fmla="*/ 47278 h 701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45274" h="70173">
                    <a:moveTo>
                      <a:pt x="5219" y="69103"/>
                    </a:moveTo>
                    <a:lnTo>
                      <a:pt x="0" y="69103"/>
                    </a:lnTo>
                    <a:lnTo>
                      <a:pt x="0" y="0"/>
                    </a:lnTo>
                    <a:lnTo>
                      <a:pt x="11542" y="0"/>
                    </a:lnTo>
                    <a:lnTo>
                      <a:pt x="11542" y="24953"/>
                    </a:lnTo>
                    <a:cubicBezTo>
                      <a:pt x="13736" y="21152"/>
                      <a:pt x="15931" y="18628"/>
                      <a:pt x="18126" y="17419"/>
                    </a:cubicBezTo>
                    <a:cubicBezTo>
                      <a:pt x="20320" y="16191"/>
                      <a:pt x="22897" y="15587"/>
                      <a:pt x="25833" y="15587"/>
                    </a:cubicBezTo>
                    <a:cubicBezTo>
                      <a:pt x="31434" y="15587"/>
                      <a:pt x="36065" y="17971"/>
                      <a:pt x="39746" y="22723"/>
                    </a:cubicBezTo>
                    <a:cubicBezTo>
                      <a:pt x="43426" y="27491"/>
                      <a:pt x="45275" y="34094"/>
                      <a:pt x="45275" y="42526"/>
                    </a:cubicBezTo>
                    <a:cubicBezTo>
                      <a:pt x="45275" y="50145"/>
                      <a:pt x="43462" y="56660"/>
                      <a:pt x="39831" y="62068"/>
                    </a:cubicBezTo>
                    <a:cubicBezTo>
                      <a:pt x="36202" y="67460"/>
                      <a:pt x="30983" y="70157"/>
                      <a:pt x="24210" y="70174"/>
                    </a:cubicBezTo>
                    <a:cubicBezTo>
                      <a:pt x="17384" y="70157"/>
                      <a:pt x="12097" y="67013"/>
                      <a:pt x="8312" y="60703"/>
                    </a:cubicBezTo>
                    <a:lnTo>
                      <a:pt x="5219" y="69103"/>
                    </a:lnTo>
                    <a:close/>
                    <a:moveTo>
                      <a:pt x="11542" y="47278"/>
                    </a:moveTo>
                    <a:cubicBezTo>
                      <a:pt x="11542" y="51840"/>
                      <a:pt x="12528" y="55210"/>
                      <a:pt x="14517" y="57385"/>
                    </a:cubicBezTo>
                    <a:cubicBezTo>
                      <a:pt x="16486" y="59563"/>
                      <a:pt x="19043" y="60654"/>
                      <a:pt x="22188" y="60654"/>
                    </a:cubicBezTo>
                    <a:cubicBezTo>
                      <a:pt x="25213" y="60654"/>
                      <a:pt x="27770" y="59390"/>
                      <a:pt x="29827" y="56902"/>
                    </a:cubicBezTo>
                    <a:cubicBezTo>
                      <a:pt x="31882" y="54397"/>
                      <a:pt x="32989" y="49508"/>
                      <a:pt x="33109" y="42216"/>
                    </a:cubicBezTo>
                    <a:cubicBezTo>
                      <a:pt x="33109" y="36893"/>
                      <a:pt x="32195" y="32781"/>
                      <a:pt x="30327" y="29894"/>
                    </a:cubicBezTo>
                    <a:cubicBezTo>
                      <a:pt x="28478" y="27008"/>
                      <a:pt x="25853" y="25558"/>
                      <a:pt x="22482" y="25558"/>
                    </a:cubicBezTo>
                    <a:cubicBezTo>
                      <a:pt x="19321" y="25558"/>
                      <a:pt x="16692" y="26802"/>
                      <a:pt x="14638" y="29254"/>
                    </a:cubicBezTo>
                    <a:cubicBezTo>
                      <a:pt x="12580" y="31726"/>
                      <a:pt x="11542" y="35198"/>
                      <a:pt x="11542" y="39692"/>
                    </a:cubicBezTo>
                    <a:lnTo>
                      <a:pt x="11542" y="47278"/>
                    </a:lnTo>
                    <a:close/>
                  </a:path>
                </a:pathLst>
              </a:custGeom>
              <a:solidFill>
                <a:srgbClr val="000066"/>
              </a:solidFill>
              <a:ln w="326" cap="flat">
                <a:noFill/>
                <a:prstDash val="solid"/>
                <a:miter/>
              </a:ln>
            </p:spPr>
            <p:txBody>
              <a:bodyPr/>
              <a:lstStyle/>
              <a:p>
                <a:endParaRPr lang="en-GB"/>
              </a:p>
            </p:txBody>
          </p:sp>
          <p:sp>
            <p:nvSpPr>
              <p:cNvPr id="1193" name="Free-form: Shape 1192">
                <a:extLst>
                  <a:ext uri="{FF2B5EF4-FFF2-40B4-BE49-F238E27FC236}">
                    <a16:creationId xmlns:a16="http://schemas.microsoft.com/office/drawing/2014/main" id="{58CEFD87-86AC-993C-8DA9-6F0E1695AD8D}"/>
                  </a:ext>
                </a:extLst>
              </p:cNvPr>
              <p:cNvSpPr/>
              <p:nvPr/>
            </p:nvSpPr>
            <p:spPr>
              <a:xfrm>
                <a:off x="3349106" y="2544311"/>
                <a:ext cx="46986" cy="53273"/>
              </a:xfrm>
              <a:custGeom>
                <a:avLst/>
                <a:gdLst>
                  <a:gd name="csX0" fmla="*/ 46986 w 46986"/>
                  <a:gd name="csY0" fmla="*/ 52202 h 53273"/>
                  <a:gd name="csX1" fmla="*/ 35996 w 46986"/>
                  <a:gd name="csY1" fmla="*/ 52202 h 53273"/>
                  <a:gd name="csX2" fmla="*/ 34217 w 46986"/>
                  <a:gd name="csY2" fmla="*/ 41870 h 53273"/>
                  <a:gd name="csX3" fmla="*/ 16901 w 46986"/>
                  <a:gd name="csY3" fmla="*/ 53274 h 53273"/>
                  <a:gd name="csX4" fmla="*/ 4631 w 46986"/>
                  <a:gd name="csY4" fmla="*/ 48780 h 53273"/>
                  <a:gd name="csX5" fmla="*/ 0 w 46986"/>
                  <a:gd name="csY5" fmla="*/ 37513 h 53273"/>
                  <a:gd name="csX6" fmla="*/ 30934 w 46986"/>
                  <a:gd name="csY6" fmla="*/ 19905 h 53273"/>
                  <a:gd name="csX7" fmla="*/ 34217 w 46986"/>
                  <a:gd name="csY7" fmla="*/ 19957 h 53273"/>
                  <a:gd name="csX8" fmla="*/ 34217 w 46986"/>
                  <a:gd name="csY8" fmla="*/ 16103 h 53273"/>
                  <a:gd name="csX9" fmla="*/ 23384 w 46986"/>
                  <a:gd name="csY9" fmla="*/ 8155 h 53273"/>
                  <a:gd name="csX10" fmla="*/ 11440 w 46986"/>
                  <a:gd name="csY10" fmla="*/ 16103 h 53273"/>
                  <a:gd name="csX11" fmla="*/ 1626 w 46986"/>
                  <a:gd name="csY11" fmla="*/ 14637 h 53273"/>
                  <a:gd name="csX12" fmla="*/ 8191 w 46986"/>
                  <a:gd name="csY12" fmla="*/ 4131 h 53273"/>
                  <a:gd name="csX13" fmla="*/ 24902 w 46986"/>
                  <a:gd name="csY13" fmla="*/ 0 h 53273"/>
                  <a:gd name="csX14" fmla="*/ 34579 w 46986"/>
                  <a:gd name="csY14" fmla="*/ 1003 h 53273"/>
                  <a:gd name="csX15" fmla="*/ 40905 w 46986"/>
                  <a:gd name="csY15" fmla="*/ 4337 h 53273"/>
                  <a:gd name="csX16" fmla="*/ 44481 w 46986"/>
                  <a:gd name="csY16" fmla="*/ 9451 h 53273"/>
                  <a:gd name="csX17" fmla="*/ 45468 w 46986"/>
                  <a:gd name="csY17" fmla="*/ 18784 h 53273"/>
                  <a:gd name="csX18" fmla="*/ 45468 w 46986"/>
                  <a:gd name="csY18" fmla="*/ 41870 h 53273"/>
                  <a:gd name="csX19" fmla="*/ 46986 w 46986"/>
                  <a:gd name="csY19" fmla="*/ 52202 h 53273"/>
                  <a:gd name="csX20" fmla="*/ 34217 w 46986"/>
                  <a:gd name="csY20" fmla="*/ 26178 h 53273"/>
                  <a:gd name="csX21" fmla="*/ 11839 w 46986"/>
                  <a:gd name="csY21" fmla="*/ 36857 h 53273"/>
                  <a:gd name="csX22" fmla="*/ 14102 w 46986"/>
                  <a:gd name="csY22" fmla="*/ 42301 h 53273"/>
                  <a:gd name="csX23" fmla="*/ 20911 w 46986"/>
                  <a:gd name="csY23" fmla="*/ 44564 h 53273"/>
                  <a:gd name="csX24" fmla="*/ 30866 w 46986"/>
                  <a:gd name="csY24" fmla="*/ 40384 h 53273"/>
                  <a:gd name="csX25" fmla="*/ 34217 w 46986"/>
                  <a:gd name="csY25" fmla="*/ 30897 h 53273"/>
                  <a:gd name="csX26" fmla="*/ 34217 w 46986"/>
                  <a:gd name="csY26" fmla="*/ 26178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46986" h="53273">
                    <a:moveTo>
                      <a:pt x="46986" y="52202"/>
                    </a:moveTo>
                    <a:lnTo>
                      <a:pt x="35996" y="52202"/>
                    </a:lnTo>
                    <a:cubicBezTo>
                      <a:pt x="35013" y="49094"/>
                      <a:pt x="34426" y="45655"/>
                      <a:pt x="34217" y="41870"/>
                    </a:cubicBezTo>
                    <a:cubicBezTo>
                      <a:pt x="31160" y="49472"/>
                      <a:pt x="25386" y="53257"/>
                      <a:pt x="16901" y="53274"/>
                    </a:cubicBezTo>
                    <a:cubicBezTo>
                      <a:pt x="11803" y="53257"/>
                      <a:pt x="7727" y="51771"/>
                      <a:pt x="4631" y="48780"/>
                    </a:cubicBezTo>
                    <a:cubicBezTo>
                      <a:pt x="1538" y="45792"/>
                      <a:pt x="0" y="42043"/>
                      <a:pt x="0" y="37513"/>
                    </a:cubicBezTo>
                    <a:cubicBezTo>
                      <a:pt x="0" y="25783"/>
                      <a:pt x="10317" y="19905"/>
                      <a:pt x="30934" y="19905"/>
                    </a:cubicBezTo>
                    <a:cubicBezTo>
                      <a:pt x="31748" y="19905"/>
                      <a:pt x="32835" y="19924"/>
                      <a:pt x="34217" y="19957"/>
                    </a:cubicBezTo>
                    <a:lnTo>
                      <a:pt x="34217" y="16103"/>
                    </a:lnTo>
                    <a:cubicBezTo>
                      <a:pt x="34217" y="10800"/>
                      <a:pt x="30605" y="8155"/>
                      <a:pt x="23384" y="8155"/>
                    </a:cubicBezTo>
                    <a:cubicBezTo>
                      <a:pt x="16365" y="8155"/>
                      <a:pt x="12391" y="10800"/>
                      <a:pt x="11440" y="16103"/>
                    </a:cubicBezTo>
                    <a:lnTo>
                      <a:pt x="1626" y="14637"/>
                    </a:lnTo>
                    <a:cubicBezTo>
                      <a:pt x="2162" y="10385"/>
                      <a:pt x="4357" y="6878"/>
                      <a:pt x="8191" y="4131"/>
                    </a:cubicBezTo>
                    <a:cubicBezTo>
                      <a:pt x="12045" y="1381"/>
                      <a:pt x="17610" y="0"/>
                      <a:pt x="24902" y="0"/>
                    </a:cubicBezTo>
                    <a:cubicBezTo>
                      <a:pt x="28861" y="0"/>
                      <a:pt x="32074" y="346"/>
                      <a:pt x="34579" y="1003"/>
                    </a:cubicBezTo>
                    <a:cubicBezTo>
                      <a:pt x="37068" y="1659"/>
                      <a:pt x="39177" y="2763"/>
                      <a:pt x="40905" y="4337"/>
                    </a:cubicBezTo>
                    <a:cubicBezTo>
                      <a:pt x="42633" y="5911"/>
                      <a:pt x="43825" y="7603"/>
                      <a:pt x="44481" y="9451"/>
                    </a:cubicBezTo>
                    <a:cubicBezTo>
                      <a:pt x="45138" y="11283"/>
                      <a:pt x="45468" y="14395"/>
                      <a:pt x="45468" y="18784"/>
                    </a:cubicBezTo>
                    <a:lnTo>
                      <a:pt x="45468" y="41870"/>
                    </a:lnTo>
                    <a:cubicBezTo>
                      <a:pt x="45468" y="45220"/>
                      <a:pt x="45967" y="48659"/>
                      <a:pt x="46986" y="52202"/>
                    </a:cubicBezTo>
                    <a:close/>
                    <a:moveTo>
                      <a:pt x="34217" y="26178"/>
                    </a:moveTo>
                    <a:cubicBezTo>
                      <a:pt x="19305" y="26178"/>
                      <a:pt x="11839" y="29738"/>
                      <a:pt x="11839" y="36857"/>
                    </a:cubicBezTo>
                    <a:cubicBezTo>
                      <a:pt x="11839" y="38983"/>
                      <a:pt x="12600" y="40799"/>
                      <a:pt x="14102" y="42301"/>
                    </a:cubicBezTo>
                    <a:cubicBezTo>
                      <a:pt x="15604" y="43803"/>
                      <a:pt x="17871" y="44564"/>
                      <a:pt x="20911" y="44564"/>
                    </a:cubicBezTo>
                    <a:cubicBezTo>
                      <a:pt x="25301" y="44564"/>
                      <a:pt x="28619" y="43166"/>
                      <a:pt x="30866" y="40384"/>
                    </a:cubicBezTo>
                    <a:cubicBezTo>
                      <a:pt x="33093" y="37601"/>
                      <a:pt x="34217" y="34440"/>
                      <a:pt x="34217" y="30897"/>
                    </a:cubicBezTo>
                    <a:lnTo>
                      <a:pt x="34217" y="26178"/>
                    </a:lnTo>
                    <a:close/>
                  </a:path>
                </a:pathLst>
              </a:custGeom>
              <a:solidFill>
                <a:srgbClr val="000066"/>
              </a:solidFill>
              <a:ln w="326" cap="flat">
                <a:noFill/>
                <a:prstDash val="solid"/>
                <a:miter/>
              </a:ln>
            </p:spPr>
            <p:txBody>
              <a:bodyPr/>
              <a:lstStyle/>
              <a:p>
                <a:endParaRPr lang="en-GB"/>
              </a:p>
            </p:txBody>
          </p:sp>
          <p:sp>
            <p:nvSpPr>
              <p:cNvPr id="1194" name="Free-form: Shape 1193">
                <a:extLst>
                  <a:ext uri="{FF2B5EF4-FFF2-40B4-BE49-F238E27FC236}">
                    <a16:creationId xmlns:a16="http://schemas.microsoft.com/office/drawing/2014/main" id="{388A5BC7-9D6A-D274-466B-6D01AE2710D6}"/>
                  </a:ext>
                </a:extLst>
              </p:cNvPr>
              <p:cNvSpPr/>
              <p:nvPr/>
            </p:nvSpPr>
            <p:spPr>
              <a:xfrm>
                <a:off x="3400900" y="2545382"/>
                <a:ext cx="44706" cy="51131"/>
              </a:xfrm>
              <a:custGeom>
                <a:avLst/>
                <a:gdLst>
                  <a:gd name="csX0" fmla="*/ 44707 w 44706"/>
                  <a:gd name="csY0" fmla="*/ 0 h 51131"/>
                  <a:gd name="csX1" fmla="*/ 27339 w 44706"/>
                  <a:gd name="csY1" fmla="*/ 51131 h 51131"/>
                  <a:gd name="csX2" fmla="*/ 17763 w 44706"/>
                  <a:gd name="csY2" fmla="*/ 51131 h 51131"/>
                  <a:gd name="csX3" fmla="*/ 0 w 44706"/>
                  <a:gd name="csY3" fmla="*/ 0 h 51131"/>
                  <a:gd name="csX4" fmla="*/ 12045 w 44706"/>
                  <a:gd name="csY4" fmla="*/ 0 h 51131"/>
                  <a:gd name="csX5" fmla="*/ 24004 w 44706"/>
                  <a:gd name="csY5" fmla="*/ 34682 h 51131"/>
                  <a:gd name="csX6" fmla="*/ 35650 w 44706"/>
                  <a:gd name="csY6" fmla="*/ 0 h 51131"/>
                  <a:gd name="csX7" fmla="*/ 44707 w 44706"/>
                  <a:gd name="csY7" fmla="*/ 0 h 511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4706" h="51131">
                    <a:moveTo>
                      <a:pt x="44707" y="0"/>
                    </a:moveTo>
                    <a:lnTo>
                      <a:pt x="27339" y="51131"/>
                    </a:lnTo>
                    <a:lnTo>
                      <a:pt x="17763" y="51131"/>
                    </a:lnTo>
                    <a:lnTo>
                      <a:pt x="0" y="0"/>
                    </a:lnTo>
                    <a:lnTo>
                      <a:pt x="12045" y="0"/>
                    </a:lnTo>
                    <a:lnTo>
                      <a:pt x="24004" y="34682"/>
                    </a:lnTo>
                    <a:lnTo>
                      <a:pt x="35650" y="0"/>
                    </a:lnTo>
                    <a:lnTo>
                      <a:pt x="44707" y="0"/>
                    </a:lnTo>
                    <a:close/>
                  </a:path>
                </a:pathLst>
              </a:custGeom>
              <a:solidFill>
                <a:srgbClr val="000066"/>
              </a:solidFill>
              <a:ln w="326" cap="flat">
                <a:noFill/>
                <a:prstDash val="solid"/>
                <a:miter/>
              </a:ln>
            </p:spPr>
            <p:txBody>
              <a:bodyPr/>
              <a:lstStyle/>
              <a:p>
                <a:endParaRPr lang="en-GB"/>
              </a:p>
            </p:txBody>
          </p:sp>
          <p:sp>
            <p:nvSpPr>
              <p:cNvPr id="1195" name="Free-form: Shape 1194">
                <a:extLst>
                  <a:ext uri="{FF2B5EF4-FFF2-40B4-BE49-F238E27FC236}">
                    <a16:creationId xmlns:a16="http://schemas.microsoft.com/office/drawing/2014/main" id="{1F7A4873-547E-A961-6D8F-F80121A6131E}"/>
                  </a:ext>
                </a:extLst>
              </p:cNvPr>
              <p:cNvSpPr/>
              <p:nvPr/>
            </p:nvSpPr>
            <p:spPr>
              <a:xfrm>
                <a:off x="3453193" y="2545382"/>
                <a:ext cx="42077" cy="52202"/>
              </a:xfrm>
              <a:custGeom>
                <a:avLst/>
                <a:gdLst>
                  <a:gd name="csX0" fmla="*/ 42078 w 42077"/>
                  <a:gd name="csY0" fmla="*/ 51131 h 52202"/>
                  <a:gd name="csX1" fmla="*/ 31346 w 42077"/>
                  <a:gd name="csY1" fmla="*/ 51131 h 52202"/>
                  <a:gd name="csX2" fmla="*/ 31346 w 42077"/>
                  <a:gd name="csY2" fmla="*/ 40090 h 52202"/>
                  <a:gd name="csX3" fmla="*/ 15190 w 42077"/>
                  <a:gd name="csY3" fmla="*/ 52202 h 52202"/>
                  <a:gd name="csX4" fmla="*/ 4112 w 42077"/>
                  <a:gd name="csY4" fmla="*/ 47866 h 52202"/>
                  <a:gd name="csX5" fmla="*/ 0 w 42077"/>
                  <a:gd name="csY5" fmla="*/ 35786 h 52202"/>
                  <a:gd name="csX6" fmla="*/ 0 w 42077"/>
                  <a:gd name="csY6" fmla="*/ 0 h 52202"/>
                  <a:gd name="csX7" fmla="*/ 11803 w 42077"/>
                  <a:gd name="csY7" fmla="*/ 0 h 52202"/>
                  <a:gd name="csX8" fmla="*/ 11803 w 42077"/>
                  <a:gd name="csY8" fmla="*/ 33317 h 52202"/>
                  <a:gd name="csX9" fmla="*/ 14239 w 42077"/>
                  <a:gd name="csY9" fmla="*/ 40557 h 52202"/>
                  <a:gd name="csX10" fmla="*/ 18991 w 42077"/>
                  <a:gd name="csY10" fmla="*/ 42268 h 52202"/>
                  <a:gd name="csX11" fmla="*/ 26630 w 42077"/>
                  <a:gd name="csY11" fmla="*/ 38898 h 52202"/>
                  <a:gd name="csX12" fmla="*/ 30536 w 42077"/>
                  <a:gd name="csY12" fmla="*/ 24555 h 52202"/>
                  <a:gd name="csX13" fmla="*/ 30536 w 42077"/>
                  <a:gd name="csY13" fmla="*/ 0 h 52202"/>
                  <a:gd name="csX14" fmla="*/ 42078 w 42077"/>
                  <a:gd name="csY14" fmla="*/ 0 h 52202"/>
                  <a:gd name="csX15" fmla="*/ 42078 w 42077"/>
                  <a:gd name="csY15" fmla="*/ 51131 h 522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42077" h="52202">
                    <a:moveTo>
                      <a:pt x="42078" y="51131"/>
                    </a:moveTo>
                    <a:lnTo>
                      <a:pt x="31346" y="51131"/>
                    </a:lnTo>
                    <a:lnTo>
                      <a:pt x="31346" y="40090"/>
                    </a:lnTo>
                    <a:cubicBezTo>
                      <a:pt x="28443" y="48160"/>
                      <a:pt x="23051" y="52186"/>
                      <a:pt x="15190" y="52202"/>
                    </a:cubicBezTo>
                    <a:cubicBezTo>
                      <a:pt x="10542" y="52186"/>
                      <a:pt x="6842" y="50753"/>
                      <a:pt x="4112" y="47866"/>
                    </a:cubicBezTo>
                    <a:cubicBezTo>
                      <a:pt x="1365" y="44979"/>
                      <a:pt x="0" y="40952"/>
                      <a:pt x="0" y="35786"/>
                    </a:cubicBezTo>
                    <a:lnTo>
                      <a:pt x="0" y="0"/>
                    </a:lnTo>
                    <a:lnTo>
                      <a:pt x="11803" y="0"/>
                    </a:lnTo>
                    <a:lnTo>
                      <a:pt x="11803" y="33317"/>
                    </a:lnTo>
                    <a:cubicBezTo>
                      <a:pt x="11803" y="36997"/>
                      <a:pt x="12613" y="39398"/>
                      <a:pt x="14239" y="40557"/>
                    </a:cubicBezTo>
                    <a:cubicBezTo>
                      <a:pt x="15846" y="41697"/>
                      <a:pt x="17437" y="42268"/>
                      <a:pt x="18991" y="42268"/>
                    </a:cubicBezTo>
                    <a:cubicBezTo>
                      <a:pt x="21496" y="42268"/>
                      <a:pt x="24037" y="41145"/>
                      <a:pt x="26630" y="38898"/>
                    </a:cubicBezTo>
                    <a:cubicBezTo>
                      <a:pt x="29239" y="36668"/>
                      <a:pt x="30536" y="31880"/>
                      <a:pt x="30536" y="24555"/>
                    </a:cubicBezTo>
                    <a:lnTo>
                      <a:pt x="30536" y="0"/>
                    </a:lnTo>
                    <a:lnTo>
                      <a:pt x="42078" y="0"/>
                    </a:lnTo>
                    <a:lnTo>
                      <a:pt x="42078" y="51131"/>
                    </a:lnTo>
                    <a:close/>
                  </a:path>
                </a:pathLst>
              </a:custGeom>
              <a:solidFill>
                <a:srgbClr val="000066"/>
              </a:solidFill>
              <a:ln w="326" cap="flat">
                <a:noFill/>
                <a:prstDash val="solid"/>
                <a:miter/>
              </a:ln>
            </p:spPr>
            <p:txBody>
              <a:bodyPr/>
              <a:lstStyle/>
              <a:p>
                <a:endParaRPr lang="en-GB"/>
              </a:p>
            </p:txBody>
          </p:sp>
          <p:sp>
            <p:nvSpPr>
              <p:cNvPr id="1196" name="Free-form: Shape 1195">
                <a:extLst>
                  <a:ext uri="{FF2B5EF4-FFF2-40B4-BE49-F238E27FC236}">
                    <a16:creationId xmlns:a16="http://schemas.microsoft.com/office/drawing/2014/main" id="{AC6E09CC-BC84-7DB2-9B27-F42CE0ED90D4}"/>
                  </a:ext>
                </a:extLst>
              </p:cNvPr>
              <p:cNvSpPr/>
              <p:nvPr/>
            </p:nvSpPr>
            <p:spPr>
              <a:xfrm>
                <a:off x="2117334" y="5506957"/>
                <a:ext cx="54210" cy="69103"/>
              </a:xfrm>
              <a:custGeom>
                <a:avLst/>
                <a:gdLst>
                  <a:gd name="csX0" fmla="*/ 53864 w 54210"/>
                  <a:gd name="csY0" fmla="*/ 69103 h 69103"/>
                  <a:gd name="csX1" fmla="*/ 40696 w 54210"/>
                  <a:gd name="csY1" fmla="*/ 69103 h 69103"/>
                  <a:gd name="csX2" fmla="*/ 29964 w 54210"/>
                  <a:gd name="csY2" fmla="*/ 40695 h 69103"/>
                  <a:gd name="csX3" fmla="*/ 12443 w 54210"/>
                  <a:gd name="csY3" fmla="*/ 40695 h 69103"/>
                  <a:gd name="csX4" fmla="*/ 12443 w 54210"/>
                  <a:gd name="csY4" fmla="*/ 69103 h 69103"/>
                  <a:gd name="csX5" fmla="*/ 0 w 54210"/>
                  <a:gd name="csY5" fmla="*/ 69103 h 69103"/>
                  <a:gd name="csX6" fmla="*/ 0 w 54210"/>
                  <a:gd name="csY6" fmla="*/ 0 h 69103"/>
                  <a:gd name="csX7" fmla="*/ 29964 w 54210"/>
                  <a:gd name="csY7" fmla="*/ 0 h 69103"/>
                  <a:gd name="csX8" fmla="*/ 48335 w 54210"/>
                  <a:gd name="csY8" fmla="*/ 5650 h 69103"/>
                  <a:gd name="csX9" fmla="*/ 54210 w 54210"/>
                  <a:gd name="csY9" fmla="*/ 20251 h 69103"/>
                  <a:gd name="csX10" fmla="*/ 41751 w 54210"/>
                  <a:gd name="csY10" fmla="*/ 38569 h 69103"/>
                  <a:gd name="csX11" fmla="*/ 53864 w 54210"/>
                  <a:gd name="csY11" fmla="*/ 69103 h 69103"/>
                  <a:gd name="csX12" fmla="*/ 12443 w 54210"/>
                  <a:gd name="csY12" fmla="*/ 30724 h 69103"/>
                  <a:gd name="csX13" fmla="*/ 27943 w 54210"/>
                  <a:gd name="csY13" fmla="*/ 30724 h 69103"/>
                  <a:gd name="csX14" fmla="*/ 37966 w 54210"/>
                  <a:gd name="csY14" fmla="*/ 27889 h 69103"/>
                  <a:gd name="csX15" fmla="*/ 41251 w 54210"/>
                  <a:gd name="csY15" fmla="*/ 20098 h 69103"/>
                  <a:gd name="csX16" fmla="*/ 38018 w 54210"/>
                  <a:gd name="csY16" fmla="*/ 12736 h 69103"/>
                  <a:gd name="csX17" fmla="*/ 28946 w 54210"/>
                  <a:gd name="csY17" fmla="*/ 9918 h 69103"/>
                  <a:gd name="csX18" fmla="*/ 12443 w 54210"/>
                  <a:gd name="csY18" fmla="*/ 9918 h 69103"/>
                  <a:gd name="csX19" fmla="*/ 12443 w 54210"/>
                  <a:gd name="csY19" fmla="*/ 30724 h 6910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54210" h="69103">
                    <a:moveTo>
                      <a:pt x="53864" y="69103"/>
                    </a:moveTo>
                    <a:lnTo>
                      <a:pt x="40696" y="69103"/>
                    </a:lnTo>
                    <a:lnTo>
                      <a:pt x="29964" y="40695"/>
                    </a:lnTo>
                    <a:lnTo>
                      <a:pt x="12443" y="40695"/>
                    </a:lnTo>
                    <a:lnTo>
                      <a:pt x="12443" y="69103"/>
                    </a:lnTo>
                    <a:lnTo>
                      <a:pt x="0" y="69103"/>
                    </a:lnTo>
                    <a:lnTo>
                      <a:pt x="0" y="0"/>
                    </a:lnTo>
                    <a:lnTo>
                      <a:pt x="29964" y="0"/>
                    </a:lnTo>
                    <a:cubicBezTo>
                      <a:pt x="38296" y="0"/>
                      <a:pt x="44429" y="1885"/>
                      <a:pt x="48335" y="5650"/>
                    </a:cubicBezTo>
                    <a:cubicBezTo>
                      <a:pt x="52257" y="9399"/>
                      <a:pt x="54210" y="14275"/>
                      <a:pt x="54210" y="20251"/>
                    </a:cubicBezTo>
                    <a:cubicBezTo>
                      <a:pt x="54210" y="29117"/>
                      <a:pt x="50063" y="35234"/>
                      <a:pt x="41751" y="38569"/>
                    </a:cubicBezTo>
                    <a:lnTo>
                      <a:pt x="53864" y="69103"/>
                    </a:lnTo>
                    <a:close/>
                    <a:moveTo>
                      <a:pt x="12443" y="30724"/>
                    </a:moveTo>
                    <a:lnTo>
                      <a:pt x="27943" y="30724"/>
                    </a:lnTo>
                    <a:cubicBezTo>
                      <a:pt x="32420" y="30724"/>
                      <a:pt x="35771" y="29790"/>
                      <a:pt x="37966" y="27889"/>
                    </a:cubicBezTo>
                    <a:cubicBezTo>
                      <a:pt x="40161" y="26005"/>
                      <a:pt x="41251" y="23396"/>
                      <a:pt x="41251" y="20098"/>
                    </a:cubicBezTo>
                    <a:cubicBezTo>
                      <a:pt x="41251" y="17057"/>
                      <a:pt x="40180" y="14601"/>
                      <a:pt x="38018" y="12736"/>
                    </a:cubicBezTo>
                    <a:cubicBezTo>
                      <a:pt x="35859" y="10852"/>
                      <a:pt x="32835" y="9918"/>
                      <a:pt x="28946" y="9918"/>
                    </a:cubicBezTo>
                    <a:lnTo>
                      <a:pt x="12443" y="9918"/>
                    </a:lnTo>
                    <a:lnTo>
                      <a:pt x="12443" y="30724"/>
                    </a:lnTo>
                    <a:close/>
                  </a:path>
                </a:pathLst>
              </a:custGeom>
              <a:solidFill>
                <a:srgbClr val="000066"/>
              </a:solidFill>
              <a:ln w="326" cap="flat">
                <a:noFill/>
                <a:prstDash val="solid"/>
                <a:miter/>
              </a:ln>
            </p:spPr>
            <p:txBody>
              <a:bodyPr/>
              <a:lstStyle/>
              <a:p>
                <a:endParaRPr lang="en-GB"/>
              </a:p>
            </p:txBody>
          </p:sp>
          <p:sp>
            <p:nvSpPr>
              <p:cNvPr id="1197" name="Free-form: Shape 1196">
                <a:extLst>
                  <a:ext uri="{FF2B5EF4-FFF2-40B4-BE49-F238E27FC236}">
                    <a16:creationId xmlns:a16="http://schemas.microsoft.com/office/drawing/2014/main" id="{6BBF24FC-F168-162C-9087-20478B8004A5}"/>
                  </a:ext>
                </a:extLst>
              </p:cNvPr>
              <p:cNvSpPr/>
              <p:nvPr/>
            </p:nvSpPr>
            <p:spPr>
              <a:xfrm>
                <a:off x="2182570" y="5524929"/>
                <a:ext cx="42077" cy="52202"/>
              </a:xfrm>
              <a:custGeom>
                <a:avLst/>
                <a:gdLst>
                  <a:gd name="csX0" fmla="*/ 42078 w 42077"/>
                  <a:gd name="csY0" fmla="*/ 51131 h 52202"/>
                  <a:gd name="csX1" fmla="*/ 31346 w 42077"/>
                  <a:gd name="csY1" fmla="*/ 51131 h 52202"/>
                  <a:gd name="csX2" fmla="*/ 31346 w 42077"/>
                  <a:gd name="csY2" fmla="*/ 40090 h 52202"/>
                  <a:gd name="csX3" fmla="*/ 15190 w 42077"/>
                  <a:gd name="csY3" fmla="*/ 52202 h 52202"/>
                  <a:gd name="csX4" fmla="*/ 4112 w 42077"/>
                  <a:gd name="csY4" fmla="*/ 47866 h 52202"/>
                  <a:gd name="csX5" fmla="*/ 0 w 42077"/>
                  <a:gd name="csY5" fmla="*/ 35786 h 52202"/>
                  <a:gd name="csX6" fmla="*/ 0 w 42077"/>
                  <a:gd name="csY6" fmla="*/ 0 h 52202"/>
                  <a:gd name="csX7" fmla="*/ 11803 w 42077"/>
                  <a:gd name="csY7" fmla="*/ 0 h 52202"/>
                  <a:gd name="csX8" fmla="*/ 11803 w 42077"/>
                  <a:gd name="csY8" fmla="*/ 33317 h 52202"/>
                  <a:gd name="csX9" fmla="*/ 14239 w 42077"/>
                  <a:gd name="csY9" fmla="*/ 40557 h 52202"/>
                  <a:gd name="csX10" fmla="*/ 18991 w 42077"/>
                  <a:gd name="csY10" fmla="*/ 42268 h 52202"/>
                  <a:gd name="csX11" fmla="*/ 26630 w 42077"/>
                  <a:gd name="csY11" fmla="*/ 38898 h 52202"/>
                  <a:gd name="csX12" fmla="*/ 30536 w 42077"/>
                  <a:gd name="csY12" fmla="*/ 24555 h 52202"/>
                  <a:gd name="csX13" fmla="*/ 30536 w 42077"/>
                  <a:gd name="csY13" fmla="*/ 0 h 52202"/>
                  <a:gd name="csX14" fmla="*/ 42078 w 42077"/>
                  <a:gd name="csY14" fmla="*/ 0 h 52202"/>
                  <a:gd name="csX15" fmla="*/ 42078 w 42077"/>
                  <a:gd name="csY15" fmla="*/ 51131 h 522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42077" h="52202">
                    <a:moveTo>
                      <a:pt x="42078" y="51131"/>
                    </a:moveTo>
                    <a:lnTo>
                      <a:pt x="31346" y="51131"/>
                    </a:lnTo>
                    <a:lnTo>
                      <a:pt x="31346" y="40090"/>
                    </a:lnTo>
                    <a:cubicBezTo>
                      <a:pt x="28443" y="48159"/>
                      <a:pt x="23051" y="52186"/>
                      <a:pt x="15190" y="52202"/>
                    </a:cubicBezTo>
                    <a:cubicBezTo>
                      <a:pt x="10542" y="52186"/>
                      <a:pt x="6842" y="50753"/>
                      <a:pt x="4112" y="47866"/>
                    </a:cubicBezTo>
                    <a:cubicBezTo>
                      <a:pt x="1365" y="44979"/>
                      <a:pt x="0" y="40952"/>
                      <a:pt x="0" y="35786"/>
                    </a:cubicBezTo>
                    <a:lnTo>
                      <a:pt x="0" y="0"/>
                    </a:lnTo>
                    <a:lnTo>
                      <a:pt x="11803" y="0"/>
                    </a:lnTo>
                    <a:lnTo>
                      <a:pt x="11803" y="33317"/>
                    </a:lnTo>
                    <a:cubicBezTo>
                      <a:pt x="11803" y="36997"/>
                      <a:pt x="12613" y="39397"/>
                      <a:pt x="14239" y="40557"/>
                    </a:cubicBezTo>
                    <a:cubicBezTo>
                      <a:pt x="15846" y="41697"/>
                      <a:pt x="17437" y="42268"/>
                      <a:pt x="18991" y="42268"/>
                    </a:cubicBezTo>
                    <a:cubicBezTo>
                      <a:pt x="21496" y="42268"/>
                      <a:pt x="24037" y="41145"/>
                      <a:pt x="26630" y="38898"/>
                    </a:cubicBezTo>
                    <a:cubicBezTo>
                      <a:pt x="29239" y="36667"/>
                      <a:pt x="30536" y="31880"/>
                      <a:pt x="30536" y="24555"/>
                    </a:cubicBezTo>
                    <a:lnTo>
                      <a:pt x="30536" y="0"/>
                    </a:lnTo>
                    <a:lnTo>
                      <a:pt x="42078" y="0"/>
                    </a:lnTo>
                    <a:lnTo>
                      <a:pt x="42078" y="51131"/>
                    </a:lnTo>
                    <a:close/>
                  </a:path>
                </a:pathLst>
              </a:custGeom>
              <a:solidFill>
                <a:srgbClr val="000066"/>
              </a:solidFill>
              <a:ln w="326" cap="flat">
                <a:noFill/>
                <a:prstDash val="solid"/>
                <a:miter/>
              </a:ln>
            </p:spPr>
            <p:txBody>
              <a:bodyPr/>
              <a:lstStyle/>
              <a:p>
                <a:endParaRPr lang="en-GB"/>
              </a:p>
            </p:txBody>
          </p:sp>
          <p:sp>
            <p:nvSpPr>
              <p:cNvPr id="1198" name="Free-form: Shape 1197">
                <a:extLst>
                  <a:ext uri="{FF2B5EF4-FFF2-40B4-BE49-F238E27FC236}">
                    <a16:creationId xmlns:a16="http://schemas.microsoft.com/office/drawing/2014/main" id="{46142068-A20C-5188-57CB-3F6F3871EF17}"/>
                  </a:ext>
                </a:extLst>
              </p:cNvPr>
              <p:cNvSpPr/>
              <p:nvPr/>
            </p:nvSpPr>
            <p:spPr>
              <a:xfrm>
                <a:off x="2232286" y="5523857"/>
                <a:ext cx="43945" cy="53273"/>
              </a:xfrm>
              <a:custGeom>
                <a:avLst/>
                <a:gdLst>
                  <a:gd name="csX0" fmla="*/ 0 w 43945"/>
                  <a:gd name="csY0" fmla="*/ 40453 h 53273"/>
                  <a:gd name="csX1" fmla="*/ 10836 w 43945"/>
                  <a:gd name="csY1" fmla="*/ 38379 h 53273"/>
                  <a:gd name="csX2" fmla="*/ 21774 w 43945"/>
                  <a:gd name="csY2" fmla="*/ 44600 h 53273"/>
                  <a:gd name="csX3" fmla="*/ 32505 w 43945"/>
                  <a:gd name="csY3" fmla="*/ 38275 h 53273"/>
                  <a:gd name="csX4" fmla="*/ 30830 w 43945"/>
                  <a:gd name="csY4" fmla="*/ 34940 h 53273"/>
                  <a:gd name="csX5" fmla="*/ 26888 w 43945"/>
                  <a:gd name="csY5" fmla="*/ 33160 h 53273"/>
                  <a:gd name="csX6" fmla="*/ 17574 w 43945"/>
                  <a:gd name="csY6" fmla="*/ 31397 h 53273"/>
                  <a:gd name="csX7" fmla="*/ 2074 w 43945"/>
                  <a:gd name="csY7" fmla="*/ 16260 h 53273"/>
                  <a:gd name="csX8" fmla="*/ 6982 w 43945"/>
                  <a:gd name="csY8" fmla="*/ 4735 h 53273"/>
                  <a:gd name="csX9" fmla="*/ 21617 w 43945"/>
                  <a:gd name="csY9" fmla="*/ 0 h 53273"/>
                  <a:gd name="csX10" fmla="*/ 41421 w 43945"/>
                  <a:gd name="csY10" fmla="*/ 11907 h 53273"/>
                  <a:gd name="csX11" fmla="*/ 31140 w 43945"/>
                  <a:gd name="csY11" fmla="*/ 13981 h 53273"/>
                  <a:gd name="csX12" fmla="*/ 21930 w 43945"/>
                  <a:gd name="csY12" fmla="*/ 8207 h 53273"/>
                  <a:gd name="csX13" fmla="*/ 12701 w 43945"/>
                  <a:gd name="csY13" fmla="*/ 13981 h 53273"/>
                  <a:gd name="csX14" fmla="*/ 20150 w 43945"/>
                  <a:gd name="csY14" fmla="*/ 19494 h 53273"/>
                  <a:gd name="csX15" fmla="*/ 31140 w 43945"/>
                  <a:gd name="csY15" fmla="*/ 21772 h 53273"/>
                  <a:gd name="csX16" fmla="*/ 43946 w 43945"/>
                  <a:gd name="csY16" fmla="*/ 36462 h 53273"/>
                  <a:gd name="csX17" fmla="*/ 37362 w 43945"/>
                  <a:gd name="csY17" fmla="*/ 49094 h 53273"/>
                  <a:gd name="csX18" fmla="*/ 21721 w 43945"/>
                  <a:gd name="csY18" fmla="*/ 53274 h 53273"/>
                  <a:gd name="csX19" fmla="*/ 7845 w 43945"/>
                  <a:gd name="csY19" fmla="*/ 50093 h 53273"/>
                  <a:gd name="csX20" fmla="*/ 0 w 43945"/>
                  <a:gd name="csY20" fmla="*/ 40453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43945" h="53273">
                    <a:moveTo>
                      <a:pt x="0" y="40453"/>
                    </a:moveTo>
                    <a:lnTo>
                      <a:pt x="10836" y="38379"/>
                    </a:lnTo>
                    <a:cubicBezTo>
                      <a:pt x="12495" y="42526"/>
                      <a:pt x="16140" y="44600"/>
                      <a:pt x="21774" y="44600"/>
                    </a:cubicBezTo>
                    <a:cubicBezTo>
                      <a:pt x="28929" y="44600"/>
                      <a:pt x="32505" y="42491"/>
                      <a:pt x="32505" y="38275"/>
                    </a:cubicBezTo>
                    <a:cubicBezTo>
                      <a:pt x="32505" y="36926"/>
                      <a:pt x="31953" y="35822"/>
                      <a:pt x="30830" y="34940"/>
                    </a:cubicBezTo>
                    <a:cubicBezTo>
                      <a:pt x="29723" y="34058"/>
                      <a:pt x="28410" y="33470"/>
                      <a:pt x="26888" y="33160"/>
                    </a:cubicBezTo>
                    <a:lnTo>
                      <a:pt x="17574" y="31397"/>
                    </a:lnTo>
                    <a:cubicBezTo>
                      <a:pt x="7240" y="29411"/>
                      <a:pt x="2074" y="24366"/>
                      <a:pt x="2074" y="16260"/>
                    </a:cubicBezTo>
                    <a:cubicBezTo>
                      <a:pt x="2074" y="11734"/>
                      <a:pt x="3717" y="7897"/>
                      <a:pt x="6982" y="4735"/>
                    </a:cubicBezTo>
                    <a:cubicBezTo>
                      <a:pt x="10265" y="1591"/>
                      <a:pt x="15137" y="0"/>
                      <a:pt x="21617" y="0"/>
                    </a:cubicBezTo>
                    <a:cubicBezTo>
                      <a:pt x="32417" y="0"/>
                      <a:pt x="39021" y="3974"/>
                      <a:pt x="41421" y="11907"/>
                    </a:cubicBezTo>
                    <a:lnTo>
                      <a:pt x="31140" y="13981"/>
                    </a:lnTo>
                    <a:cubicBezTo>
                      <a:pt x="30053" y="10128"/>
                      <a:pt x="26993" y="8207"/>
                      <a:pt x="21930" y="8207"/>
                    </a:cubicBezTo>
                    <a:cubicBezTo>
                      <a:pt x="15777" y="8207"/>
                      <a:pt x="12701" y="10128"/>
                      <a:pt x="12701" y="13981"/>
                    </a:cubicBezTo>
                    <a:cubicBezTo>
                      <a:pt x="12701" y="16639"/>
                      <a:pt x="15190" y="18491"/>
                      <a:pt x="20150" y="19494"/>
                    </a:cubicBezTo>
                    <a:lnTo>
                      <a:pt x="31140" y="21772"/>
                    </a:lnTo>
                    <a:cubicBezTo>
                      <a:pt x="39677" y="23536"/>
                      <a:pt x="43946" y="28425"/>
                      <a:pt x="43946" y="36462"/>
                    </a:cubicBezTo>
                    <a:cubicBezTo>
                      <a:pt x="43946" y="42095"/>
                      <a:pt x="41751" y="46311"/>
                      <a:pt x="37362" y="49094"/>
                    </a:cubicBezTo>
                    <a:cubicBezTo>
                      <a:pt x="32972" y="51873"/>
                      <a:pt x="27770" y="53257"/>
                      <a:pt x="21721" y="53274"/>
                    </a:cubicBezTo>
                    <a:cubicBezTo>
                      <a:pt x="16486" y="53257"/>
                      <a:pt x="11872" y="52203"/>
                      <a:pt x="7845" y="50093"/>
                    </a:cubicBezTo>
                    <a:cubicBezTo>
                      <a:pt x="3837" y="47987"/>
                      <a:pt x="1208" y="44773"/>
                      <a:pt x="0" y="40453"/>
                    </a:cubicBezTo>
                    <a:close/>
                  </a:path>
                </a:pathLst>
              </a:custGeom>
              <a:solidFill>
                <a:srgbClr val="000066"/>
              </a:solidFill>
              <a:ln w="326" cap="flat">
                <a:noFill/>
                <a:prstDash val="solid"/>
                <a:miter/>
              </a:ln>
            </p:spPr>
            <p:txBody>
              <a:bodyPr/>
              <a:lstStyle/>
              <a:p>
                <a:endParaRPr lang="en-GB"/>
              </a:p>
            </p:txBody>
          </p:sp>
          <p:sp>
            <p:nvSpPr>
              <p:cNvPr id="1199" name="Free-form: Shape 1198">
                <a:extLst>
                  <a:ext uri="{FF2B5EF4-FFF2-40B4-BE49-F238E27FC236}">
                    <a16:creationId xmlns:a16="http://schemas.microsoft.com/office/drawing/2014/main" id="{00838E97-1840-CA94-6DEF-2A2AF8D74312}"/>
                  </a:ext>
                </a:extLst>
              </p:cNvPr>
              <p:cNvSpPr/>
              <p:nvPr/>
            </p:nvSpPr>
            <p:spPr>
              <a:xfrm>
                <a:off x="2285546" y="5506957"/>
                <a:ext cx="11544" cy="69103"/>
              </a:xfrm>
              <a:custGeom>
                <a:avLst/>
                <a:gdLst>
                  <a:gd name="csX0" fmla="*/ 11545 w 11544"/>
                  <a:gd name="csY0" fmla="*/ 11992 h 69103"/>
                  <a:gd name="csX1" fmla="*/ 0 w 11544"/>
                  <a:gd name="csY1" fmla="*/ 11992 h 69103"/>
                  <a:gd name="csX2" fmla="*/ 0 w 11544"/>
                  <a:gd name="csY2" fmla="*/ 0 h 69103"/>
                  <a:gd name="csX3" fmla="*/ 11545 w 11544"/>
                  <a:gd name="csY3" fmla="*/ 0 h 69103"/>
                  <a:gd name="csX4" fmla="*/ 11545 w 11544"/>
                  <a:gd name="csY4" fmla="*/ 11992 h 69103"/>
                  <a:gd name="csX5" fmla="*/ 11545 w 11544"/>
                  <a:gd name="csY5" fmla="*/ 69103 h 69103"/>
                  <a:gd name="csX6" fmla="*/ 0 w 11544"/>
                  <a:gd name="csY6" fmla="*/ 69103 h 69103"/>
                  <a:gd name="csX7" fmla="*/ 0 w 11544"/>
                  <a:gd name="csY7" fmla="*/ 17972 h 69103"/>
                  <a:gd name="csX8" fmla="*/ 11545 w 11544"/>
                  <a:gd name="csY8" fmla="*/ 17972 h 69103"/>
                  <a:gd name="csX9" fmla="*/ 11545 w 11544"/>
                  <a:gd name="csY9" fmla="*/ 69103 h 6910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1544" h="69103">
                    <a:moveTo>
                      <a:pt x="11545" y="11992"/>
                    </a:moveTo>
                    <a:lnTo>
                      <a:pt x="0" y="11992"/>
                    </a:lnTo>
                    <a:lnTo>
                      <a:pt x="0" y="0"/>
                    </a:lnTo>
                    <a:lnTo>
                      <a:pt x="11545" y="0"/>
                    </a:lnTo>
                    <a:lnTo>
                      <a:pt x="11545" y="11992"/>
                    </a:lnTo>
                    <a:close/>
                    <a:moveTo>
                      <a:pt x="11545" y="69103"/>
                    </a:moveTo>
                    <a:lnTo>
                      <a:pt x="0" y="69103"/>
                    </a:lnTo>
                    <a:lnTo>
                      <a:pt x="0" y="17972"/>
                    </a:lnTo>
                    <a:lnTo>
                      <a:pt x="11545" y="17972"/>
                    </a:lnTo>
                    <a:lnTo>
                      <a:pt x="11545" y="69103"/>
                    </a:lnTo>
                    <a:close/>
                  </a:path>
                </a:pathLst>
              </a:custGeom>
              <a:solidFill>
                <a:srgbClr val="000066"/>
              </a:solidFill>
              <a:ln w="326" cap="flat">
                <a:noFill/>
                <a:prstDash val="solid"/>
                <a:miter/>
              </a:ln>
            </p:spPr>
            <p:txBody>
              <a:bodyPr/>
              <a:lstStyle/>
              <a:p>
                <a:endParaRPr lang="en-GB"/>
              </a:p>
            </p:txBody>
          </p:sp>
          <p:sp>
            <p:nvSpPr>
              <p:cNvPr id="1200" name="Free-form: Shape 1199">
                <a:extLst>
                  <a:ext uri="{FF2B5EF4-FFF2-40B4-BE49-F238E27FC236}">
                    <a16:creationId xmlns:a16="http://schemas.microsoft.com/office/drawing/2014/main" id="{045B5726-BDD7-F30C-52C0-4C2E1C64DFC7}"/>
                  </a:ext>
                </a:extLst>
              </p:cNvPr>
              <p:cNvSpPr/>
              <p:nvPr/>
            </p:nvSpPr>
            <p:spPr>
              <a:xfrm>
                <a:off x="2306474" y="5524929"/>
                <a:ext cx="38570" cy="51131"/>
              </a:xfrm>
              <a:custGeom>
                <a:avLst/>
                <a:gdLst>
                  <a:gd name="csX0" fmla="*/ 38570 w 38570"/>
                  <a:gd name="csY0" fmla="*/ 42163 h 51131"/>
                  <a:gd name="csX1" fmla="*/ 38570 w 38570"/>
                  <a:gd name="csY1" fmla="*/ 51131 h 51131"/>
                  <a:gd name="csX2" fmla="*/ 0 w 38570"/>
                  <a:gd name="csY2" fmla="*/ 51131 h 51131"/>
                  <a:gd name="csX3" fmla="*/ 0 w 38570"/>
                  <a:gd name="csY3" fmla="*/ 42163 h 51131"/>
                  <a:gd name="csX4" fmla="*/ 24644 w 38570"/>
                  <a:gd name="csY4" fmla="*/ 8967 h 51131"/>
                  <a:gd name="csX5" fmla="*/ 2315 w 38570"/>
                  <a:gd name="csY5" fmla="*/ 8967 h 51131"/>
                  <a:gd name="csX6" fmla="*/ 2315 w 38570"/>
                  <a:gd name="csY6" fmla="*/ 0 h 51131"/>
                  <a:gd name="csX7" fmla="*/ 38570 w 38570"/>
                  <a:gd name="csY7" fmla="*/ 0 h 51131"/>
                  <a:gd name="csX8" fmla="*/ 38570 w 38570"/>
                  <a:gd name="csY8" fmla="*/ 8154 h 51131"/>
                  <a:gd name="csX9" fmla="*/ 13305 w 38570"/>
                  <a:gd name="csY9" fmla="*/ 42163 h 51131"/>
                  <a:gd name="csX10" fmla="*/ 38570 w 38570"/>
                  <a:gd name="csY10" fmla="*/ 42163 h 511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8570" h="51131">
                    <a:moveTo>
                      <a:pt x="38570" y="42163"/>
                    </a:moveTo>
                    <a:lnTo>
                      <a:pt x="38570" y="51131"/>
                    </a:lnTo>
                    <a:lnTo>
                      <a:pt x="0" y="51131"/>
                    </a:lnTo>
                    <a:lnTo>
                      <a:pt x="0" y="42163"/>
                    </a:lnTo>
                    <a:lnTo>
                      <a:pt x="24644" y="8967"/>
                    </a:lnTo>
                    <a:lnTo>
                      <a:pt x="2315" y="8967"/>
                    </a:lnTo>
                    <a:lnTo>
                      <a:pt x="2315" y="0"/>
                    </a:lnTo>
                    <a:lnTo>
                      <a:pt x="38570" y="0"/>
                    </a:lnTo>
                    <a:lnTo>
                      <a:pt x="38570" y="8154"/>
                    </a:lnTo>
                    <a:lnTo>
                      <a:pt x="13305" y="42163"/>
                    </a:lnTo>
                    <a:lnTo>
                      <a:pt x="38570" y="42163"/>
                    </a:lnTo>
                    <a:close/>
                  </a:path>
                </a:pathLst>
              </a:custGeom>
              <a:solidFill>
                <a:srgbClr val="000066"/>
              </a:solidFill>
              <a:ln w="326" cap="flat">
                <a:noFill/>
                <a:prstDash val="solid"/>
                <a:miter/>
              </a:ln>
            </p:spPr>
            <p:txBody>
              <a:bodyPr/>
              <a:lstStyle/>
              <a:p>
                <a:endParaRPr lang="en-GB"/>
              </a:p>
            </p:txBody>
          </p:sp>
          <p:sp>
            <p:nvSpPr>
              <p:cNvPr id="1201" name="Free-form: Shape 1200">
                <a:extLst>
                  <a:ext uri="{FF2B5EF4-FFF2-40B4-BE49-F238E27FC236}">
                    <a16:creationId xmlns:a16="http://schemas.microsoft.com/office/drawing/2014/main" id="{A392B6AA-C7F4-0037-EF13-D9DAF9002901}"/>
                  </a:ext>
                </a:extLst>
              </p:cNvPr>
              <p:cNvSpPr/>
              <p:nvPr/>
            </p:nvSpPr>
            <p:spPr>
              <a:xfrm>
                <a:off x="2354309" y="5506957"/>
                <a:ext cx="11544" cy="69103"/>
              </a:xfrm>
              <a:custGeom>
                <a:avLst/>
                <a:gdLst>
                  <a:gd name="csX0" fmla="*/ 11545 w 11544"/>
                  <a:gd name="csY0" fmla="*/ 11992 h 69103"/>
                  <a:gd name="csX1" fmla="*/ 0 w 11544"/>
                  <a:gd name="csY1" fmla="*/ 11992 h 69103"/>
                  <a:gd name="csX2" fmla="*/ 0 w 11544"/>
                  <a:gd name="csY2" fmla="*/ 0 h 69103"/>
                  <a:gd name="csX3" fmla="*/ 11545 w 11544"/>
                  <a:gd name="csY3" fmla="*/ 0 h 69103"/>
                  <a:gd name="csX4" fmla="*/ 11545 w 11544"/>
                  <a:gd name="csY4" fmla="*/ 11992 h 69103"/>
                  <a:gd name="csX5" fmla="*/ 11545 w 11544"/>
                  <a:gd name="csY5" fmla="*/ 69103 h 69103"/>
                  <a:gd name="csX6" fmla="*/ 0 w 11544"/>
                  <a:gd name="csY6" fmla="*/ 69103 h 69103"/>
                  <a:gd name="csX7" fmla="*/ 0 w 11544"/>
                  <a:gd name="csY7" fmla="*/ 17972 h 69103"/>
                  <a:gd name="csX8" fmla="*/ 11545 w 11544"/>
                  <a:gd name="csY8" fmla="*/ 17972 h 69103"/>
                  <a:gd name="csX9" fmla="*/ 11545 w 11544"/>
                  <a:gd name="csY9" fmla="*/ 69103 h 6910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1544" h="69103">
                    <a:moveTo>
                      <a:pt x="11545" y="11992"/>
                    </a:moveTo>
                    <a:lnTo>
                      <a:pt x="0" y="11992"/>
                    </a:lnTo>
                    <a:lnTo>
                      <a:pt x="0" y="0"/>
                    </a:lnTo>
                    <a:lnTo>
                      <a:pt x="11545" y="0"/>
                    </a:lnTo>
                    <a:lnTo>
                      <a:pt x="11545" y="11992"/>
                    </a:lnTo>
                    <a:close/>
                    <a:moveTo>
                      <a:pt x="11545" y="69103"/>
                    </a:moveTo>
                    <a:lnTo>
                      <a:pt x="0" y="69103"/>
                    </a:lnTo>
                    <a:lnTo>
                      <a:pt x="0" y="17972"/>
                    </a:lnTo>
                    <a:lnTo>
                      <a:pt x="11545" y="17972"/>
                    </a:lnTo>
                    <a:lnTo>
                      <a:pt x="11545" y="69103"/>
                    </a:lnTo>
                    <a:close/>
                  </a:path>
                </a:pathLst>
              </a:custGeom>
              <a:solidFill>
                <a:srgbClr val="000066"/>
              </a:solidFill>
              <a:ln w="326" cap="flat">
                <a:noFill/>
                <a:prstDash val="solid"/>
                <a:miter/>
              </a:ln>
            </p:spPr>
            <p:txBody>
              <a:bodyPr/>
              <a:lstStyle/>
              <a:p>
                <a:endParaRPr lang="en-GB"/>
              </a:p>
            </p:txBody>
          </p:sp>
          <p:sp>
            <p:nvSpPr>
              <p:cNvPr id="1202" name="Free-form: Shape 1201">
                <a:extLst>
                  <a:ext uri="{FF2B5EF4-FFF2-40B4-BE49-F238E27FC236}">
                    <a16:creationId xmlns:a16="http://schemas.microsoft.com/office/drawing/2014/main" id="{EEA4C8D2-17A8-084F-5DE4-9DFD9F76F3B2}"/>
                  </a:ext>
                </a:extLst>
              </p:cNvPr>
              <p:cNvSpPr/>
              <p:nvPr/>
            </p:nvSpPr>
            <p:spPr>
              <a:xfrm>
                <a:off x="3151275" y="3298956"/>
                <a:ext cx="54210" cy="69102"/>
              </a:xfrm>
              <a:custGeom>
                <a:avLst/>
                <a:gdLst>
                  <a:gd name="csX0" fmla="*/ 53864 w 54210"/>
                  <a:gd name="csY0" fmla="*/ 69102 h 69102"/>
                  <a:gd name="csX1" fmla="*/ 40696 w 54210"/>
                  <a:gd name="csY1" fmla="*/ 69102 h 69102"/>
                  <a:gd name="csX2" fmla="*/ 29964 w 54210"/>
                  <a:gd name="csY2" fmla="*/ 40694 h 69102"/>
                  <a:gd name="csX3" fmla="*/ 12443 w 54210"/>
                  <a:gd name="csY3" fmla="*/ 40694 h 69102"/>
                  <a:gd name="csX4" fmla="*/ 12443 w 54210"/>
                  <a:gd name="csY4" fmla="*/ 69102 h 69102"/>
                  <a:gd name="csX5" fmla="*/ 0 w 54210"/>
                  <a:gd name="csY5" fmla="*/ 69102 h 69102"/>
                  <a:gd name="csX6" fmla="*/ 0 w 54210"/>
                  <a:gd name="csY6" fmla="*/ 0 h 69102"/>
                  <a:gd name="csX7" fmla="*/ 29964 w 54210"/>
                  <a:gd name="csY7" fmla="*/ 0 h 69102"/>
                  <a:gd name="csX8" fmla="*/ 48335 w 54210"/>
                  <a:gd name="csY8" fmla="*/ 5650 h 69102"/>
                  <a:gd name="csX9" fmla="*/ 54210 w 54210"/>
                  <a:gd name="csY9" fmla="*/ 20251 h 69102"/>
                  <a:gd name="csX10" fmla="*/ 41751 w 54210"/>
                  <a:gd name="csY10" fmla="*/ 38568 h 69102"/>
                  <a:gd name="csX11" fmla="*/ 53864 w 54210"/>
                  <a:gd name="csY11" fmla="*/ 69102 h 69102"/>
                  <a:gd name="csX12" fmla="*/ 12443 w 54210"/>
                  <a:gd name="csY12" fmla="*/ 30724 h 69102"/>
                  <a:gd name="csX13" fmla="*/ 27943 w 54210"/>
                  <a:gd name="csY13" fmla="*/ 30724 h 69102"/>
                  <a:gd name="csX14" fmla="*/ 37966 w 54210"/>
                  <a:gd name="csY14" fmla="*/ 27889 h 69102"/>
                  <a:gd name="csX15" fmla="*/ 41251 w 54210"/>
                  <a:gd name="csY15" fmla="*/ 20097 h 69102"/>
                  <a:gd name="csX16" fmla="*/ 38018 w 54210"/>
                  <a:gd name="csY16" fmla="*/ 12736 h 69102"/>
                  <a:gd name="csX17" fmla="*/ 28945 w 54210"/>
                  <a:gd name="csY17" fmla="*/ 9918 h 69102"/>
                  <a:gd name="csX18" fmla="*/ 12443 w 54210"/>
                  <a:gd name="csY18" fmla="*/ 9918 h 69102"/>
                  <a:gd name="csX19" fmla="*/ 12443 w 54210"/>
                  <a:gd name="csY19" fmla="*/ 30724 h 691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54210" h="69102">
                    <a:moveTo>
                      <a:pt x="53864" y="69102"/>
                    </a:moveTo>
                    <a:lnTo>
                      <a:pt x="40696" y="69102"/>
                    </a:lnTo>
                    <a:lnTo>
                      <a:pt x="29964" y="40694"/>
                    </a:lnTo>
                    <a:lnTo>
                      <a:pt x="12443" y="40694"/>
                    </a:lnTo>
                    <a:lnTo>
                      <a:pt x="12443" y="69102"/>
                    </a:lnTo>
                    <a:lnTo>
                      <a:pt x="0" y="69102"/>
                    </a:lnTo>
                    <a:lnTo>
                      <a:pt x="0" y="0"/>
                    </a:lnTo>
                    <a:lnTo>
                      <a:pt x="29964" y="0"/>
                    </a:lnTo>
                    <a:cubicBezTo>
                      <a:pt x="38296" y="0"/>
                      <a:pt x="44429" y="1884"/>
                      <a:pt x="48335" y="5650"/>
                    </a:cubicBezTo>
                    <a:cubicBezTo>
                      <a:pt x="52257" y="9399"/>
                      <a:pt x="54210" y="14274"/>
                      <a:pt x="54210" y="20251"/>
                    </a:cubicBezTo>
                    <a:cubicBezTo>
                      <a:pt x="54210" y="29117"/>
                      <a:pt x="50063" y="35234"/>
                      <a:pt x="41751" y="38568"/>
                    </a:cubicBezTo>
                    <a:lnTo>
                      <a:pt x="53864" y="69102"/>
                    </a:lnTo>
                    <a:close/>
                    <a:moveTo>
                      <a:pt x="12443" y="30724"/>
                    </a:moveTo>
                    <a:lnTo>
                      <a:pt x="27943" y="30724"/>
                    </a:lnTo>
                    <a:cubicBezTo>
                      <a:pt x="32420" y="30724"/>
                      <a:pt x="35771" y="29790"/>
                      <a:pt x="37966" y="27889"/>
                    </a:cubicBezTo>
                    <a:cubicBezTo>
                      <a:pt x="40160" y="26005"/>
                      <a:pt x="41251" y="23395"/>
                      <a:pt x="41251" y="20097"/>
                    </a:cubicBezTo>
                    <a:cubicBezTo>
                      <a:pt x="41251" y="17057"/>
                      <a:pt x="40180" y="14601"/>
                      <a:pt x="38018" y="12736"/>
                    </a:cubicBezTo>
                    <a:cubicBezTo>
                      <a:pt x="35859" y="10852"/>
                      <a:pt x="32835" y="9918"/>
                      <a:pt x="28945" y="9918"/>
                    </a:cubicBezTo>
                    <a:lnTo>
                      <a:pt x="12443" y="9918"/>
                    </a:lnTo>
                    <a:lnTo>
                      <a:pt x="12443" y="30724"/>
                    </a:lnTo>
                    <a:close/>
                  </a:path>
                </a:pathLst>
              </a:custGeom>
              <a:solidFill>
                <a:srgbClr val="000066"/>
              </a:solidFill>
              <a:ln w="326" cap="flat">
                <a:noFill/>
                <a:prstDash val="solid"/>
                <a:miter/>
              </a:ln>
            </p:spPr>
            <p:txBody>
              <a:bodyPr/>
              <a:lstStyle/>
              <a:p>
                <a:endParaRPr lang="en-GB"/>
              </a:p>
            </p:txBody>
          </p:sp>
          <p:sp>
            <p:nvSpPr>
              <p:cNvPr id="1203" name="Free-form: Shape 1202">
                <a:extLst>
                  <a:ext uri="{FF2B5EF4-FFF2-40B4-BE49-F238E27FC236}">
                    <a16:creationId xmlns:a16="http://schemas.microsoft.com/office/drawing/2014/main" id="{2AFB4EA9-136A-5456-AE87-397C995795E2}"/>
                  </a:ext>
                </a:extLst>
              </p:cNvPr>
              <p:cNvSpPr/>
              <p:nvPr/>
            </p:nvSpPr>
            <p:spPr>
              <a:xfrm>
                <a:off x="3216511" y="3316927"/>
                <a:ext cx="42077" cy="52202"/>
              </a:xfrm>
              <a:custGeom>
                <a:avLst/>
                <a:gdLst>
                  <a:gd name="csX0" fmla="*/ 42078 w 42077"/>
                  <a:gd name="csY0" fmla="*/ 51131 h 52202"/>
                  <a:gd name="csX1" fmla="*/ 31346 w 42077"/>
                  <a:gd name="csY1" fmla="*/ 51131 h 52202"/>
                  <a:gd name="csX2" fmla="*/ 31346 w 42077"/>
                  <a:gd name="csY2" fmla="*/ 40090 h 52202"/>
                  <a:gd name="csX3" fmla="*/ 15190 w 42077"/>
                  <a:gd name="csY3" fmla="*/ 52202 h 52202"/>
                  <a:gd name="csX4" fmla="*/ 4112 w 42077"/>
                  <a:gd name="csY4" fmla="*/ 47865 h 52202"/>
                  <a:gd name="csX5" fmla="*/ 0 w 42077"/>
                  <a:gd name="csY5" fmla="*/ 35786 h 52202"/>
                  <a:gd name="csX6" fmla="*/ 0 w 42077"/>
                  <a:gd name="csY6" fmla="*/ 0 h 52202"/>
                  <a:gd name="csX7" fmla="*/ 11803 w 42077"/>
                  <a:gd name="csY7" fmla="*/ 0 h 52202"/>
                  <a:gd name="csX8" fmla="*/ 11803 w 42077"/>
                  <a:gd name="csY8" fmla="*/ 33317 h 52202"/>
                  <a:gd name="csX9" fmla="*/ 14239 w 42077"/>
                  <a:gd name="csY9" fmla="*/ 40557 h 52202"/>
                  <a:gd name="csX10" fmla="*/ 18991 w 42077"/>
                  <a:gd name="csY10" fmla="*/ 42268 h 52202"/>
                  <a:gd name="csX11" fmla="*/ 26630 w 42077"/>
                  <a:gd name="csY11" fmla="*/ 38898 h 52202"/>
                  <a:gd name="csX12" fmla="*/ 30536 w 42077"/>
                  <a:gd name="csY12" fmla="*/ 24555 h 52202"/>
                  <a:gd name="csX13" fmla="*/ 30536 w 42077"/>
                  <a:gd name="csY13" fmla="*/ 0 h 52202"/>
                  <a:gd name="csX14" fmla="*/ 42078 w 42077"/>
                  <a:gd name="csY14" fmla="*/ 0 h 52202"/>
                  <a:gd name="csX15" fmla="*/ 42078 w 42077"/>
                  <a:gd name="csY15" fmla="*/ 51131 h 522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42077" h="52202">
                    <a:moveTo>
                      <a:pt x="42078" y="51131"/>
                    </a:moveTo>
                    <a:lnTo>
                      <a:pt x="31346" y="51131"/>
                    </a:lnTo>
                    <a:lnTo>
                      <a:pt x="31346" y="40090"/>
                    </a:lnTo>
                    <a:cubicBezTo>
                      <a:pt x="28443" y="48159"/>
                      <a:pt x="23051" y="52186"/>
                      <a:pt x="15190" y="52202"/>
                    </a:cubicBezTo>
                    <a:cubicBezTo>
                      <a:pt x="10542" y="52186"/>
                      <a:pt x="6842" y="50753"/>
                      <a:pt x="4112" y="47865"/>
                    </a:cubicBezTo>
                    <a:cubicBezTo>
                      <a:pt x="1365" y="44979"/>
                      <a:pt x="0" y="40952"/>
                      <a:pt x="0" y="35786"/>
                    </a:cubicBezTo>
                    <a:lnTo>
                      <a:pt x="0" y="0"/>
                    </a:lnTo>
                    <a:lnTo>
                      <a:pt x="11803" y="0"/>
                    </a:lnTo>
                    <a:lnTo>
                      <a:pt x="11803" y="33317"/>
                    </a:lnTo>
                    <a:cubicBezTo>
                      <a:pt x="11803" y="36997"/>
                      <a:pt x="12613" y="39397"/>
                      <a:pt x="14239" y="40557"/>
                    </a:cubicBezTo>
                    <a:cubicBezTo>
                      <a:pt x="15846" y="41697"/>
                      <a:pt x="17436" y="42268"/>
                      <a:pt x="18991" y="42268"/>
                    </a:cubicBezTo>
                    <a:cubicBezTo>
                      <a:pt x="21496" y="42268"/>
                      <a:pt x="24037" y="41144"/>
                      <a:pt x="26630" y="38898"/>
                    </a:cubicBezTo>
                    <a:cubicBezTo>
                      <a:pt x="29239" y="36667"/>
                      <a:pt x="30536" y="31880"/>
                      <a:pt x="30536" y="24555"/>
                    </a:cubicBezTo>
                    <a:lnTo>
                      <a:pt x="30536" y="0"/>
                    </a:lnTo>
                    <a:lnTo>
                      <a:pt x="42078" y="0"/>
                    </a:lnTo>
                    <a:lnTo>
                      <a:pt x="42078" y="51131"/>
                    </a:lnTo>
                    <a:close/>
                  </a:path>
                </a:pathLst>
              </a:custGeom>
              <a:solidFill>
                <a:srgbClr val="000066"/>
              </a:solidFill>
              <a:ln w="326" cap="flat">
                <a:noFill/>
                <a:prstDash val="solid"/>
                <a:miter/>
              </a:ln>
            </p:spPr>
            <p:txBody>
              <a:bodyPr/>
              <a:lstStyle/>
              <a:p>
                <a:endParaRPr lang="en-GB"/>
              </a:p>
            </p:txBody>
          </p:sp>
          <p:sp>
            <p:nvSpPr>
              <p:cNvPr id="1204" name="Free-form: Shape 1203">
                <a:extLst>
                  <a:ext uri="{FF2B5EF4-FFF2-40B4-BE49-F238E27FC236}">
                    <a16:creationId xmlns:a16="http://schemas.microsoft.com/office/drawing/2014/main" id="{8E9A1CEA-39E1-A62B-5D07-3D3EC8F98838}"/>
                  </a:ext>
                </a:extLst>
              </p:cNvPr>
              <p:cNvSpPr/>
              <p:nvPr/>
            </p:nvSpPr>
            <p:spPr>
              <a:xfrm>
                <a:off x="3267335" y="3302757"/>
                <a:ext cx="28804" cy="66408"/>
              </a:xfrm>
              <a:custGeom>
                <a:avLst/>
                <a:gdLst>
                  <a:gd name="csX0" fmla="*/ 28805 w 28804"/>
                  <a:gd name="csY0" fmla="*/ 56281 h 66408"/>
                  <a:gd name="csX1" fmla="*/ 28805 w 28804"/>
                  <a:gd name="csY1" fmla="*/ 65301 h 66408"/>
                  <a:gd name="csX2" fmla="*/ 20823 w 28804"/>
                  <a:gd name="csY2" fmla="*/ 66408 h 66408"/>
                  <a:gd name="csX3" fmla="*/ 12822 w 28804"/>
                  <a:gd name="csY3" fmla="*/ 64557 h 66408"/>
                  <a:gd name="csX4" fmla="*/ 7929 w 28804"/>
                  <a:gd name="csY4" fmla="*/ 59511 h 66408"/>
                  <a:gd name="csX5" fmla="*/ 6391 w 28804"/>
                  <a:gd name="csY5" fmla="*/ 49610 h 66408"/>
                  <a:gd name="csX6" fmla="*/ 6391 w 28804"/>
                  <a:gd name="csY6" fmla="*/ 23138 h 66408"/>
                  <a:gd name="csX7" fmla="*/ 0 w 28804"/>
                  <a:gd name="csY7" fmla="*/ 23138 h 66408"/>
                  <a:gd name="csX8" fmla="*/ 0 w 28804"/>
                  <a:gd name="csY8" fmla="*/ 14170 h 66408"/>
                  <a:gd name="csX9" fmla="*/ 7048 w 28804"/>
                  <a:gd name="csY9" fmla="*/ 14170 h 66408"/>
                  <a:gd name="csX10" fmla="*/ 8103 w 28804"/>
                  <a:gd name="csY10" fmla="*/ 866 h 66408"/>
                  <a:gd name="csX11" fmla="*/ 17574 w 28804"/>
                  <a:gd name="csY11" fmla="*/ 0 h 66408"/>
                  <a:gd name="csX12" fmla="*/ 17574 w 28804"/>
                  <a:gd name="csY12" fmla="*/ 14170 h 66408"/>
                  <a:gd name="csX13" fmla="*/ 27855 w 28804"/>
                  <a:gd name="csY13" fmla="*/ 14170 h 66408"/>
                  <a:gd name="csX14" fmla="*/ 27855 w 28804"/>
                  <a:gd name="csY14" fmla="*/ 23138 h 66408"/>
                  <a:gd name="csX15" fmla="*/ 17574 w 28804"/>
                  <a:gd name="csY15" fmla="*/ 23138 h 66408"/>
                  <a:gd name="csX16" fmla="*/ 17574 w 28804"/>
                  <a:gd name="csY16" fmla="*/ 48091 h 66408"/>
                  <a:gd name="csX17" fmla="*/ 19318 w 28804"/>
                  <a:gd name="csY17" fmla="*/ 54639 h 66408"/>
                  <a:gd name="csX18" fmla="*/ 25921 w 28804"/>
                  <a:gd name="csY18" fmla="*/ 56386 h 66408"/>
                  <a:gd name="csX19" fmla="*/ 28805 w 28804"/>
                  <a:gd name="csY19" fmla="*/ 56281 h 664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28804" h="66408">
                    <a:moveTo>
                      <a:pt x="28805" y="56281"/>
                    </a:moveTo>
                    <a:lnTo>
                      <a:pt x="28805" y="65301"/>
                    </a:lnTo>
                    <a:cubicBezTo>
                      <a:pt x="25366" y="66046"/>
                      <a:pt x="22704" y="66408"/>
                      <a:pt x="20823" y="66408"/>
                    </a:cubicBezTo>
                    <a:cubicBezTo>
                      <a:pt x="17711" y="66408"/>
                      <a:pt x="15049" y="65801"/>
                      <a:pt x="12822" y="64557"/>
                    </a:cubicBezTo>
                    <a:cubicBezTo>
                      <a:pt x="10591" y="63332"/>
                      <a:pt x="8968" y="61657"/>
                      <a:pt x="7929" y="59511"/>
                    </a:cubicBezTo>
                    <a:cubicBezTo>
                      <a:pt x="6894" y="57353"/>
                      <a:pt x="6391" y="54071"/>
                      <a:pt x="6391" y="49610"/>
                    </a:cubicBezTo>
                    <a:lnTo>
                      <a:pt x="6391" y="23138"/>
                    </a:lnTo>
                    <a:lnTo>
                      <a:pt x="0" y="23138"/>
                    </a:lnTo>
                    <a:lnTo>
                      <a:pt x="0" y="14170"/>
                    </a:lnTo>
                    <a:lnTo>
                      <a:pt x="7048" y="14170"/>
                    </a:lnTo>
                    <a:lnTo>
                      <a:pt x="8103" y="866"/>
                    </a:lnTo>
                    <a:lnTo>
                      <a:pt x="17574" y="0"/>
                    </a:lnTo>
                    <a:lnTo>
                      <a:pt x="17574" y="14170"/>
                    </a:lnTo>
                    <a:lnTo>
                      <a:pt x="27855" y="14170"/>
                    </a:lnTo>
                    <a:lnTo>
                      <a:pt x="27855" y="23138"/>
                    </a:lnTo>
                    <a:lnTo>
                      <a:pt x="17574" y="23138"/>
                    </a:lnTo>
                    <a:lnTo>
                      <a:pt x="17574" y="48091"/>
                    </a:lnTo>
                    <a:cubicBezTo>
                      <a:pt x="17574" y="51288"/>
                      <a:pt x="18162" y="53483"/>
                      <a:pt x="19318" y="54639"/>
                    </a:cubicBezTo>
                    <a:cubicBezTo>
                      <a:pt x="20493" y="55814"/>
                      <a:pt x="22688" y="56386"/>
                      <a:pt x="25921" y="56386"/>
                    </a:cubicBezTo>
                    <a:cubicBezTo>
                      <a:pt x="26836" y="56386"/>
                      <a:pt x="27802" y="56350"/>
                      <a:pt x="28805" y="56281"/>
                    </a:cubicBezTo>
                    <a:close/>
                  </a:path>
                </a:pathLst>
              </a:custGeom>
              <a:solidFill>
                <a:srgbClr val="000066"/>
              </a:solidFill>
              <a:ln w="326" cap="flat">
                <a:noFill/>
                <a:prstDash val="solid"/>
                <a:miter/>
              </a:ln>
            </p:spPr>
            <p:txBody>
              <a:bodyPr/>
              <a:lstStyle/>
              <a:p>
                <a:endParaRPr lang="en-GB"/>
              </a:p>
            </p:txBody>
          </p:sp>
          <p:sp>
            <p:nvSpPr>
              <p:cNvPr id="1205" name="Free-form: Shape 1204">
                <a:extLst>
                  <a:ext uri="{FF2B5EF4-FFF2-40B4-BE49-F238E27FC236}">
                    <a16:creationId xmlns:a16="http://schemas.microsoft.com/office/drawing/2014/main" id="{6046A2E7-DFD3-A26B-881A-AEA9171C15A1}"/>
                  </a:ext>
                </a:extLst>
              </p:cNvPr>
              <p:cNvSpPr/>
              <p:nvPr/>
            </p:nvSpPr>
            <p:spPr>
              <a:xfrm>
                <a:off x="3299648" y="3315856"/>
                <a:ext cx="43945" cy="53273"/>
              </a:xfrm>
              <a:custGeom>
                <a:avLst/>
                <a:gdLst>
                  <a:gd name="csX0" fmla="*/ 0 w 43945"/>
                  <a:gd name="csY0" fmla="*/ 40452 h 53273"/>
                  <a:gd name="csX1" fmla="*/ 10836 w 43945"/>
                  <a:gd name="csY1" fmla="*/ 38379 h 53273"/>
                  <a:gd name="csX2" fmla="*/ 21774 w 43945"/>
                  <a:gd name="csY2" fmla="*/ 44600 h 53273"/>
                  <a:gd name="csX3" fmla="*/ 32505 w 43945"/>
                  <a:gd name="csY3" fmla="*/ 38274 h 53273"/>
                  <a:gd name="csX4" fmla="*/ 30830 w 43945"/>
                  <a:gd name="csY4" fmla="*/ 34940 h 53273"/>
                  <a:gd name="csX5" fmla="*/ 26888 w 43945"/>
                  <a:gd name="csY5" fmla="*/ 33160 h 53273"/>
                  <a:gd name="csX6" fmla="*/ 17574 w 43945"/>
                  <a:gd name="csY6" fmla="*/ 31396 h 53273"/>
                  <a:gd name="csX7" fmla="*/ 2074 w 43945"/>
                  <a:gd name="csY7" fmla="*/ 16260 h 53273"/>
                  <a:gd name="csX8" fmla="*/ 6982 w 43945"/>
                  <a:gd name="csY8" fmla="*/ 4735 h 53273"/>
                  <a:gd name="csX9" fmla="*/ 21617 w 43945"/>
                  <a:gd name="csY9" fmla="*/ 0 h 53273"/>
                  <a:gd name="csX10" fmla="*/ 41421 w 43945"/>
                  <a:gd name="csY10" fmla="*/ 11907 h 53273"/>
                  <a:gd name="csX11" fmla="*/ 31140 w 43945"/>
                  <a:gd name="csY11" fmla="*/ 13980 h 53273"/>
                  <a:gd name="csX12" fmla="*/ 21930 w 43945"/>
                  <a:gd name="csY12" fmla="*/ 8207 h 53273"/>
                  <a:gd name="csX13" fmla="*/ 12701 w 43945"/>
                  <a:gd name="csY13" fmla="*/ 13980 h 53273"/>
                  <a:gd name="csX14" fmla="*/ 20150 w 43945"/>
                  <a:gd name="csY14" fmla="*/ 19493 h 53273"/>
                  <a:gd name="csX15" fmla="*/ 31140 w 43945"/>
                  <a:gd name="csY15" fmla="*/ 21772 h 53273"/>
                  <a:gd name="csX16" fmla="*/ 43946 w 43945"/>
                  <a:gd name="csY16" fmla="*/ 36462 h 53273"/>
                  <a:gd name="csX17" fmla="*/ 37362 w 43945"/>
                  <a:gd name="csY17" fmla="*/ 49094 h 53273"/>
                  <a:gd name="csX18" fmla="*/ 21721 w 43945"/>
                  <a:gd name="csY18" fmla="*/ 53274 h 53273"/>
                  <a:gd name="csX19" fmla="*/ 7845 w 43945"/>
                  <a:gd name="csY19" fmla="*/ 50093 h 53273"/>
                  <a:gd name="csX20" fmla="*/ 0 w 43945"/>
                  <a:gd name="csY20" fmla="*/ 40452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43945" h="53273">
                    <a:moveTo>
                      <a:pt x="0" y="40452"/>
                    </a:moveTo>
                    <a:lnTo>
                      <a:pt x="10836" y="38379"/>
                    </a:lnTo>
                    <a:cubicBezTo>
                      <a:pt x="12495" y="42526"/>
                      <a:pt x="16140" y="44600"/>
                      <a:pt x="21774" y="44600"/>
                    </a:cubicBezTo>
                    <a:cubicBezTo>
                      <a:pt x="28929" y="44600"/>
                      <a:pt x="32505" y="42490"/>
                      <a:pt x="32505" y="38274"/>
                    </a:cubicBezTo>
                    <a:cubicBezTo>
                      <a:pt x="32505" y="36926"/>
                      <a:pt x="31953" y="35822"/>
                      <a:pt x="30830" y="34940"/>
                    </a:cubicBezTo>
                    <a:cubicBezTo>
                      <a:pt x="29723" y="34058"/>
                      <a:pt x="28410" y="33470"/>
                      <a:pt x="26888" y="33160"/>
                    </a:cubicBezTo>
                    <a:lnTo>
                      <a:pt x="17574" y="31396"/>
                    </a:lnTo>
                    <a:cubicBezTo>
                      <a:pt x="7240" y="29411"/>
                      <a:pt x="2074" y="24366"/>
                      <a:pt x="2074" y="16260"/>
                    </a:cubicBezTo>
                    <a:cubicBezTo>
                      <a:pt x="2074" y="11734"/>
                      <a:pt x="3717" y="7896"/>
                      <a:pt x="6982" y="4735"/>
                    </a:cubicBezTo>
                    <a:cubicBezTo>
                      <a:pt x="10265" y="1590"/>
                      <a:pt x="15137" y="0"/>
                      <a:pt x="21617" y="0"/>
                    </a:cubicBezTo>
                    <a:cubicBezTo>
                      <a:pt x="32417" y="0"/>
                      <a:pt x="39021" y="3974"/>
                      <a:pt x="41421" y="11907"/>
                    </a:cubicBezTo>
                    <a:lnTo>
                      <a:pt x="31140" y="13980"/>
                    </a:lnTo>
                    <a:cubicBezTo>
                      <a:pt x="30053" y="10127"/>
                      <a:pt x="26992" y="8207"/>
                      <a:pt x="21930" y="8207"/>
                    </a:cubicBezTo>
                    <a:cubicBezTo>
                      <a:pt x="15777" y="8207"/>
                      <a:pt x="12701" y="10127"/>
                      <a:pt x="12701" y="13980"/>
                    </a:cubicBezTo>
                    <a:cubicBezTo>
                      <a:pt x="12701" y="16639"/>
                      <a:pt x="15190" y="18491"/>
                      <a:pt x="20150" y="19493"/>
                    </a:cubicBezTo>
                    <a:lnTo>
                      <a:pt x="31140" y="21772"/>
                    </a:lnTo>
                    <a:cubicBezTo>
                      <a:pt x="39677" y="23536"/>
                      <a:pt x="43946" y="28425"/>
                      <a:pt x="43946" y="36462"/>
                    </a:cubicBezTo>
                    <a:cubicBezTo>
                      <a:pt x="43946" y="42095"/>
                      <a:pt x="41751" y="46311"/>
                      <a:pt x="37362" y="49094"/>
                    </a:cubicBezTo>
                    <a:cubicBezTo>
                      <a:pt x="32972" y="51873"/>
                      <a:pt x="27770" y="53257"/>
                      <a:pt x="21721" y="53274"/>
                    </a:cubicBezTo>
                    <a:cubicBezTo>
                      <a:pt x="16486" y="53257"/>
                      <a:pt x="11871" y="52202"/>
                      <a:pt x="7845" y="50093"/>
                    </a:cubicBezTo>
                    <a:cubicBezTo>
                      <a:pt x="3837" y="47987"/>
                      <a:pt x="1208" y="44773"/>
                      <a:pt x="0" y="40452"/>
                    </a:cubicBezTo>
                    <a:close/>
                  </a:path>
                </a:pathLst>
              </a:custGeom>
              <a:solidFill>
                <a:srgbClr val="000066"/>
              </a:solidFill>
              <a:ln w="326" cap="flat">
                <a:noFill/>
                <a:prstDash val="solid"/>
                <a:miter/>
              </a:ln>
            </p:spPr>
            <p:txBody>
              <a:bodyPr/>
              <a:lstStyle/>
              <a:p>
                <a:endParaRPr lang="en-GB"/>
              </a:p>
            </p:txBody>
          </p:sp>
          <p:sp>
            <p:nvSpPr>
              <p:cNvPr id="1206" name="Free-form: Shape 1205">
                <a:extLst>
                  <a:ext uri="{FF2B5EF4-FFF2-40B4-BE49-F238E27FC236}">
                    <a16:creationId xmlns:a16="http://schemas.microsoft.com/office/drawing/2014/main" id="{66CE9528-36BD-E78F-CFBD-C16DF0AEC487}"/>
                  </a:ext>
                </a:extLst>
              </p:cNvPr>
              <p:cNvSpPr/>
              <p:nvPr/>
            </p:nvSpPr>
            <p:spPr>
              <a:xfrm>
                <a:off x="3352908" y="3298956"/>
                <a:ext cx="11544" cy="69102"/>
              </a:xfrm>
              <a:custGeom>
                <a:avLst/>
                <a:gdLst>
                  <a:gd name="csX0" fmla="*/ 11545 w 11544"/>
                  <a:gd name="csY0" fmla="*/ 11992 h 69102"/>
                  <a:gd name="csX1" fmla="*/ 0 w 11544"/>
                  <a:gd name="csY1" fmla="*/ 11992 h 69102"/>
                  <a:gd name="csX2" fmla="*/ 0 w 11544"/>
                  <a:gd name="csY2" fmla="*/ 0 h 69102"/>
                  <a:gd name="csX3" fmla="*/ 11545 w 11544"/>
                  <a:gd name="csY3" fmla="*/ 0 h 69102"/>
                  <a:gd name="csX4" fmla="*/ 11545 w 11544"/>
                  <a:gd name="csY4" fmla="*/ 11992 h 69102"/>
                  <a:gd name="csX5" fmla="*/ 11545 w 11544"/>
                  <a:gd name="csY5" fmla="*/ 69102 h 69102"/>
                  <a:gd name="csX6" fmla="*/ 0 w 11544"/>
                  <a:gd name="csY6" fmla="*/ 69102 h 69102"/>
                  <a:gd name="csX7" fmla="*/ 0 w 11544"/>
                  <a:gd name="csY7" fmla="*/ 17971 h 69102"/>
                  <a:gd name="csX8" fmla="*/ 11545 w 11544"/>
                  <a:gd name="csY8" fmla="*/ 17971 h 69102"/>
                  <a:gd name="csX9" fmla="*/ 11545 w 11544"/>
                  <a:gd name="csY9" fmla="*/ 69102 h 691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1544" h="69102">
                    <a:moveTo>
                      <a:pt x="11545" y="11992"/>
                    </a:moveTo>
                    <a:lnTo>
                      <a:pt x="0" y="11992"/>
                    </a:lnTo>
                    <a:lnTo>
                      <a:pt x="0" y="0"/>
                    </a:lnTo>
                    <a:lnTo>
                      <a:pt x="11545" y="0"/>
                    </a:lnTo>
                    <a:lnTo>
                      <a:pt x="11545" y="11992"/>
                    </a:lnTo>
                    <a:close/>
                    <a:moveTo>
                      <a:pt x="11545" y="69102"/>
                    </a:moveTo>
                    <a:lnTo>
                      <a:pt x="0" y="69102"/>
                    </a:lnTo>
                    <a:lnTo>
                      <a:pt x="0" y="17971"/>
                    </a:lnTo>
                    <a:lnTo>
                      <a:pt x="11545" y="17971"/>
                    </a:lnTo>
                    <a:lnTo>
                      <a:pt x="11545" y="69102"/>
                    </a:lnTo>
                    <a:close/>
                  </a:path>
                </a:pathLst>
              </a:custGeom>
              <a:solidFill>
                <a:srgbClr val="000066"/>
              </a:solidFill>
              <a:ln w="326" cap="flat">
                <a:noFill/>
                <a:prstDash val="solid"/>
                <a:miter/>
              </a:ln>
            </p:spPr>
            <p:txBody>
              <a:bodyPr/>
              <a:lstStyle/>
              <a:p>
                <a:endParaRPr lang="en-GB"/>
              </a:p>
            </p:txBody>
          </p:sp>
          <p:sp>
            <p:nvSpPr>
              <p:cNvPr id="1207" name="Free-form: Shape 1206">
                <a:extLst>
                  <a:ext uri="{FF2B5EF4-FFF2-40B4-BE49-F238E27FC236}">
                    <a16:creationId xmlns:a16="http://schemas.microsoft.com/office/drawing/2014/main" id="{0293CE84-EDD0-341A-419D-3C824417E7C4}"/>
                  </a:ext>
                </a:extLst>
              </p:cNvPr>
              <p:cNvSpPr/>
              <p:nvPr/>
            </p:nvSpPr>
            <p:spPr>
              <a:xfrm>
                <a:off x="3378329" y="3315405"/>
                <a:ext cx="26074" cy="52652"/>
              </a:xfrm>
              <a:custGeom>
                <a:avLst/>
                <a:gdLst>
                  <a:gd name="csX0" fmla="*/ 11542 w 26074"/>
                  <a:gd name="csY0" fmla="*/ 52653 h 52652"/>
                  <a:gd name="csX1" fmla="*/ 0 w 26074"/>
                  <a:gd name="csY1" fmla="*/ 52653 h 52652"/>
                  <a:gd name="csX2" fmla="*/ 0 w 26074"/>
                  <a:gd name="csY2" fmla="*/ 1522 h 52652"/>
                  <a:gd name="csX3" fmla="*/ 10438 w 26074"/>
                  <a:gd name="csY3" fmla="*/ 1522 h 52652"/>
                  <a:gd name="csX4" fmla="*/ 10438 w 26074"/>
                  <a:gd name="csY4" fmla="*/ 13722 h 52652"/>
                  <a:gd name="csX5" fmla="*/ 16555 w 26074"/>
                  <a:gd name="csY5" fmla="*/ 3301 h 52652"/>
                  <a:gd name="csX6" fmla="*/ 24556 w 26074"/>
                  <a:gd name="csY6" fmla="*/ 0 h 52652"/>
                  <a:gd name="csX7" fmla="*/ 26075 w 26074"/>
                  <a:gd name="csY7" fmla="*/ 52 h 52652"/>
                  <a:gd name="csX8" fmla="*/ 26075 w 26074"/>
                  <a:gd name="csY8" fmla="*/ 12459 h 52652"/>
                  <a:gd name="csX9" fmla="*/ 14412 w 26074"/>
                  <a:gd name="csY9" fmla="*/ 18076 h 52652"/>
                  <a:gd name="csX10" fmla="*/ 11542 w 26074"/>
                  <a:gd name="csY10" fmla="*/ 28963 h 52652"/>
                  <a:gd name="csX11" fmla="*/ 11542 w 26074"/>
                  <a:gd name="csY11" fmla="*/ 52653 h 5265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6074" h="52652">
                    <a:moveTo>
                      <a:pt x="11542" y="52653"/>
                    </a:moveTo>
                    <a:lnTo>
                      <a:pt x="0" y="52653"/>
                    </a:lnTo>
                    <a:lnTo>
                      <a:pt x="0" y="1522"/>
                    </a:lnTo>
                    <a:lnTo>
                      <a:pt x="10438" y="1522"/>
                    </a:lnTo>
                    <a:lnTo>
                      <a:pt x="10438" y="13722"/>
                    </a:lnTo>
                    <a:cubicBezTo>
                      <a:pt x="11924" y="8971"/>
                      <a:pt x="13962" y="5480"/>
                      <a:pt x="16555" y="3301"/>
                    </a:cubicBezTo>
                    <a:cubicBezTo>
                      <a:pt x="19164" y="1107"/>
                      <a:pt x="21826" y="0"/>
                      <a:pt x="24556" y="0"/>
                    </a:cubicBezTo>
                    <a:cubicBezTo>
                      <a:pt x="24935" y="0"/>
                      <a:pt x="25438" y="19"/>
                      <a:pt x="26075" y="52"/>
                    </a:cubicBezTo>
                    <a:lnTo>
                      <a:pt x="26075" y="12459"/>
                    </a:lnTo>
                    <a:cubicBezTo>
                      <a:pt x="20200" y="12459"/>
                      <a:pt x="16313" y="14327"/>
                      <a:pt x="14412" y="18076"/>
                    </a:cubicBezTo>
                    <a:cubicBezTo>
                      <a:pt x="12512" y="21825"/>
                      <a:pt x="11542" y="25453"/>
                      <a:pt x="11542" y="28963"/>
                    </a:cubicBezTo>
                    <a:lnTo>
                      <a:pt x="11542" y="52653"/>
                    </a:lnTo>
                    <a:close/>
                  </a:path>
                </a:pathLst>
              </a:custGeom>
              <a:solidFill>
                <a:srgbClr val="000066"/>
              </a:solidFill>
              <a:ln w="326" cap="flat">
                <a:noFill/>
                <a:prstDash val="solid"/>
                <a:miter/>
              </a:ln>
            </p:spPr>
            <p:txBody>
              <a:bodyPr/>
              <a:lstStyle/>
              <a:p>
                <a:endParaRPr lang="en-GB"/>
              </a:p>
            </p:txBody>
          </p:sp>
          <p:sp>
            <p:nvSpPr>
              <p:cNvPr id="1208" name="Free-form: Shape 1207">
                <a:extLst>
                  <a:ext uri="{FF2B5EF4-FFF2-40B4-BE49-F238E27FC236}">
                    <a16:creationId xmlns:a16="http://schemas.microsoft.com/office/drawing/2014/main" id="{32BEA15E-FFF0-7667-957F-AE4107A47C71}"/>
                  </a:ext>
                </a:extLst>
              </p:cNvPr>
              <p:cNvSpPr/>
              <p:nvPr/>
            </p:nvSpPr>
            <p:spPr>
              <a:xfrm>
                <a:off x="3408810" y="3315856"/>
                <a:ext cx="47541" cy="53273"/>
              </a:xfrm>
              <a:custGeom>
                <a:avLst/>
                <a:gdLst>
                  <a:gd name="csX0" fmla="*/ 23295 w 47541"/>
                  <a:gd name="csY0" fmla="*/ 53274 h 53273"/>
                  <a:gd name="csX1" fmla="*/ 5980 w 47541"/>
                  <a:gd name="csY1" fmla="*/ 45119 h 53273"/>
                  <a:gd name="csX2" fmla="*/ 0 w 47541"/>
                  <a:gd name="csY2" fmla="*/ 26439 h 53273"/>
                  <a:gd name="csX3" fmla="*/ 6604 w 47541"/>
                  <a:gd name="csY3" fmla="*/ 7550 h 53273"/>
                  <a:gd name="csX4" fmla="*/ 24056 w 47541"/>
                  <a:gd name="csY4" fmla="*/ 0 h 53273"/>
                  <a:gd name="csX5" fmla="*/ 40941 w 47541"/>
                  <a:gd name="csY5" fmla="*/ 7345 h 53273"/>
                  <a:gd name="csX6" fmla="*/ 47541 w 47541"/>
                  <a:gd name="csY6" fmla="*/ 26439 h 53273"/>
                  <a:gd name="csX7" fmla="*/ 40680 w 47541"/>
                  <a:gd name="csY7" fmla="*/ 45896 h 53273"/>
                  <a:gd name="csX8" fmla="*/ 23295 w 47541"/>
                  <a:gd name="csY8" fmla="*/ 53274 h 53273"/>
                  <a:gd name="csX9" fmla="*/ 23694 w 47541"/>
                  <a:gd name="csY9" fmla="*/ 43754 h 53273"/>
                  <a:gd name="csX10" fmla="*/ 35340 w 47541"/>
                  <a:gd name="csY10" fmla="*/ 26387 h 53273"/>
                  <a:gd name="csX11" fmla="*/ 32558 w 47541"/>
                  <a:gd name="csY11" fmla="*/ 14013 h 53273"/>
                  <a:gd name="csX12" fmla="*/ 24004 w 47541"/>
                  <a:gd name="csY12" fmla="*/ 9471 h 53273"/>
                  <a:gd name="csX13" fmla="*/ 15141 w 47541"/>
                  <a:gd name="csY13" fmla="*/ 14150 h 53273"/>
                  <a:gd name="csX14" fmla="*/ 12254 w 47541"/>
                  <a:gd name="csY14" fmla="*/ 26593 h 53273"/>
                  <a:gd name="csX15" fmla="*/ 15314 w 47541"/>
                  <a:gd name="csY15" fmla="*/ 39345 h 53273"/>
                  <a:gd name="csX16" fmla="*/ 23694 w 47541"/>
                  <a:gd name="csY16" fmla="*/ 43754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7541" h="53273">
                    <a:moveTo>
                      <a:pt x="23295" y="53274"/>
                    </a:moveTo>
                    <a:cubicBezTo>
                      <a:pt x="15728" y="53257"/>
                      <a:pt x="9954" y="50543"/>
                      <a:pt x="5980" y="45119"/>
                    </a:cubicBezTo>
                    <a:cubicBezTo>
                      <a:pt x="1989" y="39675"/>
                      <a:pt x="0" y="33454"/>
                      <a:pt x="0" y="26439"/>
                    </a:cubicBezTo>
                    <a:cubicBezTo>
                      <a:pt x="0" y="18869"/>
                      <a:pt x="2195" y="12579"/>
                      <a:pt x="6604" y="7550"/>
                    </a:cubicBezTo>
                    <a:cubicBezTo>
                      <a:pt x="11009" y="2521"/>
                      <a:pt x="16832" y="0"/>
                      <a:pt x="24056" y="0"/>
                    </a:cubicBezTo>
                    <a:cubicBezTo>
                      <a:pt x="30898" y="0"/>
                      <a:pt x="36532" y="2452"/>
                      <a:pt x="40941" y="7345"/>
                    </a:cubicBezTo>
                    <a:cubicBezTo>
                      <a:pt x="45347" y="12250"/>
                      <a:pt x="47541" y="18611"/>
                      <a:pt x="47541" y="26439"/>
                    </a:cubicBezTo>
                    <a:cubicBezTo>
                      <a:pt x="47541" y="34509"/>
                      <a:pt x="45258" y="40988"/>
                      <a:pt x="40680" y="45896"/>
                    </a:cubicBezTo>
                    <a:cubicBezTo>
                      <a:pt x="36101" y="50801"/>
                      <a:pt x="30311" y="53257"/>
                      <a:pt x="23295" y="53274"/>
                    </a:cubicBezTo>
                    <a:close/>
                    <a:moveTo>
                      <a:pt x="23694" y="43754"/>
                    </a:moveTo>
                    <a:cubicBezTo>
                      <a:pt x="31454" y="43754"/>
                      <a:pt x="35340" y="37964"/>
                      <a:pt x="35340" y="26387"/>
                    </a:cubicBezTo>
                    <a:cubicBezTo>
                      <a:pt x="35340" y="21149"/>
                      <a:pt x="34409" y="17021"/>
                      <a:pt x="32558" y="14013"/>
                    </a:cubicBezTo>
                    <a:cubicBezTo>
                      <a:pt x="30693" y="10989"/>
                      <a:pt x="27842" y="9471"/>
                      <a:pt x="24004" y="9471"/>
                    </a:cubicBezTo>
                    <a:cubicBezTo>
                      <a:pt x="20013" y="9471"/>
                      <a:pt x="17058" y="11041"/>
                      <a:pt x="15141" y="14150"/>
                    </a:cubicBezTo>
                    <a:cubicBezTo>
                      <a:pt x="13220" y="17279"/>
                      <a:pt x="12254" y="21426"/>
                      <a:pt x="12254" y="26593"/>
                    </a:cubicBezTo>
                    <a:cubicBezTo>
                      <a:pt x="12254" y="32157"/>
                      <a:pt x="13272" y="36410"/>
                      <a:pt x="15314" y="39345"/>
                    </a:cubicBezTo>
                    <a:cubicBezTo>
                      <a:pt x="17352" y="42284"/>
                      <a:pt x="20150" y="43754"/>
                      <a:pt x="23694" y="43754"/>
                    </a:cubicBezTo>
                    <a:close/>
                  </a:path>
                </a:pathLst>
              </a:custGeom>
              <a:solidFill>
                <a:srgbClr val="000066"/>
              </a:solidFill>
              <a:ln w="326" cap="flat">
                <a:noFill/>
                <a:prstDash val="solid"/>
                <a:miter/>
              </a:ln>
            </p:spPr>
            <p:txBody>
              <a:bodyPr/>
              <a:lstStyle/>
              <a:p>
                <a:endParaRPr lang="en-GB"/>
              </a:p>
            </p:txBody>
          </p:sp>
          <p:sp>
            <p:nvSpPr>
              <p:cNvPr id="1209" name="Free-form: Shape 1208">
                <a:extLst>
                  <a:ext uri="{FF2B5EF4-FFF2-40B4-BE49-F238E27FC236}">
                    <a16:creationId xmlns:a16="http://schemas.microsoft.com/office/drawing/2014/main" id="{19F574FB-6C24-F5F2-79AD-0C656A345058}"/>
                  </a:ext>
                </a:extLst>
              </p:cNvPr>
              <p:cNvSpPr/>
              <p:nvPr/>
            </p:nvSpPr>
            <p:spPr>
              <a:xfrm>
                <a:off x="5567596" y="3723325"/>
                <a:ext cx="52188" cy="69102"/>
              </a:xfrm>
              <a:custGeom>
                <a:avLst/>
                <a:gdLst>
                  <a:gd name="csX0" fmla="*/ 52189 w 52188"/>
                  <a:gd name="csY0" fmla="*/ 69103 h 69102"/>
                  <a:gd name="csX1" fmla="*/ 40092 w 52188"/>
                  <a:gd name="csY1" fmla="*/ 69103 h 69102"/>
                  <a:gd name="csX2" fmla="*/ 13861 w 52188"/>
                  <a:gd name="csY2" fmla="*/ 24953 h 69102"/>
                  <a:gd name="csX3" fmla="*/ 11891 w 52188"/>
                  <a:gd name="csY3" fmla="*/ 21668 h 69102"/>
                  <a:gd name="csX4" fmla="*/ 10023 w 52188"/>
                  <a:gd name="csY4" fmla="*/ 18471 h 69102"/>
                  <a:gd name="csX5" fmla="*/ 10023 w 52188"/>
                  <a:gd name="csY5" fmla="*/ 69103 h 69102"/>
                  <a:gd name="csX6" fmla="*/ 0 w 52188"/>
                  <a:gd name="csY6" fmla="*/ 69103 h 69102"/>
                  <a:gd name="csX7" fmla="*/ 0 w 52188"/>
                  <a:gd name="csY7" fmla="*/ 0 h 69102"/>
                  <a:gd name="csX8" fmla="*/ 13756 w 52188"/>
                  <a:gd name="csY8" fmla="*/ 0 h 69102"/>
                  <a:gd name="csX9" fmla="*/ 37966 w 52188"/>
                  <a:gd name="csY9" fmla="*/ 40694 h 69102"/>
                  <a:gd name="csX10" fmla="*/ 42375 w 52188"/>
                  <a:gd name="csY10" fmla="*/ 48143 h 69102"/>
                  <a:gd name="csX11" fmla="*/ 42375 w 52188"/>
                  <a:gd name="csY11" fmla="*/ 0 h 69102"/>
                  <a:gd name="csX12" fmla="*/ 52189 w 52188"/>
                  <a:gd name="csY12" fmla="*/ 0 h 69102"/>
                  <a:gd name="csX13" fmla="*/ 52189 w 52188"/>
                  <a:gd name="csY13" fmla="*/ 69103 h 691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52188" h="69102">
                    <a:moveTo>
                      <a:pt x="52189" y="69103"/>
                    </a:moveTo>
                    <a:lnTo>
                      <a:pt x="40092" y="69103"/>
                    </a:lnTo>
                    <a:lnTo>
                      <a:pt x="13861" y="24953"/>
                    </a:lnTo>
                    <a:cubicBezTo>
                      <a:pt x="13462" y="24277"/>
                      <a:pt x="12806" y="23190"/>
                      <a:pt x="11891" y="21668"/>
                    </a:cubicBezTo>
                    <a:cubicBezTo>
                      <a:pt x="11477" y="20995"/>
                      <a:pt x="10853" y="19924"/>
                      <a:pt x="10023" y="18471"/>
                    </a:cubicBezTo>
                    <a:lnTo>
                      <a:pt x="10023" y="69103"/>
                    </a:lnTo>
                    <a:lnTo>
                      <a:pt x="0" y="69103"/>
                    </a:lnTo>
                    <a:lnTo>
                      <a:pt x="0" y="0"/>
                    </a:lnTo>
                    <a:lnTo>
                      <a:pt x="13756" y="0"/>
                    </a:lnTo>
                    <a:lnTo>
                      <a:pt x="37966" y="40694"/>
                    </a:lnTo>
                    <a:cubicBezTo>
                      <a:pt x="38155" y="41040"/>
                      <a:pt x="39625" y="43512"/>
                      <a:pt x="42375" y="48143"/>
                    </a:cubicBezTo>
                    <a:lnTo>
                      <a:pt x="42375" y="0"/>
                    </a:lnTo>
                    <a:lnTo>
                      <a:pt x="52189" y="0"/>
                    </a:lnTo>
                    <a:lnTo>
                      <a:pt x="52189" y="69103"/>
                    </a:lnTo>
                    <a:close/>
                  </a:path>
                </a:pathLst>
              </a:custGeom>
              <a:solidFill>
                <a:srgbClr val="000066"/>
              </a:solidFill>
              <a:ln w="326" cap="flat">
                <a:noFill/>
                <a:prstDash val="solid"/>
                <a:miter/>
              </a:ln>
            </p:spPr>
            <p:txBody>
              <a:bodyPr/>
              <a:lstStyle/>
              <a:p>
                <a:endParaRPr lang="en-GB"/>
              </a:p>
            </p:txBody>
          </p:sp>
          <p:sp>
            <p:nvSpPr>
              <p:cNvPr id="1210" name="Free-form: Shape 1209">
                <a:extLst>
                  <a:ext uri="{FF2B5EF4-FFF2-40B4-BE49-F238E27FC236}">
                    <a16:creationId xmlns:a16="http://schemas.microsoft.com/office/drawing/2014/main" id="{7A9B14F9-EF2C-7A90-9A36-6B6054FB102E}"/>
                  </a:ext>
                </a:extLst>
              </p:cNvPr>
              <p:cNvSpPr/>
              <p:nvPr/>
            </p:nvSpPr>
            <p:spPr>
              <a:xfrm>
                <a:off x="5628080" y="3741297"/>
                <a:ext cx="44393" cy="69517"/>
              </a:xfrm>
              <a:custGeom>
                <a:avLst/>
                <a:gdLst>
                  <a:gd name="csX0" fmla="*/ 44393 w 44393"/>
                  <a:gd name="csY0" fmla="*/ 0 h 69517"/>
                  <a:gd name="csX1" fmla="*/ 24504 w 44393"/>
                  <a:gd name="csY1" fmla="*/ 58215 h 69517"/>
                  <a:gd name="csX2" fmla="*/ 19510 w 44393"/>
                  <a:gd name="csY2" fmla="*/ 66545 h 69517"/>
                  <a:gd name="csX3" fmla="*/ 10575 w 44393"/>
                  <a:gd name="csY3" fmla="*/ 69517 h 69517"/>
                  <a:gd name="csX4" fmla="*/ 3958 w 44393"/>
                  <a:gd name="csY4" fmla="*/ 69155 h 69517"/>
                  <a:gd name="csX5" fmla="*/ 3958 w 44393"/>
                  <a:gd name="csY5" fmla="*/ 59994 h 69517"/>
                  <a:gd name="csX6" fmla="*/ 9471 w 44393"/>
                  <a:gd name="csY6" fmla="*/ 60099 h 69517"/>
                  <a:gd name="csX7" fmla="*/ 14860 w 44393"/>
                  <a:gd name="csY7" fmla="*/ 58907 h 69517"/>
                  <a:gd name="csX8" fmla="*/ 17626 w 44393"/>
                  <a:gd name="csY8" fmla="*/ 54675 h 69517"/>
                  <a:gd name="csX9" fmla="*/ 18629 w 44393"/>
                  <a:gd name="csY9" fmla="*/ 51131 h 69517"/>
                  <a:gd name="csX10" fmla="*/ 17574 w 44393"/>
                  <a:gd name="csY10" fmla="*/ 47987 h 69517"/>
                  <a:gd name="csX11" fmla="*/ 0 w 44393"/>
                  <a:gd name="csY11" fmla="*/ 0 h 69517"/>
                  <a:gd name="csX12" fmla="*/ 12097 w 44393"/>
                  <a:gd name="csY12" fmla="*/ 0 h 69517"/>
                  <a:gd name="csX13" fmla="*/ 24504 w 44393"/>
                  <a:gd name="csY13" fmla="*/ 33712 h 69517"/>
                  <a:gd name="csX14" fmla="*/ 35183 w 44393"/>
                  <a:gd name="csY14" fmla="*/ 0 h 69517"/>
                  <a:gd name="csX15" fmla="*/ 44393 w 44393"/>
                  <a:gd name="csY15" fmla="*/ 0 h 695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44393" h="69517">
                    <a:moveTo>
                      <a:pt x="44393" y="0"/>
                    </a:moveTo>
                    <a:lnTo>
                      <a:pt x="24504" y="58215"/>
                    </a:lnTo>
                    <a:cubicBezTo>
                      <a:pt x="23296" y="61794"/>
                      <a:pt x="21636" y="64576"/>
                      <a:pt x="19510" y="66545"/>
                    </a:cubicBezTo>
                    <a:cubicBezTo>
                      <a:pt x="17401" y="68515"/>
                      <a:pt x="14429" y="69501"/>
                      <a:pt x="10575" y="69517"/>
                    </a:cubicBezTo>
                    <a:cubicBezTo>
                      <a:pt x="9056" y="69501"/>
                      <a:pt x="6862" y="69396"/>
                      <a:pt x="3958" y="69155"/>
                    </a:cubicBezTo>
                    <a:lnTo>
                      <a:pt x="3958" y="59994"/>
                    </a:lnTo>
                    <a:lnTo>
                      <a:pt x="9471" y="60099"/>
                    </a:lnTo>
                    <a:cubicBezTo>
                      <a:pt x="11888" y="60099"/>
                      <a:pt x="13687" y="59704"/>
                      <a:pt x="14860" y="58907"/>
                    </a:cubicBezTo>
                    <a:cubicBezTo>
                      <a:pt x="16019" y="58113"/>
                      <a:pt x="16953" y="56696"/>
                      <a:pt x="17626" y="54675"/>
                    </a:cubicBezTo>
                    <a:cubicBezTo>
                      <a:pt x="18299" y="52653"/>
                      <a:pt x="18629" y="51461"/>
                      <a:pt x="18629" y="51131"/>
                    </a:cubicBezTo>
                    <a:cubicBezTo>
                      <a:pt x="18629" y="50926"/>
                      <a:pt x="18283" y="49887"/>
                      <a:pt x="17574" y="47987"/>
                    </a:cubicBezTo>
                    <a:lnTo>
                      <a:pt x="0" y="0"/>
                    </a:lnTo>
                    <a:lnTo>
                      <a:pt x="12097" y="0"/>
                    </a:lnTo>
                    <a:lnTo>
                      <a:pt x="24504" y="33712"/>
                    </a:lnTo>
                    <a:lnTo>
                      <a:pt x="35183" y="0"/>
                    </a:lnTo>
                    <a:lnTo>
                      <a:pt x="44393" y="0"/>
                    </a:lnTo>
                    <a:close/>
                  </a:path>
                </a:pathLst>
              </a:custGeom>
              <a:solidFill>
                <a:srgbClr val="000066"/>
              </a:solidFill>
              <a:ln w="326" cap="flat">
                <a:noFill/>
                <a:prstDash val="solid"/>
                <a:miter/>
              </a:ln>
            </p:spPr>
            <p:txBody>
              <a:bodyPr/>
              <a:lstStyle/>
              <a:p>
                <a:endParaRPr lang="en-GB"/>
              </a:p>
            </p:txBody>
          </p:sp>
          <p:sp>
            <p:nvSpPr>
              <p:cNvPr id="1211" name="Free-form: Shape 1210">
                <a:extLst>
                  <a:ext uri="{FF2B5EF4-FFF2-40B4-BE49-F238E27FC236}">
                    <a16:creationId xmlns:a16="http://schemas.microsoft.com/office/drawing/2014/main" id="{5C5A49C6-B6D7-5FE9-B659-043A04A6CAC2}"/>
                  </a:ext>
                </a:extLst>
              </p:cNvPr>
              <p:cNvSpPr/>
              <p:nvPr/>
            </p:nvSpPr>
            <p:spPr>
              <a:xfrm>
                <a:off x="5675409" y="3740225"/>
                <a:ext cx="46986" cy="53273"/>
              </a:xfrm>
              <a:custGeom>
                <a:avLst/>
                <a:gdLst>
                  <a:gd name="csX0" fmla="*/ 46986 w 46986"/>
                  <a:gd name="csY0" fmla="*/ 52203 h 53273"/>
                  <a:gd name="csX1" fmla="*/ 35996 w 46986"/>
                  <a:gd name="csY1" fmla="*/ 52203 h 53273"/>
                  <a:gd name="csX2" fmla="*/ 34217 w 46986"/>
                  <a:gd name="csY2" fmla="*/ 41870 h 53273"/>
                  <a:gd name="csX3" fmla="*/ 16901 w 46986"/>
                  <a:gd name="csY3" fmla="*/ 53274 h 53273"/>
                  <a:gd name="csX4" fmla="*/ 4631 w 46986"/>
                  <a:gd name="csY4" fmla="*/ 48780 h 53273"/>
                  <a:gd name="csX5" fmla="*/ 0 w 46986"/>
                  <a:gd name="csY5" fmla="*/ 37513 h 53273"/>
                  <a:gd name="csX6" fmla="*/ 30934 w 46986"/>
                  <a:gd name="csY6" fmla="*/ 19905 h 53273"/>
                  <a:gd name="csX7" fmla="*/ 34217 w 46986"/>
                  <a:gd name="csY7" fmla="*/ 19957 h 53273"/>
                  <a:gd name="csX8" fmla="*/ 34217 w 46986"/>
                  <a:gd name="csY8" fmla="*/ 16103 h 53273"/>
                  <a:gd name="csX9" fmla="*/ 23384 w 46986"/>
                  <a:gd name="csY9" fmla="*/ 8155 h 53273"/>
                  <a:gd name="csX10" fmla="*/ 11440 w 46986"/>
                  <a:gd name="csY10" fmla="*/ 16103 h 53273"/>
                  <a:gd name="csX11" fmla="*/ 1627 w 46986"/>
                  <a:gd name="csY11" fmla="*/ 14637 h 53273"/>
                  <a:gd name="csX12" fmla="*/ 8191 w 46986"/>
                  <a:gd name="csY12" fmla="*/ 4131 h 53273"/>
                  <a:gd name="csX13" fmla="*/ 24902 w 46986"/>
                  <a:gd name="csY13" fmla="*/ 0 h 53273"/>
                  <a:gd name="csX14" fmla="*/ 34579 w 46986"/>
                  <a:gd name="csY14" fmla="*/ 1003 h 53273"/>
                  <a:gd name="csX15" fmla="*/ 40905 w 46986"/>
                  <a:gd name="csY15" fmla="*/ 4337 h 53273"/>
                  <a:gd name="csX16" fmla="*/ 44481 w 46986"/>
                  <a:gd name="csY16" fmla="*/ 9451 h 53273"/>
                  <a:gd name="csX17" fmla="*/ 45468 w 46986"/>
                  <a:gd name="csY17" fmla="*/ 18785 h 53273"/>
                  <a:gd name="csX18" fmla="*/ 45468 w 46986"/>
                  <a:gd name="csY18" fmla="*/ 41870 h 53273"/>
                  <a:gd name="csX19" fmla="*/ 46986 w 46986"/>
                  <a:gd name="csY19" fmla="*/ 52203 h 53273"/>
                  <a:gd name="csX20" fmla="*/ 34217 w 46986"/>
                  <a:gd name="csY20" fmla="*/ 26178 h 53273"/>
                  <a:gd name="csX21" fmla="*/ 11839 w 46986"/>
                  <a:gd name="csY21" fmla="*/ 36857 h 53273"/>
                  <a:gd name="csX22" fmla="*/ 14102 w 46986"/>
                  <a:gd name="csY22" fmla="*/ 42301 h 53273"/>
                  <a:gd name="csX23" fmla="*/ 20912 w 46986"/>
                  <a:gd name="csY23" fmla="*/ 44564 h 53273"/>
                  <a:gd name="csX24" fmla="*/ 30866 w 46986"/>
                  <a:gd name="csY24" fmla="*/ 40384 h 53273"/>
                  <a:gd name="csX25" fmla="*/ 34217 w 46986"/>
                  <a:gd name="csY25" fmla="*/ 30897 h 53273"/>
                  <a:gd name="csX26" fmla="*/ 34217 w 46986"/>
                  <a:gd name="csY26" fmla="*/ 26178 h 532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46986" h="53273">
                    <a:moveTo>
                      <a:pt x="46986" y="52203"/>
                    </a:moveTo>
                    <a:lnTo>
                      <a:pt x="35996" y="52203"/>
                    </a:lnTo>
                    <a:cubicBezTo>
                      <a:pt x="35013" y="49094"/>
                      <a:pt x="34426" y="45655"/>
                      <a:pt x="34217" y="41870"/>
                    </a:cubicBezTo>
                    <a:cubicBezTo>
                      <a:pt x="31160" y="49472"/>
                      <a:pt x="25386" y="53257"/>
                      <a:pt x="16901" y="53274"/>
                    </a:cubicBezTo>
                    <a:cubicBezTo>
                      <a:pt x="11803" y="53257"/>
                      <a:pt x="7727" y="51771"/>
                      <a:pt x="4631" y="48780"/>
                    </a:cubicBezTo>
                    <a:cubicBezTo>
                      <a:pt x="1538" y="45792"/>
                      <a:pt x="0" y="42043"/>
                      <a:pt x="0" y="37513"/>
                    </a:cubicBezTo>
                    <a:cubicBezTo>
                      <a:pt x="0" y="25783"/>
                      <a:pt x="10317" y="19905"/>
                      <a:pt x="30934" y="19905"/>
                    </a:cubicBezTo>
                    <a:cubicBezTo>
                      <a:pt x="31748" y="19905"/>
                      <a:pt x="32835" y="19924"/>
                      <a:pt x="34217" y="19957"/>
                    </a:cubicBezTo>
                    <a:lnTo>
                      <a:pt x="34217" y="16103"/>
                    </a:lnTo>
                    <a:cubicBezTo>
                      <a:pt x="34217" y="10800"/>
                      <a:pt x="30605" y="8155"/>
                      <a:pt x="23384" y="8155"/>
                    </a:cubicBezTo>
                    <a:cubicBezTo>
                      <a:pt x="16365" y="8155"/>
                      <a:pt x="12391" y="10800"/>
                      <a:pt x="11440" y="16103"/>
                    </a:cubicBezTo>
                    <a:lnTo>
                      <a:pt x="1627" y="14637"/>
                    </a:lnTo>
                    <a:cubicBezTo>
                      <a:pt x="2162" y="10385"/>
                      <a:pt x="4357" y="6878"/>
                      <a:pt x="8191" y="4131"/>
                    </a:cubicBezTo>
                    <a:cubicBezTo>
                      <a:pt x="12045" y="1382"/>
                      <a:pt x="17610" y="0"/>
                      <a:pt x="24902" y="0"/>
                    </a:cubicBezTo>
                    <a:cubicBezTo>
                      <a:pt x="28861" y="0"/>
                      <a:pt x="32074" y="346"/>
                      <a:pt x="34579" y="1003"/>
                    </a:cubicBezTo>
                    <a:cubicBezTo>
                      <a:pt x="37068" y="1659"/>
                      <a:pt x="39177" y="2763"/>
                      <a:pt x="40905" y="4337"/>
                    </a:cubicBezTo>
                    <a:cubicBezTo>
                      <a:pt x="42633" y="5911"/>
                      <a:pt x="43825" y="7603"/>
                      <a:pt x="44481" y="9451"/>
                    </a:cubicBezTo>
                    <a:cubicBezTo>
                      <a:pt x="45138" y="11283"/>
                      <a:pt x="45468" y="14395"/>
                      <a:pt x="45468" y="18785"/>
                    </a:cubicBezTo>
                    <a:lnTo>
                      <a:pt x="45468" y="41870"/>
                    </a:lnTo>
                    <a:cubicBezTo>
                      <a:pt x="45468" y="45221"/>
                      <a:pt x="45967" y="48659"/>
                      <a:pt x="46986" y="52203"/>
                    </a:cubicBezTo>
                    <a:close/>
                    <a:moveTo>
                      <a:pt x="34217" y="26178"/>
                    </a:moveTo>
                    <a:cubicBezTo>
                      <a:pt x="19305" y="26178"/>
                      <a:pt x="11839" y="29738"/>
                      <a:pt x="11839" y="36857"/>
                    </a:cubicBezTo>
                    <a:cubicBezTo>
                      <a:pt x="11839" y="38983"/>
                      <a:pt x="12600" y="40799"/>
                      <a:pt x="14102" y="42301"/>
                    </a:cubicBezTo>
                    <a:cubicBezTo>
                      <a:pt x="15604" y="43803"/>
                      <a:pt x="17871" y="44564"/>
                      <a:pt x="20912" y="44564"/>
                    </a:cubicBezTo>
                    <a:cubicBezTo>
                      <a:pt x="25301" y="44564"/>
                      <a:pt x="28619" y="43166"/>
                      <a:pt x="30866" y="40384"/>
                    </a:cubicBezTo>
                    <a:cubicBezTo>
                      <a:pt x="33093" y="37602"/>
                      <a:pt x="34217" y="34440"/>
                      <a:pt x="34217" y="30897"/>
                    </a:cubicBezTo>
                    <a:lnTo>
                      <a:pt x="34217" y="26178"/>
                    </a:lnTo>
                    <a:close/>
                  </a:path>
                </a:pathLst>
              </a:custGeom>
              <a:solidFill>
                <a:srgbClr val="000066"/>
              </a:solidFill>
              <a:ln w="326" cap="flat">
                <a:noFill/>
                <a:prstDash val="solid"/>
                <a:miter/>
              </a:ln>
            </p:spPr>
            <p:txBody>
              <a:bodyPr/>
              <a:lstStyle/>
              <a:p>
                <a:endParaRPr lang="en-GB"/>
              </a:p>
            </p:txBody>
          </p:sp>
          <p:sp>
            <p:nvSpPr>
              <p:cNvPr id="1212" name="Free-form: Shape 1211">
                <a:extLst>
                  <a:ext uri="{FF2B5EF4-FFF2-40B4-BE49-F238E27FC236}">
                    <a16:creationId xmlns:a16="http://schemas.microsoft.com/office/drawing/2014/main" id="{99C62D80-67A5-D926-CA56-CD6E320CA657}"/>
                  </a:ext>
                </a:extLst>
              </p:cNvPr>
              <p:cNvSpPr/>
              <p:nvPr/>
            </p:nvSpPr>
            <p:spPr>
              <a:xfrm>
                <a:off x="5733976" y="3779156"/>
                <a:ext cx="12511" cy="13272"/>
              </a:xfrm>
              <a:custGeom>
                <a:avLst/>
                <a:gdLst>
                  <a:gd name="csX0" fmla="*/ 12511 w 12511"/>
                  <a:gd name="csY0" fmla="*/ 0 h 13272"/>
                  <a:gd name="csX1" fmla="*/ 12511 w 12511"/>
                  <a:gd name="csY1" fmla="*/ 13272 h 13272"/>
                  <a:gd name="csX2" fmla="*/ 0 w 12511"/>
                  <a:gd name="csY2" fmla="*/ 13272 h 13272"/>
                  <a:gd name="csX3" fmla="*/ 0 w 12511"/>
                  <a:gd name="csY3" fmla="*/ 0 h 13272"/>
                  <a:gd name="csX4" fmla="*/ 12511 w 12511"/>
                  <a:gd name="csY4" fmla="*/ 0 h 13272"/>
                </a:gdLst>
                <a:ahLst/>
                <a:cxnLst>
                  <a:cxn ang="0">
                    <a:pos x="csX0" y="csY0"/>
                  </a:cxn>
                  <a:cxn ang="0">
                    <a:pos x="csX1" y="csY1"/>
                  </a:cxn>
                  <a:cxn ang="0">
                    <a:pos x="csX2" y="csY2"/>
                  </a:cxn>
                  <a:cxn ang="0">
                    <a:pos x="csX3" y="csY3"/>
                  </a:cxn>
                  <a:cxn ang="0">
                    <a:pos x="csX4" y="csY4"/>
                  </a:cxn>
                </a:cxnLst>
                <a:rect l="l" t="t" r="r" b="b"/>
                <a:pathLst>
                  <a:path w="12511" h="13272">
                    <a:moveTo>
                      <a:pt x="12511" y="0"/>
                    </a:moveTo>
                    <a:lnTo>
                      <a:pt x="12511" y="13272"/>
                    </a:lnTo>
                    <a:lnTo>
                      <a:pt x="0" y="13272"/>
                    </a:lnTo>
                    <a:lnTo>
                      <a:pt x="0" y="0"/>
                    </a:lnTo>
                    <a:lnTo>
                      <a:pt x="12511" y="0"/>
                    </a:lnTo>
                    <a:close/>
                  </a:path>
                </a:pathLst>
              </a:custGeom>
              <a:solidFill>
                <a:srgbClr val="000066"/>
              </a:solidFill>
              <a:ln w="326" cap="flat">
                <a:noFill/>
                <a:prstDash val="solid"/>
                <a:miter/>
              </a:ln>
            </p:spPr>
            <p:txBody>
              <a:bodyPr/>
              <a:lstStyle/>
              <a:p>
                <a:endParaRPr lang="en-GB"/>
              </a:p>
            </p:txBody>
          </p:sp>
        </p:grpSp>
        <p:grpSp>
          <p:nvGrpSpPr>
            <p:cNvPr id="11" name="Group 10">
              <a:extLst>
                <a:ext uri="{FF2B5EF4-FFF2-40B4-BE49-F238E27FC236}">
                  <a16:creationId xmlns:a16="http://schemas.microsoft.com/office/drawing/2014/main" id="{FD29EF6E-CE01-1D21-62F4-E1A43417ED70}"/>
                </a:ext>
              </a:extLst>
            </p:cNvPr>
            <p:cNvGrpSpPr/>
            <p:nvPr/>
          </p:nvGrpSpPr>
          <p:grpSpPr>
            <a:xfrm>
              <a:off x="6400801" y="5590738"/>
              <a:ext cx="3160290" cy="720708"/>
              <a:chOff x="6858000" y="5585902"/>
              <a:chExt cx="3480082" cy="793641"/>
            </a:xfrm>
          </p:grpSpPr>
          <p:grpSp>
            <p:nvGrpSpPr>
              <p:cNvPr id="16" name="Group 15">
                <a:extLst>
                  <a:ext uri="{FF2B5EF4-FFF2-40B4-BE49-F238E27FC236}">
                    <a16:creationId xmlns:a16="http://schemas.microsoft.com/office/drawing/2014/main" id="{FF072193-EE64-74FB-B81D-45AA7010F7B9}"/>
                  </a:ext>
                </a:extLst>
              </p:cNvPr>
              <p:cNvGrpSpPr/>
              <p:nvPr/>
            </p:nvGrpSpPr>
            <p:grpSpPr>
              <a:xfrm>
                <a:off x="6858000" y="5585902"/>
                <a:ext cx="3246757" cy="412618"/>
                <a:chOff x="6812280" y="5526430"/>
                <a:chExt cx="3246757" cy="412618"/>
              </a:xfrm>
            </p:grpSpPr>
            <p:sp>
              <p:nvSpPr>
                <p:cNvPr id="21" name="Rectangle 20">
                  <a:extLst>
                    <a:ext uri="{FF2B5EF4-FFF2-40B4-BE49-F238E27FC236}">
                      <a16:creationId xmlns:a16="http://schemas.microsoft.com/office/drawing/2014/main" id="{F63FC1D6-1BF3-DE7A-A764-4A7B00837A3B}"/>
                    </a:ext>
                  </a:extLst>
                </p:cNvPr>
                <p:cNvSpPr/>
                <p:nvPr/>
              </p:nvSpPr>
              <p:spPr>
                <a:xfrm>
                  <a:off x="6812280" y="5596057"/>
                  <a:ext cx="274320" cy="274320"/>
                </a:xfrm>
                <a:prstGeom prst="rect">
                  <a:avLst/>
                </a:prstGeom>
                <a:solidFill>
                  <a:srgbClr val="2EBF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Lato" panose="020F0502020204030203" pitchFamily="34" charset="0"/>
                    <a:ea typeface="Lato" panose="020F0502020204030203" pitchFamily="34" charset="0"/>
                    <a:cs typeface="Lato" panose="020F0502020204030203" pitchFamily="34" charset="0"/>
                  </a:endParaRPr>
                </a:p>
              </p:txBody>
            </p:sp>
            <p:sp>
              <p:nvSpPr>
                <p:cNvPr id="23" name="TextBox 22">
                  <a:extLst>
                    <a:ext uri="{FF2B5EF4-FFF2-40B4-BE49-F238E27FC236}">
                      <a16:creationId xmlns:a16="http://schemas.microsoft.com/office/drawing/2014/main" id="{4CACEC80-691F-92F6-7FD1-B98AD13211C6}"/>
                    </a:ext>
                  </a:extLst>
                </p:cNvPr>
                <p:cNvSpPr txBox="1"/>
                <p:nvPr/>
              </p:nvSpPr>
              <p:spPr>
                <a:xfrm>
                  <a:off x="7086599" y="5526430"/>
                  <a:ext cx="2972438" cy="412618"/>
                </a:xfrm>
                <a:prstGeom prst="rect">
                  <a:avLst/>
                </a:prstGeom>
                <a:noFill/>
              </p:spPr>
              <p:txBody>
                <a:bodyPr wrap="none" rtlCol="0">
                  <a:spAutoFit/>
                </a:bodyPr>
                <a:lstStyle/>
                <a:p>
                  <a:r>
                    <a:rPr lang="en-GB" sz="800" b="1">
                      <a:latin typeface="Lato" panose="020F0502020204030203" pitchFamily="34" charset="0"/>
                      <a:ea typeface="Lato" panose="020F0502020204030203" pitchFamily="34" charset="0"/>
                      <a:cs typeface="Lato" panose="020F0502020204030203" pitchFamily="34" charset="0"/>
                    </a:rPr>
                    <a:t>10 Core Intervention Districts</a:t>
                  </a:r>
                  <a:endParaRPr lang="en-GB" sz="800">
                    <a:latin typeface="Lato" panose="020F0502020204030203" pitchFamily="34" charset="0"/>
                    <a:ea typeface="Lato" panose="020F0502020204030203" pitchFamily="34" charset="0"/>
                    <a:cs typeface="Lato" panose="020F0502020204030203" pitchFamily="34" charset="0"/>
                  </a:endParaRPr>
                </a:p>
              </p:txBody>
            </p:sp>
          </p:grpSp>
          <p:grpSp>
            <p:nvGrpSpPr>
              <p:cNvPr id="17" name="Group 16">
                <a:extLst>
                  <a:ext uri="{FF2B5EF4-FFF2-40B4-BE49-F238E27FC236}">
                    <a16:creationId xmlns:a16="http://schemas.microsoft.com/office/drawing/2014/main" id="{BE89D287-C50F-17B4-A512-F5D3BF89BA1F}"/>
                  </a:ext>
                </a:extLst>
              </p:cNvPr>
              <p:cNvGrpSpPr/>
              <p:nvPr/>
            </p:nvGrpSpPr>
            <p:grpSpPr>
              <a:xfrm>
                <a:off x="6858000" y="5966924"/>
                <a:ext cx="3480082" cy="412619"/>
                <a:chOff x="6812280" y="6247849"/>
                <a:chExt cx="3480082" cy="412619"/>
              </a:xfrm>
            </p:grpSpPr>
            <p:sp>
              <p:nvSpPr>
                <p:cNvPr id="19" name="Rectangle 18">
                  <a:extLst>
                    <a:ext uri="{FF2B5EF4-FFF2-40B4-BE49-F238E27FC236}">
                      <a16:creationId xmlns:a16="http://schemas.microsoft.com/office/drawing/2014/main" id="{191CAADF-CA46-8602-2B2B-9763D1FF6136}"/>
                    </a:ext>
                  </a:extLst>
                </p:cNvPr>
                <p:cNvSpPr/>
                <p:nvPr/>
              </p:nvSpPr>
              <p:spPr>
                <a:xfrm>
                  <a:off x="6812280" y="6316691"/>
                  <a:ext cx="274320" cy="274320"/>
                </a:xfrm>
                <a:prstGeom prst="rect">
                  <a:avLst/>
                </a:prstGeom>
                <a:solidFill>
                  <a:srgbClr val="D8CC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Lato" panose="020F0502020204030203" pitchFamily="34" charset="0"/>
                    <a:ea typeface="Lato" panose="020F0502020204030203" pitchFamily="34" charset="0"/>
                    <a:cs typeface="Lato" panose="020F0502020204030203" pitchFamily="34" charset="0"/>
                  </a:endParaRPr>
                </a:p>
              </p:txBody>
            </p:sp>
            <p:sp>
              <p:nvSpPr>
                <p:cNvPr id="20" name="TextBox 19">
                  <a:extLst>
                    <a:ext uri="{FF2B5EF4-FFF2-40B4-BE49-F238E27FC236}">
                      <a16:creationId xmlns:a16="http://schemas.microsoft.com/office/drawing/2014/main" id="{27A2A9CF-628A-4D58-57BB-2239833CC5FC}"/>
                    </a:ext>
                  </a:extLst>
                </p:cNvPr>
                <p:cNvSpPr txBox="1"/>
                <p:nvPr/>
              </p:nvSpPr>
              <p:spPr>
                <a:xfrm>
                  <a:off x="7086599" y="6247849"/>
                  <a:ext cx="3205763" cy="412619"/>
                </a:xfrm>
                <a:prstGeom prst="rect">
                  <a:avLst/>
                </a:prstGeom>
                <a:noFill/>
              </p:spPr>
              <p:txBody>
                <a:bodyPr wrap="none" rtlCol="0">
                  <a:spAutoFit/>
                </a:bodyPr>
                <a:lstStyle/>
                <a:p>
                  <a:r>
                    <a:rPr lang="en-GB" sz="800" b="1">
                      <a:latin typeface="Lato" panose="020F0502020204030203" pitchFamily="34" charset="0"/>
                      <a:ea typeface="Lato" panose="020F0502020204030203" pitchFamily="34" charset="0"/>
                      <a:cs typeface="Lato" panose="020F0502020204030203" pitchFamily="34" charset="0"/>
                    </a:rPr>
                    <a:t>MVD Response added 5 districts</a:t>
                  </a:r>
                  <a:endParaRPr lang="en-GB" sz="800">
                    <a:latin typeface="Lato" panose="020F0502020204030203" pitchFamily="34" charset="0"/>
                    <a:ea typeface="Lato" panose="020F0502020204030203" pitchFamily="34" charset="0"/>
                    <a:cs typeface="Lato" panose="020F0502020204030203" pitchFamily="34" charset="0"/>
                  </a:endParaRPr>
                </a:p>
              </p:txBody>
            </p:sp>
          </p:grpSp>
        </p:grpSp>
        <p:grpSp>
          <p:nvGrpSpPr>
            <p:cNvPr id="12" name="Group 11">
              <a:extLst>
                <a:ext uri="{FF2B5EF4-FFF2-40B4-BE49-F238E27FC236}">
                  <a16:creationId xmlns:a16="http://schemas.microsoft.com/office/drawing/2014/main" id="{8606E314-6DCA-52FF-B562-C5F53148AE37}"/>
                </a:ext>
              </a:extLst>
            </p:cNvPr>
            <p:cNvGrpSpPr/>
            <p:nvPr/>
          </p:nvGrpSpPr>
          <p:grpSpPr>
            <a:xfrm>
              <a:off x="2099004" y="375840"/>
              <a:ext cx="653446" cy="949649"/>
              <a:chOff x="2423374" y="930723"/>
              <a:chExt cx="762000" cy="1107411"/>
            </a:xfrm>
          </p:grpSpPr>
          <p:pic>
            <p:nvPicPr>
              <p:cNvPr id="13" name="Graphic 12" descr="Map compass with solid fill">
                <a:extLst>
                  <a:ext uri="{FF2B5EF4-FFF2-40B4-BE49-F238E27FC236}">
                    <a16:creationId xmlns:a16="http://schemas.microsoft.com/office/drawing/2014/main" id="{26E4D724-9C46-CB50-D19E-1F728CE103A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423374" y="1276134"/>
                <a:ext cx="762000" cy="762000"/>
              </a:xfrm>
              <a:prstGeom prst="rect">
                <a:avLst/>
              </a:prstGeom>
            </p:spPr>
          </p:pic>
          <p:sp>
            <p:nvSpPr>
              <p:cNvPr id="15" name="TextBox 14">
                <a:extLst>
                  <a:ext uri="{FF2B5EF4-FFF2-40B4-BE49-F238E27FC236}">
                    <a16:creationId xmlns:a16="http://schemas.microsoft.com/office/drawing/2014/main" id="{A8821EF9-DC38-AB4E-4DBE-5D14C442CE4D}"/>
                  </a:ext>
                </a:extLst>
              </p:cNvPr>
              <p:cNvSpPr txBox="1"/>
              <p:nvPr/>
            </p:nvSpPr>
            <p:spPr>
              <a:xfrm>
                <a:off x="2514324" y="930723"/>
                <a:ext cx="576095" cy="499369"/>
              </a:xfrm>
              <a:prstGeom prst="rect">
                <a:avLst/>
              </a:prstGeom>
              <a:noFill/>
            </p:spPr>
            <p:txBody>
              <a:bodyPr wrap="none" rtlCol="0">
                <a:spAutoFit/>
              </a:bodyPr>
              <a:lstStyle/>
              <a:p>
                <a:r>
                  <a:rPr lang="en-GB" sz="1000" b="1">
                    <a:solidFill>
                      <a:schemeClr val="bg2"/>
                    </a:solidFill>
                    <a:latin typeface="Lato" panose="020F0502020204030203" pitchFamily="34" charset="0"/>
                    <a:ea typeface="Lato" panose="020F0502020204030203" pitchFamily="34" charset="0"/>
                    <a:cs typeface="Lato" panose="020F0502020204030203" pitchFamily="34" charset="0"/>
                  </a:rPr>
                  <a:t>N</a:t>
                </a:r>
              </a:p>
            </p:txBody>
          </p:sp>
        </p:grpSp>
      </p:grpSp>
      <p:sp>
        <p:nvSpPr>
          <p:cNvPr id="963" name="Rounded Rectangle 25">
            <a:extLst>
              <a:ext uri="{FF2B5EF4-FFF2-40B4-BE49-F238E27FC236}">
                <a16:creationId xmlns:a16="http://schemas.microsoft.com/office/drawing/2014/main" id="{74D310F1-E826-BB18-C2E8-EDAA1CCCA11C}"/>
              </a:ext>
            </a:extLst>
          </p:cNvPr>
          <p:cNvSpPr/>
          <p:nvPr/>
        </p:nvSpPr>
        <p:spPr>
          <a:xfrm>
            <a:off x="6158648" y="4879941"/>
            <a:ext cx="5941157" cy="1487876"/>
          </a:xfrm>
          <a:prstGeom prst="roundRect">
            <a:avLst>
              <a:gd name="adj" fmla="val 5291"/>
            </a:avLst>
          </a:prstGeom>
          <a:solidFill>
            <a:srgbClr val="BEBEBE">
              <a:alpha val="32941"/>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285750" indent="-285750">
              <a:lnSpc>
                <a:spcPct val="160000"/>
              </a:lnSpc>
              <a:buFont typeface="Arial" panose="020B0604020202020204" pitchFamily="34" charset="0"/>
              <a:buChar char="•"/>
            </a:pPr>
            <a:r>
              <a:rPr lang="en-GB" sz="1400" b="1">
                <a:solidFill>
                  <a:schemeClr val="tx1"/>
                </a:solidFill>
              </a:rPr>
              <a:t>120,000 people </a:t>
            </a:r>
            <a:r>
              <a:rPr lang="en-GB" sz="1400">
                <a:solidFill>
                  <a:schemeClr val="tx1"/>
                </a:solidFill>
              </a:rPr>
              <a:t>to gain access to basic water supply services</a:t>
            </a:r>
          </a:p>
          <a:p>
            <a:pPr marL="285750" indent="-285750">
              <a:lnSpc>
                <a:spcPct val="160000"/>
              </a:lnSpc>
              <a:buFont typeface="Arial" panose="020B0604020202020204" pitchFamily="34" charset="0"/>
              <a:buChar char="•"/>
            </a:pPr>
            <a:r>
              <a:rPr lang="en-GB" sz="1400" b="1">
                <a:solidFill>
                  <a:schemeClr val="tx1"/>
                </a:solidFill>
              </a:rPr>
              <a:t>96,000 people </a:t>
            </a:r>
            <a:r>
              <a:rPr lang="en-GB" sz="1400">
                <a:solidFill>
                  <a:schemeClr val="tx1"/>
                </a:solidFill>
              </a:rPr>
              <a:t>to receive improved water service quality</a:t>
            </a:r>
          </a:p>
          <a:p>
            <a:pPr marL="285750" indent="-285750">
              <a:lnSpc>
                <a:spcPct val="160000"/>
              </a:lnSpc>
              <a:buFont typeface="Arial" panose="020B0604020202020204" pitchFamily="34" charset="0"/>
              <a:buChar char="•"/>
            </a:pPr>
            <a:r>
              <a:rPr lang="en-GB" sz="1400" b="1">
                <a:solidFill>
                  <a:schemeClr val="tx1"/>
                </a:solidFill>
              </a:rPr>
              <a:t>100,000 people </a:t>
            </a:r>
            <a:r>
              <a:rPr lang="en-GB" sz="1400">
                <a:solidFill>
                  <a:schemeClr val="tx1"/>
                </a:solidFill>
              </a:rPr>
              <a:t>to gain access to improved sanitation and hygiene services</a:t>
            </a:r>
          </a:p>
        </p:txBody>
      </p:sp>
    </p:spTree>
    <p:extLst>
      <p:ext uri="{BB962C8B-B14F-4D97-AF65-F5344CB8AC3E}">
        <p14:creationId xmlns:p14="http://schemas.microsoft.com/office/powerpoint/2010/main" val="411976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2B2F71"/>
        </a:solid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B7909FAD-182C-46E0-6717-CF865269485E}"/>
              </a:ext>
            </a:extLst>
          </p:cNvPr>
          <p:cNvGrpSpPr/>
          <p:nvPr/>
        </p:nvGrpSpPr>
        <p:grpSpPr>
          <a:xfrm>
            <a:off x="991700" y="2597791"/>
            <a:ext cx="10370418" cy="830997"/>
            <a:chOff x="640481" y="1571758"/>
            <a:chExt cx="10370418" cy="830997"/>
          </a:xfrm>
        </p:grpSpPr>
        <p:sp>
          <p:nvSpPr>
            <p:cNvPr id="12" name="TextBox 11"/>
            <p:cNvSpPr txBox="1"/>
            <p:nvPr/>
          </p:nvSpPr>
          <p:spPr>
            <a:xfrm>
              <a:off x="1757293" y="1705095"/>
              <a:ext cx="9253606" cy="584775"/>
            </a:xfrm>
            <a:prstGeom prst="rect">
              <a:avLst/>
            </a:prstGeom>
            <a:noFill/>
          </p:spPr>
          <p:txBody>
            <a:bodyPr wrap="square" rtlCol="0">
              <a:spAutoFit/>
            </a:bodyPr>
            <a:lstStyle/>
            <a:p>
              <a:pPr algn="just"/>
              <a:r>
                <a:rPr lang="en-GB" altLang="ko-KR" sz="1600" i="1">
                  <a:solidFill>
                    <a:schemeClr val="bg1"/>
                  </a:solidFill>
                  <a:cs typeface="Arial" pitchFamily="34" charset="0"/>
                </a:rPr>
                <a:t>Evaluate the extent to which the project achieved its strategic objectives and intermediate results throughout the implementation period.</a:t>
              </a:r>
              <a:endParaRPr lang="en-US" altLang="ko-KR" sz="1400" i="1">
                <a:solidFill>
                  <a:schemeClr val="bg1"/>
                </a:solidFill>
                <a:cs typeface="Arial" pitchFamily="34" charset="0"/>
              </a:endParaRPr>
            </a:p>
          </p:txBody>
        </p:sp>
        <p:sp>
          <p:nvSpPr>
            <p:cNvPr id="17" name="TextBox 16"/>
            <p:cNvSpPr txBox="1"/>
            <p:nvPr/>
          </p:nvSpPr>
          <p:spPr>
            <a:xfrm>
              <a:off x="640481" y="1571758"/>
              <a:ext cx="1194296" cy="830997"/>
            </a:xfrm>
            <a:prstGeom prst="rect">
              <a:avLst/>
            </a:prstGeom>
            <a:noFill/>
          </p:spPr>
          <p:txBody>
            <a:bodyPr wrap="square" rtlCol="0">
              <a:spAutoFit/>
            </a:bodyPr>
            <a:lstStyle/>
            <a:p>
              <a:pPr algn="ctr"/>
              <a:r>
                <a:rPr lang="en-US" altLang="ko-KR" sz="4800" b="1">
                  <a:solidFill>
                    <a:srgbClr val="D99E29"/>
                  </a:solidFill>
                  <a:cs typeface="Arial" pitchFamily="34" charset="0"/>
                </a:rPr>
                <a:t>01</a:t>
              </a:r>
              <a:endParaRPr lang="ko-KR" altLang="en-US" sz="4800" b="1">
                <a:solidFill>
                  <a:srgbClr val="D99E29"/>
                </a:solidFill>
                <a:cs typeface="Arial" pitchFamily="34" charset="0"/>
              </a:endParaRPr>
            </a:p>
          </p:txBody>
        </p:sp>
      </p:grpSp>
      <p:grpSp>
        <p:nvGrpSpPr>
          <p:cNvPr id="19" name="Group 18">
            <a:extLst>
              <a:ext uri="{FF2B5EF4-FFF2-40B4-BE49-F238E27FC236}">
                <a16:creationId xmlns:a16="http://schemas.microsoft.com/office/drawing/2014/main" id="{6895D0D8-CC2D-5C3C-9850-A88760CD1CF6}"/>
              </a:ext>
            </a:extLst>
          </p:cNvPr>
          <p:cNvGrpSpPr/>
          <p:nvPr/>
        </p:nvGrpSpPr>
        <p:grpSpPr>
          <a:xfrm>
            <a:off x="991700" y="3403255"/>
            <a:ext cx="10447901" cy="830997"/>
            <a:chOff x="562997" y="3021080"/>
            <a:chExt cx="10447901" cy="830997"/>
          </a:xfrm>
        </p:grpSpPr>
        <p:sp>
          <p:nvSpPr>
            <p:cNvPr id="5" name="TextBox 4">
              <a:extLst>
                <a:ext uri="{FF2B5EF4-FFF2-40B4-BE49-F238E27FC236}">
                  <a16:creationId xmlns:a16="http://schemas.microsoft.com/office/drawing/2014/main" id="{9E9CDE64-051A-BFAE-4BCF-05FB50E07546}"/>
                </a:ext>
              </a:extLst>
            </p:cNvPr>
            <p:cNvSpPr txBox="1"/>
            <p:nvPr/>
          </p:nvSpPr>
          <p:spPr>
            <a:xfrm>
              <a:off x="1679808" y="3278019"/>
              <a:ext cx="9331090" cy="338554"/>
            </a:xfrm>
            <a:prstGeom prst="rect">
              <a:avLst/>
            </a:prstGeom>
            <a:noFill/>
          </p:spPr>
          <p:txBody>
            <a:bodyPr wrap="square" rtlCol="0">
              <a:spAutoFit/>
            </a:bodyPr>
            <a:lstStyle/>
            <a:p>
              <a:pPr algn="just"/>
              <a:r>
                <a:rPr lang="en-GB" altLang="ko-KR" sz="1600" i="1">
                  <a:solidFill>
                    <a:schemeClr val="bg1"/>
                  </a:solidFill>
                  <a:cs typeface="Arial" pitchFamily="34" charset="0"/>
                </a:rPr>
                <a:t>Document the main outcomes, effectiveness, and sustainability of the project’s accomplishments.</a:t>
              </a:r>
              <a:endParaRPr lang="en-US" altLang="ko-KR" sz="1600" i="1">
                <a:solidFill>
                  <a:schemeClr val="bg1"/>
                </a:solidFill>
                <a:cs typeface="Arial" pitchFamily="34" charset="0"/>
              </a:endParaRPr>
            </a:p>
          </p:txBody>
        </p:sp>
        <p:sp>
          <p:nvSpPr>
            <p:cNvPr id="7" name="TextBox 6">
              <a:extLst>
                <a:ext uri="{FF2B5EF4-FFF2-40B4-BE49-F238E27FC236}">
                  <a16:creationId xmlns:a16="http://schemas.microsoft.com/office/drawing/2014/main" id="{29417DDA-8ABE-97BD-0047-57C3FC2E2838}"/>
                </a:ext>
              </a:extLst>
            </p:cNvPr>
            <p:cNvSpPr txBox="1"/>
            <p:nvPr/>
          </p:nvSpPr>
          <p:spPr>
            <a:xfrm>
              <a:off x="562997" y="3021080"/>
              <a:ext cx="1194296" cy="830997"/>
            </a:xfrm>
            <a:prstGeom prst="rect">
              <a:avLst/>
            </a:prstGeom>
            <a:noFill/>
          </p:spPr>
          <p:txBody>
            <a:bodyPr wrap="square" rtlCol="0">
              <a:spAutoFit/>
            </a:bodyPr>
            <a:lstStyle/>
            <a:p>
              <a:pPr algn="ctr"/>
              <a:r>
                <a:rPr lang="en-US" altLang="ko-KR" sz="4800" b="1">
                  <a:solidFill>
                    <a:srgbClr val="D99E29"/>
                  </a:solidFill>
                  <a:cs typeface="Arial" pitchFamily="34" charset="0"/>
                </a:rPr>
                <a:t>02</a:t>
              </a:r>
              <a:endParaRPr lang="ko-KR" altLang="en-US" sz="4800" b="1">
                <a:solidFill>
                  <a:srgbClr val="D99E29"/>
                </a:solidFill>
                <a:cs typeface="Arial" pitchFamily="34" charset="0"/>
              </a:endParaRPr>
            </a:p>
          </p:txBody>
        </p:sp>
      </p:grpSp>
      <p:grpSp>
        <p:nvGrpSpPr>
          <p:cNvPr id="20" name="Group 19">
            <a:extLst>
              <a:ext uri="{FF2B5EF4-FFF2-40B4-BE49-F238E27FC236}">
                <a16:creationId xmlns:a16="http://schemas.microsoft.com/office/drawing/2014/main" id="{A9FC479B-22C5-7FFD-FFDA-592AF8504897}"/>
              </a:ext>
            </a:extLst>
          </p:cNvPr>
          <p:cNvGrpSpPr/>
          <p:nvPr/>
        </p:nvGrpSpPr>
        <p:grpSpPr>
          <a:xfrm>
            <a:off x="991700" y="4317655"/>
            <a:ext cx="10370418" cy="830997"/>
            <a:chOff x="562997" y="4441650"/>
            <a:chExt cx="10370418" cy="830997"/>
          </a:xfrm>
        </p:grpSpPr>
        <p:sp>
          <p:nvSpPr>
            <p:cNvPr id="6" name="TextBox 5">
              <a:extLst>
                <a:ext uri="{FF2B5EF4-FFF2-40B4-BE49-F238E27FC236}">
                  <a16:creationId xmlns:a16="http://schemas.microsoft.com/office/drawing/2014/main" id="{0E7F953F-F5F7-F023-FC58-9B3320120D2E}"/>
                </a:ext>
              </a:extLst>
            </p:cNvPr>
            <p:cNvSpPr txBox="1"/>
            <p:nvPr/>
          </p:nvSpPr>
          <p:spPr>
            <a:xfrm>
              <a:off x="1679809" y="4581362"/>
              <a:ext cx="9253606" cy="584775"/>
            </a:xfrm>
            <a:prstGeom prst="rect">
              <a:avLst/>
            </a:prstGeom>
            <a:noFill/>
          </p:spPr>
          <p:txBody>
            <a:bodyPr wrap="square" rtlCol="0">
              <a:spAutoFit/>
            </a:bodyPr>
            <a:lstStyle/>
            <a:p>
              <a:pPr algn="just"/>
              <a:r>
                <a:rPr lang="en-GB" altLang="ko-KR" sz="1600" i="1">
                  <a:solidFill>
                    <a:schemeClr val="bg1"/>
                  </a:solidFill>
                  <a:cs typeface="Arial" pitchFamily="34" charset="0"/>
                </a:rPr>
                <a:t>Assess performance against the indicators defined in the Performance Indicator Tracking Table (PITT) and develop lessons learned and recommendations to support future WASH programming.</a:t>
              </a:r>
              <a:endParaRPr lang="en-US" altLang="ko-KR" sz="1600" i="1">
                <a:solidFill>
                  <a:schemeClr val="bg1"/>
                </a:solidFill>
                <a:cs typeface="Arial" pitchFamily="34" charset="0"/>
              </a:endParaRPr>
            </a:p>
          </p:txBody>
        </p:sp>
        <p:sp>
          <p:nvSpPr>
            <p:cNvPr id="8" name="TextBox 7">
              <a:extLst>
                <a:ext uri="{FF2B5EF4-FFF2-40B4-BE49-F238E27FC236}">
                  <a16:creationId xmlns:a16="http://schemas.microsoft.com/office/drawing/2014/main" id="{C730C729-4AFA-0427-1C14-940C318DB049}"/>
                </a:ext>
              </a:extLst>
            </p:cNvPr>
            <p:cNvSpPr txBox="1"/>
            <p:nvPr/>
          </p:nvSpPr>
          <p:spPr>
            <a:xfrm>
              <a:off x="562997" y="4441650"/>
              <a:ext cx="1194296" cy="830997"/>
            </a:xfrm>
            <a:prstGeom prst="rect">
              <a:avLst/>
            </a:prstGeom>
            <a:noFill/>
          </p:spPr>
          <p:txBody>
            <a:bodyPr wrap="square" rtlCol="0">
              <a:spAutoFit/>
            </a:bodyPr>
            <a:lstStyle/>
            <a:p>
              <a:pPr algn="ctr"/>
              <a:r>
                <a:rPr lang="en-US" altLang="ko-KR" sz="4800" b="1">
                  <a:solidFill>
                    <a:srgbClr val="D99E29"/>
                  </a:solidFill>
                  <a:cs typeface="Arial" pitchFamily="34" charset="0"/>
                </a:rPr>
                <a:t>03</a:t>
              </a:r>
              <a:endParaRPr lang="ko-KR" altLang="en-US" sz="4800" b="1">
                <a:solidFill>
                  <a:srgbClr val="D99E29"/>
                </a:solidFill>
                <a:cs typeface="Arial" pitchFamily="34" charset="0"/>
              </a:endParaRPr>
            </a:p>
          </p:txBody>
        </p:sp>
      </p:grpSp>
      <p:sp>
        <p:nvSpPr>
          <p:cNvPr id="4" name="Rectangle 53">
            <a:extLst>
              <a:ext uri="{FF2B5EF4-FFF2-40B4-BE49-F238E27FC236}">
                <a16:creationId xmlns:a16="http://schemas.microsoft.com/office/drawing/2014/main" id="{DFD0F9BA-ED12-6E9D-7781-35BB8A826D26}"/>
              </a:ext>
            </a:extLst>
          </p:cNvPr>
          <p:cNvSpPr>
            <a:spLocks noChangeArrowheads="1"/>
          </p:cNvSpPr>
          <p:nvPr/>
        </p:nvSpPr>
        <p:spPr bwMode="auto">
          <a:xfrm>
            <a:off x="0" y="0"/>
            <a:ext cx="12192000" cy="553998"/>
          </a:xfrm>
          <a:prstGeom prst="rect">
            <a:avLst/>
          </a:prstGeom>
          <a:solidFill>
            <a:schemeClr val="bg1"/>
          </a:solidFill>
          <a:ln w="9525">
            <a:noFill/>
            <a:miter lim="800000"/>
            <a:headEnd/>
            <a:tailEnd/>
          </a:ln>
        </p:spPr>
        <p:txBody>
          <a:bodyPr vert="horz" wrap="square" lIns="0" tIns="0" rIns="0" bIns="0" numCol="1" anchor="t" anchorCtr="0" compatLnSpc="1">
            <a:prstTxWarp prst="textNoShape">
              <a:avLst/>
            </a:prstTxWarp>
            <a:spAutoFit/>
          </a:bodyPr>
          <a:lstStyle/>
          <a:p>
            <a:pPr lvl="0" algn="ctr" fontAlgn="base">
              <a:spcBef>
                <a:spcPct val="0"/>
              </a:spcBef>
              <a:spcAft>
                <a:spcPct val="0"/>
              </a:spcAft>
            </a:pPr>
            <a:r>
              <a:rPr kumimoji="0" lang="en-US" sz="3600" b="1" i="0" u="none" strike="noStrike" cap="none" normalizeH="0" baseline="0">
                <a:ln>
                  <a:noFill/>
                </a:ln>
                <a:solidFill>
                  <a:srgbClr val="2B2F71"/>
                </a:solidFill>
                <a:effectLst/>
                <a:ea typeface="Open Sans" panose="020B0606030504020204" pitchFamily="34" charset="0"/>
                <a:cs typeface="Open Sans" panose="020B0606030504020204" pitchFamily="34" charset="0"/>
              </a:rPr>
              <a:t>Evaluation Objectives</a:t>
            </a:r>
            <a:endParaRPr kumimoji="0" lang="en-US" b="1" i="0" u="none" strike="noStrike" cap="none" normalizeH="0" baseline="0">
              <a:ln>
                <a:noFill/>
              </a:ln>
              <a:solidFill>
                <a:srgbClr val="2B2F71"/>
              </a:solidFill>
              <a:effectLst/>
              <a:ea typeface="Open Sans" panose="020B0606030504020204" pitchFamily="34" charset="0"/>
              <a:cs typeface="Open Sans" panose="020B0606030504020204" pitchFamily="34" charset="0"/>
            </a:endParaRPr>
          </a:p>
        </p:txBody>
      </p:sp>
      <p:sp>
        <p:nvSpPr>
          <p:cNvPr id="11" name="TextBox 10">
            <a:extLst>
              <a:ext uri="{FF2B5EF4-FFF2-40B4-BE49-F238E27FC236}">
                <a16:creationId xmlns:a16="http://schemas.microsoft.com/office/drawing/2014/main" id="{938BC607-3081-B3E0-EEB5-E6A6F4CC0417}"/>
              </a:ext>
            </a:extLst>
          </p:cNvPr>
          <p:cNvSpPr txBox="1"/>
          <p:nvPr/>
        </p:nvSpPr>
        <p:spPr>
          <a:xfrm>
            <a:off x="457200" y="918227"/>
            <a:ext cx="11295276" cy="923330"/>
          </a:xfrm>
          <a:prstGeom prst="rect">
            <a:avLst/>
          </a:prstGeom>
          <a:noFill/>
        </p:spPr>
        <p:txBody>
          <a:bodyPr wrap="square" rtlCol="0">
            <a:spAutoFit/>
          </a:bodyPr>
          <a:lstStyle/>
          <a:p>
            <a:pPr algn="just"/>
            <a:r>
              <a:rPr lang="en-GB" altLang="ko-KR" b="1">
                <a:solidFill>
                  <a:schemeClr val="bg1"/>
                </a:solidFill>
                <a:cs typeface="Arial" pitchFamily="34" charset="0"/>
              </a:rPr>
              <a:t>The final evaluation aimed to determine the overall success of the project in achieving its intended objectives, assess the outcomes and impacts generated, examine the effectiveness and sustainability of the implemented strategies, and identify key lessons and best practices to guide future programming.</a:t>
            </a:r>
            <a:endParaRPr lang="en-US" altLang="ko-KR" sz="1600">
              <a:solidFill>
                <a:schemeClr val="bg1"/>
              </a:solidFill>
              <a:cs typeface="Arial" pitchFamily="34" charset="0"/>
            </a:endParaRPr>
          </a:p>
        </p:txBody>
      </p:sp>
      <p:sp>
        <p:nvSpPr>
          <p:cNvPr id="16" name="TextBox 15">
            <a:extLst>
              <a:ext uri="{FF2B5EF4-FFF2-40B4-BE49-F238E27FC236}">
                <a16:creationId xmlns:a16="http://schemas.microsoft.com/office/drawing/2014/main" id="{640B7F12-52A6-8EC9-C262-2BA8AB863856}"/>
              </a:ext>
            </a:extLst>
          </p:cNvPr>
          <p:cNvSpPr txBox="1"/>
          <p:nvPr/>
        </p:nvSpPr>
        <p:spPr>
          <a:xfrm>
            <a:off x="991700" y="5232055"/>
            <a:ext cx="1194296" cy="830997"/>
          </a:xfrm>
          <a:prstGeom prst="rect">
            <a:avLst/>
          </a:prstGeom>
          <a:noFill/>
        </p:spPr>
        <p:txBody>
          <a:bodyPr wrap="square" rtlCol="0">
            <a:spAutoFit/>
          </a:bodyPr>
          <a:lstStyle/>
          <a:p>
            <a:pPr algn="ctr"/>
            <a:r>
              <a:rPr lang="en-US" altLang="ko-KR" sz="4800" b="1">
                <a:solidFill>
                  <a:srgbClr val="D99E29"/>
                </a:solidFill>
                <a:cs typeface="Arial" pitchFamily="34" charset="0"/>
              </a:rPr>
              <a:t>04</a:t>
            </a:r>
            <a:endParaRPr lang="ko-KR" altLang="en-US" sz="4800" b="1">
              <a:solidFill>
                <a:srgbClr val="D99E29"/>
              </a:solidFill>
              <a:cs typeface="Arial" pitchFamily="34" charset="0"/>
            </a:endParaRPr>
          </a:p>
        </p:txBody>
      </p:sp>
      <p:sp>
        <p:nvSpPr>
          <p:cNvPr id="23" name="TextBox 22">
            <a:extLst>
              <a:ext uri="{FF2B5EF4-FFF2-40B4-BE49-F238E27FC236}">
                <a16:creationId xmlns:a16="http://schemas.microsoft.com/office/drawing/2014/main" id="{EFBEDCA0-6FDB-853F-DDF4-E18330169EE1}"/>
              </a:ext>
            </a:extLst>
          </p:cNvPr>
          <p:cNvSpPr txBox="1"/>
          <p:nvPr/>
        </p:nvSpPr>
        <p:spPr>
          <a:xfrm>
            <a:off x="457200" y="2160464"/>
            <a:ext cx="11125200" cy="369332"/>
          </a:xfrm>
          <a:prstGeom prst="rect">
            <a:avLst/>
          </a:prstGeom>
          <a:noFill/>
        </p:spPr>
        <p:txBody>
          <a:bodyPr wrap="square" rtlCol="0">
            <a:spAutoFit/>
          </a:bodyPr>
          <a:lstStyle/>
          <a:p>
            <a:r>
              <a:rPr lang="en-GB" altLang="ko-KR" b="1">
                <a:solidFill>
                  <a:srgbClr val="D99E29"/>
                </a:solidFill>
                <a:cs typeface="Arial" pitchFamily="34" charset="0"/>
              </a:rPr>
              <a:t>Specific Objectives of the Final Evaluation</a:t>
            </a:r>
            <a:endParaRPr lang="ko-KR" altLang="en-US" b="1">
              <a:solidFill>
                <a:srgbClr val="D99E29"/>
              </a:solidFill>
              <a:cs typeface="Arial" pitchFamily="34" charset="0"/>
            </a:endParaRPr>
          </a:p>
        </p:txBody>
      </p:sp>
      <p:sp>
        <p:nvSpPr>
          <p:cNvPr id="3" name="Gold Underline">
            <a:extLst>
              <a:ext uri="{FF2B5EF4-FFF2-40B4-BE49-F238E27FC236}">
                <a16:creationId xmlns:a16="http://schemas.microsoft.com/office/drawing/2014/main" id="{5BC8F24E-CC49-2CA1-6944-4DF93843B748}"/>
              </a:ext>
            </a:extLst>
          </p:cNvPr>
          <p:cNvSpPr/>
          <p:nvPr/>
        </p:nvSpPr>
        <p:spPr>
          <a:xfrm>
            <a:off x="0" y="553998"/>
            <a:ext cx="12192000" cy="36576"/>
          </a:xfrm>
          <a:prstGeom prst="rect">
            <a:avLst/>
          </a:prstGeom>
          <a:solidFill>
            <a:srgbClr val="D99E29"/>
          </a:solidFill>
          <a:ln>
            <a:noFill/>
          </a:ln>
          <a:extLst>
            <a:ext uri="{C183D7F6-B498-43B3-948B-1728B52AA6E4}">
              <adec:decorative xmlns:adec="http://schemas.microsoft.com/office/drawing/2017/decorative" xmlns="" val="1"/>
            </a:ext>
          </a:extLst>
        </p:spPr>
        <p:txBody>
          <a:bodyPr rtlCol="0"/>
          <a:lstStyle/>
          <a:p>
            <a:endParaRPr lang="en-US"/>
          </a:p>
        </p:txBody>
      </p:sp>
      <p:sp>
        <p:nvSpPr>
          <p:cNvPr id="24" name="Rectangle 23">
            <a:extLst>
              <a:ext uri="{FF2B5EF4-FFF2-40B4-BE49-F238E27FC236}">
                <a16:creationId xmlns:a16="http://schemas.microsoft.com/office/drawing/2014/main" id="{6C2882B9-D143-B71B-0D5B-476852EA4318}"/>
              </a:ext>
            </a:extLst>
          </p:cNvPr>
          <p:cNvSpPr/>
          <p:nvPr/>
        </p:nvSpPr>
        <p:spPr>
          <a:xfrm>
            <a:off x="9273665" y="6171650"/>
            <a:ext cx="1619648" cy="670512"/>
          </a:xfrm>
          <a:prstGeom prst="rect">
            <a:avLst/>
          </a:prstGeom>
          <a:solidFill>
            <a:srgbClr val="2B2F71"/>
          </a:solidFill>
          <a:ln>
            <a:solidFill>
              <a:srgbClr val="2B2F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D36B490D-FA92-CAB9-ED69-FD9691C116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3621" y="6235325"/>
            <a:ext cx="1059692" cy="498239"/>
          </a:xfrm>
          <a:prstGeom prst="rect">
            <a:avLst/>
          </a:prstGeom>
        </p:spPr>
      </p:pic>
      <p:sp>
        <p:nvSpPr>
          <p:cNvPr id="15" name="TextBox 14">
            <a:extLst>
              <a:ext uri="{FF2B5EF4-FFF2-40B4-BE49-F238E27FC236}">
                <a16:creationId xmlns:a16="http://schemas.microsoft.com/office/drawing/2014/main" id="{0F36E41E-4987-0556-ACE7-75411D3470BD}"/>
              </a:ext>
            </a:extLst>
          </p:cNvPr>
          <p:cNvSpPr txBox="1"/>
          <p:nvPr/>
        </p:nvSpPr>
        <p:spPr>
          <a:xfrm>
            <a:off x="2108511" y="5311633"/>
            <a:ext cx="9253607" cy="584775"/>
          </a:xfrm>
          <a:prstGeom prst="rect">
            <a:avLst/>
          </a:prstGeom>
          <a:noFill/>
        </p:spPr>
        <p:txBody>
          <a:bodyPr wrap="square" rtlCol="0">
            <a:spAutoFit/>
          </a:bodyPr>
          <a:lstStyle/>
          <a:p>
            <a:pPr algn="just"/>
            <a:r>
              <a:rPr lang="en-GB" altLang="ko-KR" sz="1600" i="1">
                <a:solidFill>
                  <a:schemeClr val="bg1"/>
                </a:solidFill>
                <a:cs typeface="Arial" pitchFamily="34" charset="0"/>
              </a:rPr>
              <a:t>Inform Government of Rwanda decision-making on how project-supported systems, tools, and practices can be institutionalised and continued after the project closes.</a:t>
            </a:r>
            <a:endParaRPr lang="en-US" altLang="ko-KR" sz="1600" i="1">
              <a:solidFill>
                <a:schemeClr val="bg1"/>
              </a:solidFill>
              <a:cs typeface="Arial" pitchFamily="34" charset="0"/>
            </a:endParaRPr>
          </a:p>
        </p:txBody>
      </p:sp>
    </p:spTree>
    <p:extLst>
      <p:ext uri="{BB962C8B-B14F-4D97-AF65-F5344CB8AC3E}">
        <p14:creationId xmlns:p14="http://schemas.microsoft.com/office/powerpoint/2010/main" val="246916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53">
            <a:extLst>
              <a:ext uri="{FF2B5EF4-FFF2-40B4-BE49-F238E27FC236}">
                <a16:creationId xmlns:a16="http://schemas.microsoft.com/office/drawing/2014/main" id="{4AE24BE5-25BF-EB10-1F72-2CCBA41147D8}"/>
              </a:ext>
            </a:extLst>
          </p:cNvPr>
          <p:cNvSpPr>
            <a:spLocks noChangeArrowheads="1"/>
          </p:cNvSpPr>
          <p:nvPr/>
        </p:nvSpPr>
        <p:spPr bwMode="auto">
          <a:xfrm>
            <a:off x="0" y="0"/>
            <a:ext cx="12192000" cy="553998"/>
          </a:xfrm>
          <a:prstGeom prst="rect">
            <a:avLst/>
          </a:prstGeom>
          <a:solidFill>
            <a:srgbClr val="2B2F71"/>
          </a:solidFill>
          <a:ln w="9525">
            <a:noFill/>
            <a:miter lim="800000"/>
            <a:headEnd/>
            <a:tailEnd/>
          </a:ln>
        </p:spPr>
        <p:txBody>
          <a:bodyPr vert="horz" wrap="square" lIns="0" tIns="0" rIns="0" bIns="0" numCol="1" anchor="t" anchorCtr="0" compatLnSpc="1">
            <a:prstTxWarp prst="textNoShape">
              <a:avLst/>
            </a:prstTxWarp>
            <a:spAutoFit/>
          </a:bodyPr>
          <a:lstStyle/>
          <a:p>
            <a:pPr lvl="0" algn="ctr" fontAlgn="base">
              <a:spcBef>
                <a:spcPct val="0"/>
              </a:spcBef>
              <a:spcAft>
                <a:spcPct val="0"/>
              </a:spcAft>
            </a:pPr>
            <a:r>
              <a:rPr kumimoji="0" lang="en-US" sz="3600" b="1" i="0" u="none" strike="noStrike" cap="none" normalizeH="0" baseline="0">
                <a:ln>
                  <a:noFill/>
                </a:ln>
                <a:solidFill>
                  <a:schemeClr val="bg1"/>
                </a:solidFill>
                <a:effectLst/>
                <a:ea typeface="Open Sans" panose="020B0606030504020204" pitchFamily="34" charset="0"/>
                <a:cs typeface="Open Sans" panose="020B0606030504020204" pitchFamily="34" charset="0"/>
              </a:rPr>
              <a:t>Evaluation Methodology</a:t>
            </a:r>
            <a:endParaRPr kumimoji="0" lang="en-US" b="1" i="0" u="none" strike="noStrike" cap="none" normalizeH="0" baseline="0">
              <a:ln>
                <a:noFill/>
              </a:ln>
              <a:solidFill>
                <a:schemeClr val="bg1"/>
              </a:solidFill>
              <a:effectLst/>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BE6AB5D8-8140-67B6-BC65-556D540677C7}"/>
              </a:ext>
            </a:extLst>
          </p:cNvPr>
          <p:cNvSpPr txBox="1"/>
          <p:nvPr/>
        </p:nvSpPr>
        <p:spPr>
          <a:xfrm>
            <a:off x="370839" y="1815080"/>
            <a:ext cx="11430000" cy="301621"/>
          </a:xfrm>
          <a:prstGeom prst="rect">
            <a:avLst/>
          </a:prstGeom>
          <a:noFill/>
        </p:spPr>
        <p:txBody>
          <a:bodyPr wrap="square" lIns="45720" tIns="27432" rIns="45720" bIns="27432" anchor="t">
            <a:spAutoFit/>
          </a:bodyPr>
          <a:lstStyle/>
          <a:p>
            <a:pPr algn="l"/>
            <a:r>
              <a:rPr sz="1600" b="1" i="0">
                <a:solidFill>
                  <a:srgbClr val="2B2F71"/>
                </a:solidFill>
              </a:rPr>
              <a:t>Approach — OECD-DAC Criteria</a:t>
            </a:r>
          </a:p>
        </p:txBody>
      </p:sp>
      <p:sp>
        <p:nvSpPr>
          <p:cNvPr id="33" name="TextBox 32">
            <a:extLst>
              <a:ext uri="{FF2B5EF4-FFF2-40B4-BE49-F238E27FC236}">
                <a16:creationId xmlns:a16="http://schemas.microsoft.com/office/drawing/2014/main" id="{D9BD87C0-B752-16E3-179D-C3E646EF2122}"/>
              </a:ext>
            </a:extLst>
          </p:cNvPr>
          <p:cNvSpPr txBox="1"/>
          <p:nvPr/>
        </p:nvSpPr>
        <p:spPr>
          <a:xfrm>
            <a:off x="330199" y="1070056"/>
            <a:ext cx="11418155" cy="701731"/>
          </a:xfrm>
          <a:prstGeom prst="rect">
            <a:avLst/>
          </a:prstGeom>
          <a:noFill/>
        </p:spPr>
        <p:txBody>
          <a:bodyPr wrap="square" lIns="45720" tIns="27432" rIns="45720" bIns="27432" anchor="t">
            <a:spAutoFit/>
          </a:bodyPr>
          <a:lstStyle/>
          <a:p>
            <a:pPr algn="just"/>
            <a:r>
              <a:rPr lang="en-US" sz="1400" b="0" i="1">
                <a:solidFill>
                  <a:srgbClr val="333333"/>
                </a:solidFill>
              </a:rPr>
              <a:t>The evaluation applied the OECD-DAC evaluation criteria across the four strategic objectives and the fifteen project districts. It combined quantitative and qualitative evidence and used contribution analysis to trace how the project's activities led to observed changes. Gender, equity, and social inclusion were integrated across all evaluation questions.</a:t>
            </a:r>
          </a:p>
        </p:txBody>
      </p:sp>
      <p:sp>
        <p:nvSpPr>
          <p:cNvPr id="35" name="TextBox 34">
            <a:extLst>
              <a:ext uri="{FF2B5EF4-FFF2-40B4-BE49-F238E27FC236}">
                <a16:creationId xmlns:a16="http://schemas.microsoft.com/office/drawing/2014/main" id="{4D689251-40FA-459A-288F-05AB98218E06}"/>
              </a:ext>
            </a:extLst>
          </p:cNvPr>
          <p:cNvSpPr txBox="1"/>
          <p:nvPr/>
        </p:nvSpPr>
        <p:spPr>
          <a:xfrm>
            <a:off x="330199" y="3419308"/>
            <a:ext cx="11430000" cy="301621"/>
          </a:xfrm>
          <a:prstGeom prst="rect">
            <a:avLst/>
          </a:prstGeom>
          <a:noFill/>
        </p:spPr>
        <p:txBody>
          <a:bodyPr wrap="square" lIns="45720" tIns="27432" rIns="45720" bIns="27432" anchor="t">
            <a:spAutoFit/>
          </a:bodyPr>
          <a:lstStyle/>
          <a:p>
            <a:pPr algn="l"/>
            <a:r>
              <a:rPr sz="1600" b="1" i="0">
                <a:solidFill>
                  <a:srgbClr val="2B2F71"/>
                </a:solidFill>
              </a:rPr>
              <a:t>Three-Phase Methodology (6 weeks total)</a:t>
            </a:r>
          </a:p>
        </p:txBody>
      </p:sp>
      <p:sp>
        <p:nvSpPr>
          <p:cNvPr id="37" name="Rounded Rectangle 20">
            <a:extLst>
              <a:ext uri="{FF2B5EF4-FFF2-40B4-BE49-F238E27FC236}">
                <a16:creationId xmlns:a16="http://schemas.microsoft.com/office/drawing/2014/main" id="{F05B1BFA-0F7E-93E3-4448-311F9EA8AD02}"/>
              </a:ext>
            </a:extLst>
          </p:cNvPr>
          <p:cNvSpPr/>
          <p:nvPr/>
        </p:nvSpPr>
        <p:spPr>
          <a:xfrm>
            <a:off x="330199" y="3798822"/>
            <a:ext cx="3657600" cy="2741507"/>
          </a:xfrm>
          <a:prstGeom prst="roundRect">
            <a:avLst>
              <a:gd name="adj" fmla="val 12413"/>
            </a:avLst>
          </a:prstGeom>
          <a:solidFill>
            <a:srgbClr val="D6E3F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a:p>
        </p:txBody>
      </p:sp>
      <p:sp>
        <p:nvSpPr>
          <p:cNvPr id="39" name="TextBox 38">
            <a:extLst>
              <a:ext uri="{FF2B5EF4-FFF2-40B4-BE49-F238E27FC236}">
                <a16:creationId xmlns:a16="http://schemas.microsoft.com/office/drawing/2014/main" id="{EDDFF645-6DAC-00A8-2065-62CE670926E6}"/>
              </a:ext>
            </a:extLst>
          </p:cNvPr>
          <p:cNvSpPr txBox="1"/>
          <p:nvPr/>
        </p:nvSpPr>
        <p:spPr>
          <a:xfrm>
            <a:off x="467359" y="3935982"/>
            <a:ext cx="3383280" cy="547842"/>
          </a:xfrm>
          <a:prstGeom prst="rect">
            <a:avLst/>
          </a:prstGeom>
          <a:noFill/>
        </p:spPr>
        <p:txBody>
          <a:bodyPr wrap="square" lIns="45720" tIns="27432" rIns="45720" bIns="27432" anchor="t">
            <a:spAutoFit/>
          </a:bodyPr>
          <a:lstStyle/>
          <a:p>
            <a:pPr algn="l"/>
            <a:r>
              <a:rPr sz="1600" b="1" i="0">
                <a:solidFill>
                  <a:srgbClr val="2B2F71"/>
                </a:solidFill>
              </a:rPr>
              <a:t>Phase 1 — Inception
(Weeks 1–2)</a:t>
            </a:r>
          </a:p>
        </p:txBody>
      </p:sp>
      <p:sp>
        <p:nvSpPr>
          <p:cNvPr id="41" name="TextBox 40">
            <a:extLst>
              <a:ext uri="{FF2B5EF4-FFF2-40B4-BE49-F238E27FC236}">
                <a16:creationId xmlns:a16="http://schemas.microsoft.com/office/drawing/2014/main" id="{0E9D7A25-25E7-F6C9-0B53-962AEECFB526}"/>
              </a:ext>
            </a:extLst>
          </p:cNvPr>
          <p:cNvSpPr txBox="1"/>
          <p:nvPr/>
        </p:nvSpPr>
        <p:spPr>
          <a:xfrm>
            <a:off x="467359" y="4593717"/>
            <a:ext cx="3383280" cy="1646285"/>
          </a:xfrm>
          <a:prstGeom prst="rect">
            <a:avLst/>
          </a:prstGeom>
          <a:noFill/>
        </p:spPr>
        <p:txBody>
          <a:bodyPr wrap="square" lIns="45720" tIns="27432" rIns="45720" bIns="27432">
            <a:spAutoFit/>
          </a:bodyPr>
          <a:lstStyle/>
          <a:p>
            <a:pPr marL="171450" indent="-171450" algn="l">
              <a:lnSpc>
                <a:spcPct val="125000"/>
              </a:lnSpc>
              <a:buFont typeface="Arial" panose="020B0604020202020204" pitchFamily="34" charset="0"/>
              <a:buChar char="•"/>
            </a:pPr>
            <a:r>
              <a:rPr lang="en-GB" sz="1200" b="0">
                <a:solidFill>
                  <a:srgbClr val="333333"/>
                </a:solidFill>
              </a:rPr>
              <a:t>Review of project documents, national WASH policies, and sector literature</a:t>
            </a:r>
          </a:p>
          <a:p>
            <a:pPr marL="171450" indent="-171450" algn="l">
              <a:lnSpc>
                <a:spcPct val="125000"/>
              </a:lnSpc>
              <a:buFont typeface="Arial" panose="020B0604020202020204" pitchFamily="34" charset="0"/>
              <a:buChar char="•"/>
            </a:pPr>
            <a:r>
              <a:rPr lang="en-GB" sz="1200" b="0">
                <a:solidFill>
                  <a:srgbClr val="333333"/>
                </a:solidFill>
              </a:rPr>
              <a:t>Finalisation of the evaluation framework mapping every question to specific indicators</a:t>
            </a:r>
          </a:p>
          <a:p>
            <a:pPr marL="171450" indent="-171450" algn="l">
              <a:lnSpc>
                <a:spcPct val="125000"/>
              </a:lnSpc>
              <a:buFont typeface="Arial" panose="020B0604020202020204" pitchFamily="34" charset="0"/>
              <a:buChar char="•"/>
            </a:pPr>
            <a:r>
              <a:rPr lang="en-GB" sz="1200" b="0">
                <a:solidFill>
                  <a:srgbClr val="333333"/>
                </a:solidFill>
              </a:rPr>
              <a:t>Development of data collection tools in English and Kinyarwanda</a:t>
            </a:r>
          </a:p>
          <a:p>
            <a:pPr marL="171450" indent="-171450" algn="l">
              <a:lnSpc>
                <a:spcPct val="125000"/>
              </a:lnSpc>
              <a:buFont typeface="Arial" panose="020B0604020202020204" pitchFamily="34" charset="0"/>
              <a:buChar char="•"/>
            </a:pPr>
            <a:r>
              <a:rPr lang="en-GB" sz="1200" b="1">
                <a:solidFill>
                  <a:srgbClr val="333333"/>
                </a:solidFill>
              </a:rPr>
              <a:t>Output: Inception Report</a:t>
            </a:r>
          </a:p>
        </p:txBody>
      </p:sp>
      <p:sp>
        <p:nvSpPr>
          <p:cNvPr id="43" name="Right Arrow 23">
            <a:extLst>
              <a:ext uri="{FF2B5EF4-FFF2-40B4-BE49-F238E27FC236}">
                <a16:creationId xmlns:a16="http://schemas.microsoft.com/office/drawing/2014/main" id="{6101C8BA-99BF-F818-2B3B-543DF800BCF7}"/>
              </a:ext>
            </a:extLst>
          </p:cNvPr>
          <p:cNvSpPr/>
          <p:nvPr/>
        </p:nvSpPr>
        <p:spPr>
          <a:xfrm>
            <a:off x="3987799" y="5170422"/>
            <a:ext cx="228600" cy="548640"/>
          </a:xfrm>
          <a:prstGeom prst="rightArrow">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a:p>
        </p:txBody>
      </p:sp>
      <p:sp>
        <p:nvSpPr>
          <p:cNvPr id="45" name="Rounded Rectangle 24">
            <a:extLst>
              <a:ext uri="{FF2B5EF4-FFF2-40B4-BE49-F238E27FC236}">
                <a16:creationId xmlns:a16="http://schemas.microsoft.com/office/drawing/2014/main" id="{7FE89588-0489-47B5-9EEE-F7815377E0C6}"/>
              </a:ext>
            </a:extLst>
          </p:cNvPr>
          <p:cNvSpPr/>
          <p:nvPr/>
        </p:nvSpPr>
        <p:spPr>
          <a:xfrm>
            <a:off x="4216399" y="3798822"/>
            <a:ext cx="3657600" cy="2741507"/>
          </a:xfrm>
          <a:prstGeom prst="roundRect">
            <a:avLst>
              <a:gd name="adj" fmla="val 10411"/>
            </a:avLst>
          </a:prstGeom>
          <a:solidFill>
            <a:schemeClr val="tx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a:p>
        </p:txBody>
      </p:sp>
      <p:sp>
        <p:nvSpPr>
          <p:cNvPr id="47" name="TextBox 46">
            <a:extLst>
              <a:ext uri="{FF2B5EF4-FFF2-40B4-BE49-F238E27FC236}">
                <a16:creationId xmlns:a16="http://schemas.microsoft.com/office/drawing/2014/main" id="{B1696103-46EC-CDB3-F482-CF303D63F6F1}"/>
              </a:ext>
            </a:extLst>
          </p:cNvPr>
          <p:cNvSpPr txBox="1"/>
          <p:nvPr/>
        </p:nvSpPr>
        <p:spPr>
          <a:xfrm>
            <a:off x="4353559" y="3935982"/>
            <a:ext cx="3383280" cy="547842"/>
          </a:xfrm>
          <a:prstGeom prst="rect">
            <a:avLst/>
          </a:prstGeom>
          <a:noFill/>
        </p:spPr>
        <p:txBody>
          <a:bodyPr wrap="square" lIns="45720" tIns="27432" rIns="45720" bIns="27432" anchor="t">
            <a:spAutoFit/>
          </a:bodyPr>
          <a:lstStyle/>
          <a:p>
            <a:pPr algn="l"/>
            <a:r>
              <a:rPr sz="1600" b="1" i="0">
                <a:solidFill>
                  <a:srgbClr val="2B2F71"/>
                </a:solidFill>
              </a:rPr>
              <a:t>Phase 2 — Data Collection
(Weeks 3–4)</a:t>
            </a:r>
          </a:p>
        </p:txBody>
      </p:sp>
      <p:sp>
        <p:nvSpPr>
          <p:cNvPr id="49" name="TextBox 48">
            <a:extLst>
              <a:ext uri="{FF2B5EF4-FFF2-40B4-BE49-F238E27FC236}">
                <a16:creationId xmlns:a16="http://schemas.microsoft.com/office/drawing/2014/main" id="{CAAB5C24-C277-E416-713C-700922176041}"/>
              </a:ext>
            </a:extLst>
          </p:cNvPr>
          <p:cNvSpPr txBox="1"/>
          <p:nvPr/>
        </p:nvSpPr>
        <p:spPr>
          <a:xfrm>
            <a:off x="4353559" y="4593717"/>
            <a:ext cx="3383280" cy="2107949"/>
          </a:xfrm>
          <a:prstGeom prst="rect">
            <a:avLst/>
          </a:prstGeom>
          <a:noFill/>
        </p:spPr>
        <p:txBody>
          <a:bodyPr wrap="square" lIns="45720" tIns="27432" rIns="45720" bIns="27432">
            <a:spAutoFit/>
          </a:bodyPr>
          <a:lstStyle/>
          <a:p>
            <a:pPr marL="171450" indent="-171450" algn="l">
              <a:lnSpc>
                <a:spcPct val="125000"/>
              </a:lnSpc>
              <a:buFont typeface="Arial" panose="020B0604020202020204" pitchFamily="34" charset="0"/>
              <a:buChar char="•"/>
            </a:pPr>
            <a:r>
              <a:rPr lang="en-GB" sz="1200" b="0">
                <a:solidFill>
                  <a:srgbClr val="333333"/>
                </a:solidFill>
              </a:rPr>
              <a:t>603 household surveys across the 10 core intervention districts</a:t>
            </a:r>
          </a:p>
          <a:p>
            <a:pPr marL="171450" indent="-171450" algn="l">
              <a:lnSpc>
                <a:spcPct val="125000"/>
              </a:lnSpc>
              <a:buFont typeface="Arial" panose="020B0604020202020204" pitchFamily="34" charset="0"/>
              <a:buChar char="•"/>
            </a:pPr>
            <a:r>
              <a:rPr lang="en-GB" sz="1200" b="0">
                <a:solidFill>
                  <a:srgbClr val="333333"/>
                </a:solidFill>
              </a:rPr>
              <a:t>30 focus group discussions</a:t>
            </a:r>
          </a:p>
          <a:p>
            <a:pPr marL="171450" indent="-171450" algn="l">
              <a:lnSpc>
                <a:spcPct val="125000"/>
              </a:lnSpc>
              <a:buFont typeface="Arial" panose="020B0604020202020204" pitchFamily="34" charset="0"/>
              <a:buChar char="•"/>
            </a:pPr>
            <a:r>
              <a:rPr lang="en-GB" sz="1200" b="0">
                <a:solidFill>
                  <a:srgbClr val="333333"/>
                </a:solidFill>
              </a:rPr>
              <a:t>44 in-depth interviews across all 15 districts – including 31 at district level, 7 from National Institutions, and 6 from implementing partners</a:t>
            </a:r>
          </a:p>
          <a:p>
            <a:pPr marL="171450" indent="-171450" algn="l">
              <a:lnSpc>
                <a:spcPct val="125000"/>
              </a:lnSpc>
              <a:buFont typeface="Arial" panose="020B0604020202020204" pitchFamily="34" charset="0"/>
              <a:buChar char="•"/>
            </a:pPr>
            <a:r>
              <a:rPr lang="en-GB" sz="1200" b="1">
                <a:solidFill>
                  <a:srgbClr val="333333"/>
                </a:solidFill>
              </a:rPr>
              <a:t>Output: Cleaned dataset and interview transcripts</a:t>
            </a:r>
            <a:endParaRPr lang="en-IN" sz="1200" b="1">
              <a:solidFill>
                <a:srgbClr val="333333"/>
              </a:solidFill>
            </a:endParaRPr>
          </a:p>
          <a:p>
            <a:pPr algn="l">
              <a:lnSpc>
                <a:spcPct val="125000"/>
              </a:lnSpc>
            </a:pPr>
            <a:endParaRPr lang="en-GB" sz="1200" b="1">
              <a:solidFill>
                <a:srgbClr val="333333"/>
              </a:solidFill>
            </a:endParaRPr>
          </a:p>
        </p:txBody>
      </p:sp>
      <p:sp>
        <p:nvSpPr>
          <p:cNvPr id="51" name="Right Arrow 27">
            <a:extLst>
              <a:ext uri="{FF2B5EF4-FFF2-40B4-BE49-F238E27FC236}">
                <a16:creationId xmlns:a16="http://schemas.microsoft.com/office/drawing/2014/main" id="{937CDE8D-E5DA-5183-6460-99D14EAB6952}"/>
              </a:ext>
            </a:extLst>
          </p:cNvPr>
          <p:cNvSpPr/>
          <p:nvPr/>
        </p:nvSpPr>
        <p:spPr>
          <a:xfrm>
            <a:off x="7873999" y="5170422"/>
            <a:ext cx="228600" cy="548640"/>
          </a:xfrm>
          <a:prstGeom prst="rightArrow">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a:p>
        </p:txBody>
      </p:sp>
      <p:sp>
        <p:nvSpPr>
          <p:cNvPr id="54" name="Rounded Rectangle 28">
            <a:extLst>
              <a:ext uri="{FF2B5EF4-FFF2-40B4-BE49-F238E27FC236}">
                <a16:creationId xmlns:a16="http://schemas.microsoft.com/office/drawing/2014/main" id="{12A2911F-4513-EA35-0D7E-49270C277B3D}"/>
              </a:ext>
            </a:extLst>
          </p:cNvPr>
          <p:cNvSpPr/>
          <p:nvPr/>
        </p:nvSpPr>
        <p:spPr>
          <a:xfrm>
            <a:off x="8102599" y="3798822"/>
            <a:ext cx="3657600" cy="2741507"/>
          </a:xfrm>
          <a:prstGeom prst="roundRect">
            <a:avLst>
              <a:gd name="adj" fmla="val 9910"/>
            </a:avLst>
          </a:prstGeom>
          <a:solidFill>
            <a:srgbClr val="2B2F7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a:p>
        </p:txBody>
      </p:sp>
      <p:sp>
        <p:nvSpPr>
          <p:cNvPr id="56" name="TextBox 55">
            <a:extLst>
              <a:ext uri="{FF2B5EF4-FFF2-40B4-BE49-F238E27FC236}">
                <a16:creationId xmlns:a16="http://schemas.microsoft.com/office/drawing/2014/main" id="{C75E5194-D47D-C6DB-3E04-64E1F9889D1D}"/>
              </a:ext>
            </a:extLst>
          </p:cNvPr>
          <p:cNvSpPr txBox="1"/>
          <p:nvPr/>
        </p:nvSpPr>
        <p:spPr>
          <a:xfrm>
            <a:off x="8239759" y="3935982"/>
            <a:ext cx="3383280" cy="547842"/>
          </a:xfrm>
          <a:prstGeom prst="rect">
            <a:avLst/>
          </a:prstGeom>
          <a:noFill/>
        </p:spPr>
        <p:txBody>
          <a:bodyPr wrap="square" lIns="45720" tIns="27432" rIns="45720" bIns="27432" anchor="t">
            <a:spAutoFit/>
          </a:bodyPr>
          <a:lstStyle/>
          <a:p>
            <a:pPr algn="l"/>
            <a:r>
              <a:rPr lang="en-GB" sz="1600" b="1" i="0">
                <a:solidFill>
                  <a:schemeClr val="bg1"/>
                </a:solidFill>
              </a:rPr>
              <a:t>Phase 3 — Analysis &amp; Reporting
(Weeks 5–6)</a:t>
            </a:r>
          </a:p>
        </p:txBody>
      </p:sp>
      <p:sp>
        <p:nvSpPr>
          <p:cNvPr id="58" name="TextBox 57">
            <a:extLst>
              <a:ext uri="{FF2B5EF4-FFF2-40B4-BE49-F238E27FC236}">
                <a16:creationId xmlns:a16="http://schemas.microsoft.com/office/drawing/2014/main" id="{B2F25520-ABE7-0202-9479-14D0FFD121DB}"/>
              </a:ext>
            </a:extLst>
          </p:cNvPr>
          <p:cNvSpPr txBox="1"/>
          <p:nvPr/>
        </p:nvSpPr>
        <p:spPr>
          <a:xfrm>
            <a:off x="8239759" y="4713222"/>
            <a:ext cx="3383280" cy="1415452"/>
          </a:xfrm>
          <a:prstGeom prst="rect">
            <a:avLst/>
          </a:prstGeom>
          <a:noFill/>
        </p:spPr>
        <p:txBody>
          <a:bodyPr wrap="square" lIns="45720" tIns="27432" rIns="45720" bIns="27432">
            <a:spAutoFit/>
          </a:bodyPr>
          <a:lstStyle/>
          <a:p>
            <a:pPr marL="171450" indent="-171450" algn="l">
              <a:lnSpc>
                <a:spcPct val="125000"/>
              </a:lnSpc>
              <a:buFont typeface="Arial" panose="020B0604020202020204" pitchFamily="34" charset="0"/>
              <a:buChar char="•"/>
            </a:pPr>
            <a:r>
              <a:rPr lang="en-GB" sz="1200" b="0">
                <a:solidFill>
                  <a:srgbClr val="FFFFFF"/>
                </a:solidFill>
              </a:rPr>
              <a:t>Quantitative analysis; qualitative analysis.</a:t>
            </a:r>
          </a:p>
          <a:p>
            <a:pPr marL="171450" indent="-171450" algn="l">
              <a:lnSpc>
                <a:spcPct val="125000"/>
              </a:lnSpc>
              <a:buFont typeface="Arial" panose="020B0604020202020204" pitchFamily="34" charset="0"/>
              <a:buChar char="•"/>
            </a:pPr>
            <a:r>
              <a:rPr lang="en-GB" sz="1200" b="0">
                <a:solidFill>
                  <a:srgbClr val="FFFFFF"/>
                </a:solidFill>
              </a:rPr>
              <a:t>Systematic triangulation across all evidence streams</a:t>
            </a:r>
          </a:p>
          <a:p>
            <a:pPr marL="171450" indent="-171450" algn="l">
              <a:lnSpc>
                <a:spcPct val="125000"/>
              </a:lnSpc>
              <a:buFont typeface="Arial" panose="020B0604020202020204" pitchFamily="34" charset="0"/>
              <a:buChar char="•"/>
            </a:pPr>
            <a:r>
              <a:rPr lang="en-GB" sz="1200" b="0">
                <a:solidFill>
                  <a:srgbClr val="FFFFFF"/>
                </a:solidFill>
              </a:rPr>
              <a:t>Stakeholder review of draft findings</a:t>
            </a:r>
          </a:p>
          <a:p>
            <a:pPr marL="171450" indent="-171450" algn="l">
              <a:lnSpc>
                <a:spcPct val="125000"/>
              </a:lnSpc>
              <a:buFont typeface="Arial" panose="020B0604020202020204" pitchFamily="34" charset="0"/>
              <a:buChar char="•"/>
            </a:pPr>
            <a:r>
              <a:rPr lang="en-GB" sz="1200" b="1">
                <a:solidFill>
                  <a:srgbClr val="FFFFFF"/>
                </a:solidFill>
              </a:rPr>
              <a:t>Outputs: Final Evaluation Report, presentation, learning brief</a:t>
            </a:r>
          </a:p>
        </p:txBody>
      </p:sp>
      <p:sp>
        <p:nvSpPr>
          <p:cNvPr id="6" name="Gold Underline">
            <a:extLst>
              <a:ext uri="{FF2B5EF4-FFF2-40B4-BE49-F238E27FC236}">
                <a16:creationId xmlns:a16="http://schemas.microsoft.com/office/drawing/2014/main" id="{7CF39EC6-25AD-D49D-B4C2-15DF2B1CEF72}"/>
              </a:ext>
            </a:extLst>
          </p:cNvPr>
          <p:cNvSpPr/>
          <p:nvPr/>
        </p:nvSpPr>
        <p:spPr>
          <a:xfrm>
            <a:off x="0" y="553998"/>
            <a:ext cx="12192000" cy="36576"/>
          </a:xfrm>
          <a:prstGeom prst="rect">
            <a:avLst/>
          </a:prstGeom>
          <a:solidFill>
            <a:srgbClr val="D99E29"/>
          </a:solidFill>
          <a:ln>
            <a:noFill/>
          </a:ln>
          <a:extLst>
            <a:ext uri="{C183D7F6-B498-43B3-948B-1728B52AA6E4}">
              <adec:decorative xmlns:adec="http://schemas.microsoft.com/office/drawing/2017/decorative" xmlns="" val="1"/>
            </a:ext>
          </a:extLst>
        </p:spPr>
        <p:txBody>
          <a:bodyPr rtlCol="0"/>
          <a:lstStyle/>
          <a:p>
            <a:endParaRPr lang="en-US"/>
          </a:p>
        </p:txBody>
      </p:sp>
      <p:grpSp>
        <p:nvGrpSpPr>
          <p:cNvPr id="2" name="Group 1">
            <a:extLst>
              <a:ext uri="{FF2B5EF4-FFF2-40B4-BE49-F238E27FC236}">
                <a16:creationId xmlns:a16="http://schemas.microsoft.com/office/drawing/2014/main" id="{A2C804E8-2B25-F7DF-E78A-E643E0AE9805}"/>
              </a:ext>
            </a:extLst>
          </p:cNvPr>
          <p:cNvGrpSpPr/>
          <p:nvPr/>
        </p:nvGrpSpPr>
        <p:grpSpPr>
          <a:xfrm>
            <a:off x="330199" y="2196929"/>
            <a:ext cx="11429995" cy="1137386"/>
            <a:chOff x="375919" y="1188720"/>
            <a:chExt cx="11441858" cy="1137386"/>
          </a:xfrm>
        </p:grpSpPr>
        <p:sp>
          <p:nvSpPr>
            <p:cNvPr id="9" name="Rounded Rectangle 6">
              <a:extLst>
                <a:ext uri="{FF2B5EF4-FFF2-40B4-BE49-F238E27FC236}">
                  <a16:creationId xmlns:a16="http://schemas.microsoft.com/office/drawing/2014/main" id="{658E8549-0DB5-D819-7436-69BE7B73A5BD}"/>
                </a:ext>
              </a:extLst>
            </p:cNvPr>
            <p:cNvSpPr/>
            <p:nvPr/>
          </p:nvSpPr>
          <p:spPr>
            <a:xfrm>
              <a:off x="375919" y="1188720"/>
              <a:ext cx="1828800" cy="1137386"/>
            </a:xfrm>
            <a:prstGeom prst="roundRect">
              <a:avLst/>
            </a:prstGeom>
            <a:solidFill>
              <a:srgbClr val="3A6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a:p>
          </p:txBody>
        </p:sp>
        <p:sp>
          <p:nvSpPr>
            <p:cNvPr id="11" name="TextBox 10">
              <a:extLst>
                <a:ext uri="{FF2B5EF4-FFF2-40B4-BE49-F238E27FC236}">
                  <a16:creationId xmlns:a16="http://schemas.microsoft.com/office/drawing/2014/main" id="{05532671-C295-FCFB-4828-672C7C295B77}"/>
                </a:ext>
              </a:extLst>
            </p:cNvPr>
            <p:cNvSpPr txBox="1"/>
            <p:nvPr/>
          </p:nvSpPr>
          <p:spPr>
            <a:xfrm>
              <a:off x="386081" y="1333471"/>
              <a:ext cx="1828800" cy="301621"/>
            </a:xfrm>
            <a:prstGeom prst="rect">
              <a:avLst/>
            </a:prstGeom>
            <a:noFill/>
          </p:spPr>
          <p:txBody>
            <a:bodyPr wrap="square" lIns="45720" tIns="27432" rIns="45720" bIns="27432" anchor="ctr">
              <a:spAutoFit/>
            </a:bodyPr>
            <a:lstStyle/>
            <a:p>
              <a:pPr algn="ctr"/>
              <a:r>
                <a:rPr sz="1600" b="1" i="0">
                  <a:solidFill>
                    <a:srgbClr val="FFFFFF"/>
                  </a:solidFill>
                </a:rPr>
                <a:t>Relevance</a:t>
              </a:r>
            </a:p>
          </p:txBody>
        </p:sp>
        <p:sp>
          <p:nvSpPr>
            <p:cNvPr id="13" name="Rounded Rectangle 8">
              <a:extLst>
                <a:ext uri="{FF2B5EF4-FFF2-40B4-BE49-F238E27FC236}">
                  <a16:creationId xmlns:a16="http://schemas.microsoft.com/office/drawing/2014/main" id="{EB857E72-ADC3-23BE-B6AB-E136971566E5}"/>
                </a:ext>
              </a:extLst>
            </p:cNvPr>
            <p:cNvSpPr/>
            <p:nvPr/>
          </p:nvSpPr>
          <p:spPr>
            <a:xfrm>
              <a:off x="2296159" y="1188720"/>
              <a:ext cx="1828800" cy="1137386"/>
            </a:xfrm>
            <a:prstGeom prst="roundRect">
              <a:avLst/>
            </a:prstGeom>
            <a:solidFill>
              <a:srgbClr val="7956B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a:p>
          </p:txBody>
        </p:sp>
        <p:sp>
          <p:nvSpPr>
            <p:cNvPr id="15" name="TextBox 14">
              <a:extLst>
                <a:ext uri="{FF2B5EF4-FFF2-40B4-BE49-F238E27FC236}">
                  <a16:creationId xmlns:a16="http://schemas.microsoft.com/office/drawing/2014/main" id="{C56C48C3-C409-EBE7-6723-B5FCB04189C3}"/>
                </a:ext>
              </a:extLst>
            </p:cNvPr>
            <p:cNvSpPr txBox="1"/>
            <p:nvPr/>
          </p:nvSpPr>
          <p:spPr>
            <a:xfrm>
              <a:off x="2306321" y="1333471"/>
              <a:ext cx="1828800" cy="301621"/>
            </a:xfrm>
            <a:prstGeom prst="rect">
              <a:avLst/>
            </a:prstGeom>
            <a:noFill/>
          </p:spPr>
          <p:txBody>
            <a:bodyPr wrap="square" lIns="45720" tIns="27432" rIns="45720" bIns="27432" anchor="ctr">
              <a:spAutoFit/>
            </a:bodyPr>
            <a:lstStyle/>
            <a:p>
              <a:pPr algn="ctr"/>
              <a:r>
                <a:rPr sz="1600" b="1" i="0">
                  <a:solidFill>
                    <a:srgbClr val="FFFFFF"/>
                  </a:solidFill>
                </a:rPr>
                <a:t>Coherence</a:t>
              </a:r>
            </a:p>
          </p:txBody>
        </p:sp>
        <p:sp>
          <p:nvSpPr>
            <p:cNvPr id="17" name="Rounded Rectangle 10">
              <a:extLst>
                <a:ext uri="{FF2B5EF4-FFF2-40B4-BE49-F238E27FC236}">
                  <a16:creationId xmlns:a16="http://schemas.microsoft.com/office/drawing/2014/main" id="{A89E7C31-8F61-AA60-C5B3-2EAF0853F43A}"/>
                </a:ext>
              </a:extLst>
            </p:cNvPr>
            <p:cNvSpPr/>
            <p:nvPr/>
          </p:nvSpPr>
          <p:spPr>
            <a:xfrm>
              <a:off x="4216399" y="1188720"/>
              <a:ext cx="1828800" cy="1137386"/>
            </a:xfrm>
            <a:prstGeom prst="roundRect">
              <a:avLst/>
            </a:prstGeom>
            <a:solidFill>
              <a:srgbClr val="49B48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a:p>
          </p:txBody>
        </p:sp>
        <p:sp>
          <p:nvSpPr>
            <p:cNvPr id="19" name="TextBox 18">
              <a:extLst>
                <a:ext uri="{FF2B5EF4-FFF2-40B4-BE49-F238E27FC236}">
                  <a16:creationId xmlns:a16="http://schemas.microsoft.com/office/drawing/2014/main" id="{04B16864-3A6C-05F9-93BE-8AD81FFC83D4}"/>
                </a:ext>
              </a:extLst>
            </p:cNvPr>
            <p:cNvSpPr txBox="1"/>
            <p:nvPr/>
          </p:nvSpPr>
          <p:spPr>
            <a:xfrm>
              <a:off x="4226561" y="1333471"/>
              <a:ext cx="1828800" cy="301621"/>
            </a:xfrm>
            <a:prstGeom prst="rect">
              <a:avLst/>
            </a:prstGeom>
            <a:noFill/>
          </p:spPr>
          <p:txBody>
            <a:bodyPr wrap="square" lIns="45720" tIns="27432" rIns="45720" bIns="27432" anchor="ctr">
              <a:spAutoFit/>
            </a:bodyPr>
            <a:lstStyle/>
            <a:p>
              <a:pPr algn="ctr"/>
              <a:r>
                <a:rPr sz="1600" b="1" i="0">
                  <a:solidFill>
                    <a:srgbClr val="FFFFFF"/>
                  </a:solidFill>
                </a:rPr>
                <a:t>Effectiveness</a:t>
              </a:r>
            </a:p>
          </p:txBody>
        </p:sp>
        <p:sp>
          <p:nvSpPr>
            <p:cNvPr id="21" name="Rounded Rectangle 12">
              <a:extLst>
                <a:ext uri="{FF2B5EF4-FFF2-40B4-BE49-F238E27FC236}">
                  <a16:creationId xmlns:a16="http://schemas.microsoft.com/office/drawing/2014/main" id="{F74B6B81-7610-D809-28CB-A7D5222CF08D}"/>
                </a:ext>
              </a:extLst>
            </p:cNvPr>
            <p:cNvSpPr/>
            <p:nvPr/>
          </p:nvSpPr>
          <p:spPr>
            <a:xfrm>
              <a:off x="6136639" y="1188720"/>
              <a:ext cx="1828800" cy="1137386"/>
            </a:xfrm>
            <a:prstGeom prst="roundRect">
              <a:avLst/>
            </a:prstGeom>
            <a:solidFill>
              <a:srgbClr val="DBA74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a:p>
          </p:txBody>
        </p:sp>
        <p:sp>
          <p:nvSpPr>
            <p:cNvPr id="23" name="TextBox 22">
              <a:extLst>
                <a:ext uri="{FF2B5EF4-FFF2-40B4-BE49-F238E27FC236}">
                  <a16:creationId xmlns:a16="http://schemas.microsoft.com/office/drawing/2014/main" id="{50D9378E-D69F-85EA-FE48-388776A40B6A}"/>
                </a:ext>
              </a:extLst>
            </p:cNvPr>
            <p:cNvSpPr txBox="1"/>
            <p:nvPr/>
          </p:nvSpPr>
          <p:spPr>
            <a:xfrm>
              <a:off x="6146801" y="1333471"/>
              <a:ext cx="1828800" cy="301621"/>
            </a:xfrm>
            <a:prstGeom prst="rect">
              <a:avLst/>
            </a:prstGeom>
            <a:noFill/>
          </p:spPr>
          <p:txBody>
            <a:bodyPr wrap="square" lIns="45720" tIns="27432" rIns="45720" bIns="27432" anchor="ctr">
              <a:spAutoFit/>
            </a:bodyPr>
            <a:lstStyle/>
            <a:p>
              <a:pPr algn="ctr"/>
              <a:r>
                <a:rPr sz="1600" b="1" i="0">
                  <a:solidFill>
                    <a:srgbClr val="FFFFFF"/>
                  </a:solidFill>
                </a:rPr>
                <a:t>Efficiency</a:t>
              </a:r>
            </a:p>
          </p:txBody>
        </p:sp>
        <p:sp>
          <p:nvSpPr>
            <p:cNvPr id="25" name="Rounded Rectangle 14">
              <a:extLst>
                <a:ext uri="{FF2B5EF4-FFF2-40B4-BE49-F238E27FC236}">
                  <a16:creationId xmlns:a16="http://schemas.microsoft.com/office/drawing/2014/main" id="{1357FD95-A66F-4D86-7A0A-2B5C4F80E719}"/>
                </a:ext>
              </a:extLst>
            </p:cNvPr>
            <p:cNvSpPr/>
            <p:nvPr/>
          </p:nvSpPr>
          <p:spPr>
            <a:xfrm>
              <a:off x="8056879" y="1188720"/>
              <a:ext cx="1828800" cy="1137386"/>
            </a:xfrm>
            <a:prstGeom prst="roundRect">
              <a:avLst/>
            </a:prstGeom>
            <a:solidFill>
              <a:srgbClr val="F771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a:p>
          </p:txBody>
        </p:sp>
        <p:sp>
          <p:nvSpPr>
            <p:cNvPr id="27" name="TextBox 26">
              <a:extLst>
                <a:ext uri="{FF2B5EF4-FFF2-40B4-BE49-F238E27FC236}">
                  <a16:creationId xmlns:a16="http://schemas.microsoft.com/office/drawing/2014/main" id="{ED2F8DA3-4125-CA33-907F-7322C0BE6F42}"/>
                </a:ext>
              </a:extLst>
            </p:cNvPr>
            <p:cNvSpPr txBox="1"/>
            <p:nvPr/>
          </p:nvSpPr>
          <p:spPr>
            <a:xfrm>
              <a:off x="8067041" y="1333471"/>
              <a:ext cx="1828800" cy="301621"/>
            </a:xfrm>
            <a:prstGeom prst="rect">
              <a:avLst/>
            </a:prstGeom>
            <a:noFill/>
          </p:spPr>
          <p:txBody>
            <a:bodyPr wrap="square" lIns="45720" tIns="27432" rIns="45720" bIns="27432" anchor="ctr">
              <a:spAutoFit/>
            </a:bodyPr>
            <a:lstStyle/>
            <a:p>
              <a:pPr algn="ctr"/>
              <a:r>
                <a:rPr sz="1600" b="1" i="0">
                  <a:solidFill>
                    <a:srgbClr val="FFFFFF"/>
                  </a:solidFill>
                </a:rPr>
                <a:t>Impact</a:t>
              </a:r>
            </a:p>
          </p:txBody>
        </p:sp>
        <p:sp>
          <p:nvSpPr>
            <p:cNvPr id="29" name="Rounded Rectangle 16">
              <a:extLst>
                <a:ext uri="{FF2B5EF4-FFF2-40B4-BE49-F238E27FC236}">
                  <a16:creationId xmlns:a16="http://schemas.microsoft.com/office/drawing/2014/main" id="{C6339069-A5A0-D794-F849-25B9ADF7C47E}"/>
                </a:ext>
              </a:extLst>
            </p:cNvPr>
            <p:cNvSpPr/>
            <p:nvPr/>
          </p:nvSpPr>
          <p:spPr>
            <a:xfrm>
              <a:off x="9977119" y="1188720"/>
              <a:ext cx="1828800" cy="1137386"/>
            </a:xfrm>
            <a:prstGeom prst="roundRect">
              <a:avLst/>
            </a:prstGeom>
            <a:solidFill>
              <a:srgbClr val="DC3C5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a:p>
          </p:txBody>
        </p:sp>
        <p:sp>
          <p:nvSpPr>
            <p:cNvPr id="31" name="TextBox 30">
              <a:extLst>
                <a:ext uri="{FF2B5EF4-FFF2-40B4-BE49-F238E27FC236}">
                  <a16:creationId xmlns:a16="http://schemas.microsoft.com/office/drawing/2014/main" id="{09F6E8F1-2364-AD9E-AF50-93657E0E8031}"/>
                </a:ext>
              </a:extLst>
            </p:cNvPr>
            <p:cNvSpPr txBox="1"/>
            <p:nvPr/>
          </p:nvSpPr>
          <p:spPr>
            <a:xfrm>
              <a:off x="9987281" y="1333471"/>
              <a:ext cx="1828800" cy="301621"/>
            </a:xfrm>
            <a:prstGeom prst="rect">
              <a:avLst/>
            </a:prstGeom>
            <a:noFill/>
          </p:spPr>
          <p:txBody>
            <a:bodyPr wrap="square" lIns="45720" tIns="27432" rIns="45720" bIns="27432" anchor="ctr">
              <a:spAutoFit/>
            </a:bodyPr>
            <a:lstStyle/>
            <a:p>
              <a:pPr algn="ctr"/>
              <a:r>
                <a:rPr sz="1600" b="1" i="0">
                  <a:solidFill>
                    <a:srgbClr val="FFFFFF"/>
                  </a:solidFill>
                </a:rPr>
                <a:t>Sustainability</a:t>
              </a:r>
            </a:p>
          </p:txBody>
        </p:sp>
        <p:sp>
          <p:nvSpPr>
            <p:cNvPr id="10" name="TextBox 9">
              <a:extLst>
                <a:ext uri="{FF2B5EF4-FFF2-40B4-BE49-F238E27FC236}">
                  <a16:creationId xmlns:a16="http://schemas.microsoft.com/office/drawing/2014/main" id="{3C276544-5019-E5F6-3E9A-31FAD084BA28}"/>
                </a:ext>
              </a:extLst>
            </p:cNvPr>
            <p:cNvSpPr txBox="1"/>
            <p:nvPr/>
          </p:nvSpPr>
          <p:spPr>
            <a:xfrm>
              <a:off x="386081" y="1692630"/>
              <a:ext cx="1828800" cy="424732"/>
            </a:xfrm>
            <a:prstGeom prst="rect">
              <a:avLst/>
            </a:prstGeom>
            <a:noFill/>
          </p:spPr>
          <p:txBody>
            <a:bodyPr wrap="square" lIns="45720" tIns="27432" rIns="45720" bIns="27432" anchor="ctr">
              <a:spAutoFit/>
            </a:bodyPr>
            <a:lstStyle/>
            <a:p>
              <a:pPr algn="ctr"/>
              <a:r>
                <a:rPr lang="en-US" sz="1200" i="1">
                  <a:solidFill>
                    <a:srgbClr val="FFFFFF"/>
                  </a:solidFill>
                </a:rPr>
                <a:t>Fit with </a:t>
              </a:r>
              <a:r>
                <a:rPr lang="en-US" sz="1200" i="1" err="1">
                  <a:solidFill>
                    <a:srgbClr val="FFFFFF"/>
                  </a:solidFill>
                </a:rPr>
                <a:t>GoR</a:t>
              </a:r>
              <a:r>
                <a:rPr lang="en-US" sz="1200" i="1">
                  <a:solidFill>
                    <a:srgbClr val="FFFFFF"/>
                  </a:solidFill>
                </a:rPr>
                <a:t> priorities and district WASH needs</a:t>
              </a:r>
              <a:endParaRPr sz="1200" i="1">
                <a:solidFill>
                  <a:srgbClr val="FFFFFF"/>
                </a:solidFill>
              </a:endParaRPr>
            </a:p>
          </p:txBody>
        </p:sp>
        <p:sp>
          <p:nvSpPr>
            <p:cNvPr id="14" name="TextBox 13">
              <a:extLst>
                <a:ext uri="{FF2B5EF4-FFF2-40B4-BE49-F238E27FC236}">
                  <a16:creationId xmlns:a16="http://schemas.microsoft.com/office/drawing/2014/main" id="{9AC60A99-2F37-CC6D-06E9-5B98FEABC388}"/>
                </a:ext>
              </a:extLst>
            </p:cNvPr>
            <p:cNvSpPr txBox="1"/>
            <p:nvPr/>
          </p:nvSpPr>
          <p:spPr>
            <a:xfrm>
              <a:off x="2305685" y="1600297"/>
              <a:ext cx="1828800" cy="609398"/>
            </a:xfrm>
            <a:prstGeom prst="rect">
              <a:avLst/>
            </a:prstGeom>
            <a:noFill/>
          </p:spPr>
          <p:txBody>
            <a:bodyPr wrap="square" lIns="45720" tIns="27432" rIns="45720" bIns="27432" anchor="ctr">
              <a:spAutoFit/>
            </a:bodyPr>
            <a:lstStyle/>
            <a:p>
              <a:pPr algn="ctr"/>
              <a:r>
                <a:rPr lang="en-US" sz="1200" i="1">
                  <a:solidFill>
                    <a:srgbClr val="FFFFFF"/>
                  </a:solidFill>
                </a:rPr>
                <a:t>Alignment with national systems and consortium partners</a:t>
              </a:r>
              <a:endParaRPr sz="1200" i="1">
                <a:solidFill>
                  <a:srgbClr val="FFFFFF"/>
                </a:solidFill>
              </a:endParaRPr>
            </a:p>
          </p:txBody>
        </p:sp>
        <p:sp>
          <p:nvSpPr>
            <p:cNvPr id="18" name="TextBox 17">
              <a:extLst>
                <a:ext uri="{FF2B5EF4-FFF2-40B4-BE49-F238E27FC236}">
                  <a16:creationId xmlns:a16="http://schemas.microsoft.com/office/drawing/2014/main" id="{7B439B88-F9FD-906B-204D-E9D073C8144F}"/>
                </a:ext>
              </a:extLst>
            </p:cNvPr>
            <p:cNvSpPr txBox="1"/>
            <p:nvPr/>
          </p:nvSpPr>
          <p:spPr>
            <a:xfrm>
              <a:off x="4225288" y="1692630"/>
              <a:ext cx="1828800" cy="424732"/>
            </a:xfrm>
            <a:prstGeom prst="rect">
              <a:avLst/>
            </a:prstGeom>
            <a:noFill/>
          </p:spPr>
          <p:txBody>
            <a:bodyPr wrap="square" lIns="45720" tIns="27432" rIns="45720" bIns="27432" anchor="ctr">
              <a:spAutoFit/>
            </a:bodyPr>
            <a:lstStyle/>
            <a:p>
              <a:pPr algn="ctr"/>
              <a:r>
                <a:rPr lang="en-US" sz="1200" i="1">
                  <a:solidFill>
                    <a:srgbClr val="FFFFFF"/>
                  </a:solidFill>
                </a:rPr>
                <a:t>Delivery against SO1–SO4 targets</a:t>
              </a:r>
              <a:endParaRPr sz="1200" i="1">
                <a:solidFill>
                  <a:srgbClr val="FFFFFF"/>
                </a:solidFill>
              </a:endParaRPr>
            </a:p>
          </p:txBody>
        </p:sp>
        <p:sp>
          <p:nvSpPr>
            <p:cNvPr id="22" name="TextBox 21">
              <a:extLst>
                <a:ext uri="{FF2B5EF4-FFF2-40B4-BE49-F238E27FC236}">
                  <a16:creationId xmlns:a16="http://schemas.microsoft.com/office/drawing/2014/main" id="{76AD1EB6-C44C-37EA-1943-8244EF34750D}"/>
                </a:ext>
              </a:extLst>
            </p:cNvPr>
            <p:cNvSpPr txBox="1"/>
            <p:nvPr/>
          </p:nvSpPr>
          <p:spPr>
            <a:xfrm>
              <a:off x="6148488" y="1692630"/>
              <a:ext cx="1828800" cy="424732"/>
            </a:xfrm>
            <a:prstGeom prst="rect">
              <a:avLst/>
            </a:prstGeom>
            <a:noFill/>
          </p:spPr>
          <p:txBody>
            <a:bodyPr wrap="square" lIns="45720" tIns="27432" rIns="45720" bIns="27432" anchor="ctr">
              <a:spAutoFit/>
            </a:bodyPr>
            <a:lstStyle/>
            <a:p>
              <a:pPr algn="ctr"/>
              <a:r>
                <a:rPr lang="en-US" sz="1200" i="1">
                  <a:solidFill>
                    <a:srgbClr val="FFFFFF"/>
                  </a:solidFill>
                </a:rPr>
                <a:t>Cost, delivery mechanisms and adaptive management</a:t>
              </a:r>
              <a:endParaRPr sz="1200" i="1">
                <a:solidFill>
                  <a:srgbClr val="FFFFFF"/>
                </a:solidFill>
              </a:endParaRPr>
            </a:p>
          </p:txBody>
        </p:sp>
        <p:sp>
          <p:nvSpPr>
            <p:cNvPr id="26" name="TextBox 25">
              <a:extLst>
                <a:ext uri="{FF2B5EF4-FFF2-40B4-BE49-F238E27FC236}">
                  <a16:creationId xmlns:a16="http://schemas.microsoft.com/office/drawing/2014/main" id="{2148016B-F8FB-55FA-F875-D92D011AED37}"/>
                </a:ext>
              </a:extLst>
            </p:cNvPr>
            <p:cNvSpPr txBox="1"/>
            <p:nvPr/>
          </p:nvSpPr>
          <p:spPr>
            <a:xfrm>
              <a:off x="8065351" y="1600297"/>
              <a:ext cx="1828800" cy="609398"/>
            </a:xfrm>
            <a:prstGeom prst="rect">
              <a:avLst/>
            </a:prstGeom>
            <a:noFill/>
          </p:spPr>
          <p:txBody>
            <a:bodyPr wrap="square" lIns="45720" tIns="27432" rIns="45720" bIns="27432" anchor="ctr">
              <a:spAutoFit/>
            </a:bodyPr>
            <a:lstStyle/>
            <a:p>
              <a:pPr algn="ctr"/>
              <a:r>
                <a:rPr lang="en-US" sz="1200" i="1">
                  <a:solidFill>
                    <a:srgbClr val="FFFFFF"/>
                  </a:solidFill>
                </a:rPr>
                <a:t>Changes in service access, </a:t>
              </a:r>
              <a:r>
                <a:rPr lang="en-US" sz="1200" i="1" err="1">
                  <a:solidFill>
                    <a:srgbClr val="FFFFFF"/>
                  </a:solidFill>
                </a:rPr>
                <a:t>behaviour</a:t>
              </a:r>
              <a:r>
                <a:rPr lang="en-US" sz="1200" i="1">
                  <a:solidFill>
                    <a:srgbClr val="FFFFFF"/>
                  </a:solidFill>
                </a:rPr>
                <a:t> and outbreak preparedness</a:t>
              </a:r>
              <a:endParaRPr sz="1200" i="1">
                <a:solidFill>
                  <a:srgbClr val="FFFFFF"/>
                </a:solidFill>
              </a:endParaRPr>
            </a:p>
          </p:txBody>
        </p:sp>
        <p:sp>
          <p:nvSpPr>
            <p:cNvPr id="30" name="TextBox 29">
              <a:extLst>
                <a:ext uri="{FF2B5EF4-FFF2-40B4-BE49-F238E27FC236}">
                  <a16:creationId xmlns:a16="http://schemas.microsoft.com/office/drawing/2014/main" id="{1C0537E4-6419-F6E2-E68E-45B9662483C1}"/>
                </a:ext>
              </a:extLst>
            </p:cNvPr>
            <p:cNvSpPr txBox="1"/>
            <p:nvPr/>
          </p:nvSpPr>
          <p:spPr>
            <a:xfrm>
              <a:off x="9988977" y="1700651"/>
              <a:ext cx="1828800" cy="424732"/>
            </a:xfrm>
            <a:prstGeom prst="rect">
              <a:avLst/>
            </a:prstGeom>
            <a:noFill/>
          </p:spPr>
          <p:txBody>
            <a:bodyPr wrap="square" lIns="45720" tIns="27432" rIns="45720" bIns="27432" anchor="ctr">
              <a:spAutoFit/>
            </a:bodyPr>
            <a:lstStyle/>
            <a:p>
              <a:pPr algn="ctr"/>
              <a:r>
                <a:rPr lang="en-US" sz="1200" i="1">
                  <a:solidFill>
                    <a:srgbClr val="FFFFFF"/>
                  </a:solidFill>
                </a:rPr>
                <a:t>Whether gains survive project close in July 2026</a:t>
              </a:r>
              <a:endParaRPr sz="1200" i="1">
                <a:solidFill>
                  <a:srgbClr val="FFFFFF"/>
                </a:solidFill>
              </a:endParaRPr>
            </a:p>
          </p:txBody>
        </p:sp>
      </p:grpSp>
      <p:sp>
        <p:nvSpPr>
          <p:cNvPr id="4" name="TextBox 3">
            <a:extLst>
              <a:ext uri="{FF2B5EF4-FFF2-40B4-BE49-F238E27FC236}">
                <a16:creationId xmlns:a16="http://schemas.microsoft.com/office/drawing/2014/main" id="{0A2966DB-5126-4AC3-C933-A595FBF9DF98}"/>
              </a:ext>
            </a:extLst>
          </p:cNvPr>
          <p:cNvSpPr txBox="1"/>
          <p:nvPr/>
        </p:nvSpPr>
        <p:spPr>
          <a:xfrm>
            <a:off x="330199" y="717596"/>
            <a:ext cx="9525002" cy="363818"/>
          </a:xfrm>
          <a:prstGeom prst="rect">
            <a:avLst/>
          </a:prstGeom>
          <a:noFill/>
        </p:spPr>
        <p:txBody>
          <a:bodyPr wrap="square">
            <a:spAutoFit/>
          </a:bodyPr>
          <a:lstStyle/>
          <a:p>
            <a:pPr marL="0" marR="0">
              <a:lnSpc>
                <a:spcPct val="107000"/>
              </a:lnSpc>
              <a:spcAft>
                <a:spcPts val="800"/>
              </a:spcAft>
              <a:buNone/>
            </a:pPr>
            <a:r>
              <a:rPr lang="en-GB" sz="1800" b="1">
                <a:solidFill>
                  <a:schemeClr val="tx2"/>
                </a:solidFill>
                <a:effectLst/>
                <a:ea typeface="Aptos" panose="020B0004020202020204" pitchFamily="34" charset="0"/>
                <a:cs typeface="Vrinda" panose="020B0502040204020203" pitchFamily="34" charset="0"/>
              </a:rPr>
              <a:t>A structured, mixed-methods evaluation</a:t>
            </a:r>
          </a:p>
        </p:txBody>
      </p:sp>
    </p:spTree>
    <p:extLst>
      <p:ext uri="{BB962C8B-B14F-4D97-AF65-F5344CB8AC3E}">
        <p14:creationId xmlns:p14="http://schemas.microsoft.com/office/powerpoint/2010/main" val="1472254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668B9-0ADD-D545-B8DF-40F76C98D86A}"/>
              </a:ext>
            </a:extLst>
          </p:cNvPr>
          <p:cNvSpPr>
            <a:spLocks noGrp="1"/>
          </p:cNvSpPr>
          <p:nvPr>
            <p:ph type="ctrTitle"/>
          </p:nvPr>
        </p:nvSpPr>
        <p:spPr>
          <a:xfrm>
            <a:off x="1524000" y="1340077"/>
            <a:ext cx="9144000" cy="2387600"/>
          </a:xfrm>
        </p:spPr>
        <p:txBody>
          <a:bodyPr/>
          <a:lstStyle/>
          <a:p>
            <a:r>
              <a:rPr lang="en-IN" dirty="0"/>
              <a:t>Key Findings</a:t>
            </a:r>
          </a:p>
        </p:txBody>
      </p:sp>
    </p:spTree>
    <p:extLst>
      <p:ext uri="{BB962C8B-B14F-4D97-AF65-F5344CB8AC3E}">
        <p14:creationId xmlns:p14="http://schemas.microsoft.com/office/powerpoint/2010/main" val="6953412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EC9C6-4E3E-DC3C-50DB-7B92A9A18768}"/>
            </a:ext>
          </a:extLst>
        </p:cNvPr>
        <p:cNvGrpSpPr/>
        <p:nvPr/>
      </p:nvGrpSpPr>
      <p:grpSpPr>
        <a:xfrm>
          <a:off x="0" y="0"/>
          <a:ext cx="0" cy="0"/>
          <a:chOff x="0" y="0"/>
          <a:chExt cx="0" cy="0"/>
        </a:xfrm>
      </p:grpSpPr>
      <p:graphicFrame>
        <p:nvGraphicFramePr>
          <p:cNvPr id="13" name="Table 12">
            <a:extLst>
              <a:ext uri="{FF2B5EF4-FFF2-40B4-BE49-F238E27FC236}">
                <a16:creationId xmlns:a16="http://schemas.microsoft.com/office/drawing/2014/main" id="{344F8051-9995-5FF8-A3B2-CD7EE559B134}"/>
              </a:ext>
            </a:extLst>
          </p:cNvPr>
          <p:cNvGraphicFramePr>
            <a:graphicFrameLocks noGrp="1"/>
          </p:cNvGraphicFramePr>
          <p:nvPr>
            <p:extLst>
              <p:ext uri="{D42A27DB-BD31-4B8C-83A1-F6EECF244321}">
                <p14:modId xmlns:p14="http://schemas.microsoft.com/office/powerpoint/2010/main" val="2558355258"/>
              </p:ext>
            </p:extLst>
          </p:nvPr>
        </p:nvGraphicFramePr>
        <p:xfrm>
          <a:off x="436546" y="1957989"/>
          <a:ext cx="11262360" cy="4532917"/>
        </p:xfrm>
        <a:graphic>
          <a:graphicData uri="http://schemas.openxmlformats.org/drawingml/2006/table">
            <a:tbl>
              <a:tblPr firstRow="1" bandRow="1">
                <a:tableStyleId>{17292A2E-F333-43FB-9621-5CBBE7FDCDCB}</a:tableStyleId>
              </a:tblPr>
              <a:tblGrid>
                <a:gridCol w="3863311">
                  <a:extLst>
                    <a:ext uri="{9D8B030D-6E8A-4147-A177-3AD203B41FA5}">
                      <a16:colId xmlns:a16="http://schemas.microsoft.com/office/drawing/2014/main" val="2589384881"/>
                    </a:ext>
                  </a:extLst>
                </a:gridCol>
                <a:gridCol w="3644929">
                  <a:extLst>
                    <a:ext uri="{9D8B030D-6E8A-4147-A177-3AD203B41FA5}">
                      <a16:colId xmlns:a16="http://schemas.microsoft.com/office/drawing/2014/main" val="1536327538"/>
                    </a:ext>
                  </a:extLst>
                </a:gridCol>
                <a:gridCol w="3754120">
                  <a:extLst>
                    <a:ext uri="{9D8B030D-6E8A-4147-A177-3AD203B41FA5}">
                      <a16:colId xmlns:a16="http://schemas.microsoft.com/office/drawing/2014/main" val="2341090091"/>
                    </a:ext>
                  </a:extLst>
                </a:gridCol>
              </a:tblGrid>
              <a:tr h="585757">
                <a:tc>
                  <a:txBody>
                    <a:bodyPr/>
                    <a:lstStyle/>
                    <a:p>
                      <a:pPr algn="ctr"/>
                      <a:r>
                        <a:rPr lang="en-GB" sz="1400"/>
                        <a:t>Institutional Strengthening</a:t>
                      </a:r>
                    </a:p>
                  </a:txBody>
                  <a:tcPr/>
                </a:tc>
                <a:tc>
                  <a:txBody>
                    <a:bodyPr/>
                    <a:lstStyle/>
                    <a:p>
                      <a:pPr algn="ctr"/>
                      <a:r>
                        <a:rPr lang="en-GB" sz="1400"/>
                        <a:t>Capacity Building through WASH Systems Academy</a:t>
                      </a:r>
                    </a:p>
                  </a:txBody>
                  <a:tcPr/>
                </a:tc>
                <a:tc>
                  <a:txBody>
                    <a:bodyPr/>
                    <a:lstStyle/>
                    <a:p>
                      <a:pPr algn="ctr"/>
                      <a:r>
                        <a:rPr lang="en-GB" sz="1400"/>
                        <a:t>Technical assistance to WASAC</a:t>
                      </a:r>
                    </a:p>
                  </a:txBody>
                  <a:tcPr/>
                </a:tc>
                <a:extLst>
                  <a:ext uri="{0D108BD9-81ED-4DB2-BD59-A6C34878D82A}">
                    <a16:rowId xmlns:a16="http://schemas.microsoft.com/office/drawing/2014/main" val="3371277960"/>
                  </a:ext>
                </a:extLst>
              </a:tr>
              <a:tr h="3755733">
                <a:tc>
                  <a:txBody>
                    <a:bodyPr/>
                    <a:lstStyle/>
                    <a:p>
                      <a:pPr marL="285750" marR="0" lvl="0" indent="-2857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400" dirty="0"/>
                        <a:t>DWASHBs are reported as more functional: meeting regularly, reviewing performance, and elevating WASH into district leadership discussions</a:t>
                      </a:r>
                    </a:p>
                    <a:p>
                      <a:pPr marL="285750" marR="0" lvl="0" indent="-2857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IN" sz="1400" dirty="0"/>
                        <a:t>In the QIS, </a:t>
                      </a:r>
                      <a:r>
                        <a:rPr lang="en-IN" sz="1400" b="1" dirty="0"/>
                        <a:t>WASH Offices scored strongly on planning, budgeting, HR and systems thinking</a:t>
                      </a:r>
                      <a:r>
                        <a:rPr lang="en-IN" sz="1400" dirty="0"/>
                        <a:t>, and the KIIs corroborate a shift toward data-informed prioritisation</a:t>
                      </a:r>
                    </a:p>
                    <a:p>
                      <a:pPr marL="285750" marR="0" lvl="0" indent="-2857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IN" sz="1400" dirty="0"/>
                        <a:t>Every one of the 20 institutions (10 offices, 10 DWASHBs) improved against the 2022 baseline, and by FY26 all scored at or </a:t>
                      </a:r>
                      <a:r>
                        <a:rPr lang="en-IN" sz="1400" b="1" dirty="0"/>
                        <a:t>above 75% in QIS assessment</a:t>
                      </a:r>
                    </a:p>
                    <a:p>
                      <a:pPr marL="285750" marR="0" lvl="0" indent="-2857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IN" sz="1400" dirty="0"/>
                        <a:t>The building-blocks assessment shows the overall WASH system rising from 3.4 (2022) to 4 (2024), with the sharpest gains in planning, regulation and accountability, and the institutions block metrics</a:t>
                      </a:r>
                    </a:p>
                  </a:txBody>
                  <a:tcPr>
                    <a:solidFill>
                      <a:schemeClr val="bg1"/>
                    </a:solidFill>
                  </a:tcPr>
                </a:tc>
                <a:tc>
                  <a:txBody>
                    <a:bodyPr/>
                    <a:lstStyle/>
                    <a:p>
                      <a:pPr marL="285750" marR="0" lvl="0" indent="-2857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400">
                          <a:solidFill>
                            <a:schemeClr val="tx1"/>
                          </a:solidFill>
                        </a:rPr>
                        <a:t>Over </a:t>
                      </a:r>
                      <a:r>
                        <a:rPr lang="en-GB" sz="1400" b="1">
                          <a:solidFill>
                            <a:schemeClr val="tx1"/>
                          </a:solidFill>
                        </a:rPr>
                        <a:t>500 professionals </a:t>
                      </a:r>
                      <a:r>
                        <a:rPr lang="en-GB" sz="1400">
                          <a:solidFill>
                            <a:schemeClr val="tx1"/>
                          </a:solidFill>
                        </a:rPr>
                        <a:t>from national institutions, districts, and partner organisations have completed courses on various WASH, technical and finance themes</a:t>
                      </a:r>
                    </a:p>
                    <a:p>
                      <a:pPr marL="285750" marR="0" lvl="0" indent="-2857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IN" sz="1400"/>
                        <a:t>Through FLCC training and detailed engineering designs, districts now hold </a:t>
                      </a:r>
                      <a:r>
                        <a:rPr lang="en-IN" sz="1400" b="1"/>
                        <a:t>WASH investment plans </a:t>
                      </a:r>
                      <a:r>
                        <a:rPr lang="en-IN" sz="1400"/>
                        <a:t>that are actively used for fund mobilisation</a:t>
                      </a:r>
                      <a:endParaRPr lang="en-GB" sz="1400">
                        <a:solidFill>
                          <a:schemeClr val="tx1"/>
                        </a:solidFill>
                      </a:endParaRPr>
                    </a:p>
                    <a:p>
                      <a:pPr marL="285750" marR="0" lvl="0" indent="-2857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400">
                          <a:solidFill>
                            <a:schemeClr val="tx1"/>
                          </a:solidFill>
                        </a:rPr>
                        <a:t>The project led to the development of </a:t>
                      </a:r>
                      <a:r>
                        <a:rPr lang="en-GB" sz="1400" b="1">
                          <a:solidFill>
                            <a:schemeClr val="tx1"/>
                          </a:solidFill>
                        </a:rPr>
                        <a:t>two Rwanda-specific courses </a:t>
                      </a:r>
                      <a:r>
                        <a:rPr lang="en-GB" sz="1400">
                          <a:solidFill>
                            <a:schemeClr val="tx1"/>
                          </a:solidFill>
                        </a:rPr>
                        <a:t>on the IRC WASH Systems Academy — an online platform that continues to be available to Rwandan professionals after project close. </a:t>
                      </a:r>
                    </a:p>
                  </a:txBody>
                  <a:tcPr>
                    <a:solidFill>
                      <a:schemeClr val="bg1"/>
                    </a:solidFill>
                  </a:tcPr>
                </a:tc>
                <a:tc>
                  <a:txBody>
                    <a:bodyPr/>
                    <a:lstStyle/>
                    <a:p>
                      <a:pPr marL="285750" marR="0" lvl="0" indent="-2857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400" dirty="0">
                          <a:solidFill>
                            <a:schemeClr val="tx1"/>
                          </a:solidFill>
                        </a:rPr>
                        <a:t>Training on Creditworthiness and Financial Sustainability </a:t>
                      </a:r>
                      <a:r>
                        <a:rPr lang="en-US" sz="1400" b="1" dirty="0">
                          <a:solidFill>
                            <a:schemeClr val="tx1"/>
                          </a:solidFill>
                        </a:rPr>
                        <a:t>opened a concrete pathway toward concessional and commercial finance</a:t>
                      </a:r>
                      <a:r>
                        <a:rPr lang="en-US" sz="1400" dirty="0">
                          <a:solidFill>
                            <a:schemeClr val="tx1"/>
                          </a:solidFill>
                        </a:rPr>
                        <a:t> for WASAC's investment pipeline</a:t>
                      </a:r>
                    </a:p>
                    <a:p>
                      <a:pPr marL="285750" marR="0" lvl="0" indent="-2857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400" dirty="0"/>
                        <a:t>The suite of standardized instruments provided to WASAC institutionalize consistent, climate-aware project preparation inside WASAC Development</a:t>
                      </a:r>
                    </a:p>
                    <a:p>
                      <a:pPr marL="285750" marR="0" lvl="0" indent="-2857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IN" sz="1400" b="1" dirty="0"/>
                        <a:t>WASAC leadership's own request for a centralised repository to hold these products is a genuine ownership signal</a:t>
                      </a:r>
                      <a:endParaRPr lang="en-GB" sz="1400" b="1" dirty="0"/>
                    </a:p>
                  </a:txBody>
                  <a:tcPr>
                    <a:solidFill>
                      <a:schemeClr val="bg1"/>
                    </a:solidFill>
                  </a:tcPr>
                </a:tc>
                <a:extLst>
                  <a:ext uri="{0D108BD9-81ED-4DB2-BD59-A6C34878D82A}">
                    <a16:rowId xmlns:a16="http://schemas.microsoft.com/office/drawing/2014/main" val="308835177"/>
                  </a:ext>
                </a:extLst>
              </a:tr>
            </a:tbl>
          </a:graphicData>
        </a:graphic>
      </p:graphicFrame>
      <p:sp>
        <p:nvSpPr>
          <p:cNvPr id="53" name="Rectangle 53">
            <a:extLst>
              <a:ext uri="{FF2B5EF4-FFF2-40B4-BE49-F238E27FC236}">
                <a16:creationId xmlns:a16="http://schemas.microsoft.com/office/drawing/2014/main" id="{E994FD3D-EC3E-F6A3-95F4-D16D7A7DF05A}"/>
              </a:ext>
            </a:extLst>
          </p:cNvPr>
          <p:cNvSpPr>
            <a:spLocks noChangeArrowheads="1"/>
          </p:cNvSpPr>
          <p:nvPr/>
        </p:nvSpPr>
        <p:spPr bwMode="auto">
          <a:xfrm>
            <a:off x="0" y="0"/>
            <a:ext cx="12192000" cy="553998"/>
          </a:xfrm>
          <a:prstGeom prst="rect">
            <a:avLst/>
          </a:prstGeom>
          <a:solidFill>
            <a:srgbClr val="2B2F71"/>
          </a:solidFill>
          <a:ln w="9525">
            <a:noFill/>
            <a:miter lim="800000"/>
            <a:headEnd/>
            <a:tailEnd/>
          </a:ln>
        </p:spPr>
        <p:txBody>
          <a:bodyPr vert="horz" wrap="square" lIns="0" tIns="0" rIns="0" bIns="0" numCol="1" anchor="t" anchorCtr="0" compatLnSpc="1">
            <a:prstTxWarp prst="textNoShape">
              <a:avLst/>
            </a:prstTxWarp>
            <a:spAutoFit/>
          </a:bodyPr>
          <a:lstStyle/>
          <a:p>
            <a:pPr lvl="0" algn="ctr" fontAlgn="base">
              <a:spcBef>
                <a:spcPct val="0"/>
              </a:spcBef>
              <a:spcAft>
                <a:spcPct val="0"/>
              </a:spcAft>
            </a:pPr>
            <a:r>
              <a:rPr kumimoji="0" lang="en-US" sz="3600" b="1" i="0" u="none" strike="noStrike" cap="none" normalizeH="0" baseline="0">
                <a:ln>
                  <a:noFill/>
                </a:ln>
                <a:solidFill>
                  <a:schemeClr val="bg1"/>
                </a:solidFill>
                <a:effectLst/>
                <a:ea typeface="Open Sans" panose="020B0606030504020204" pitchFamily="34" charset="0"/>
                <a:cs typeface="Open Sans" panose="020B0606030504020204" pitchFamily="34" charset="0"/>
              </a:rPr>
              <a:t>SO1 Key Findings: </a:t>
            </a:r>
            <a:r>
              <a:rPr kumimoji="0" lang="en-US" sz="2000" b="1" i="0" u="none" strike="noStrike" cap="none" normalizeH="0" baseline="0">
                <a:ln>
                  <a:noFill/>
                </a:ln>
                <a:solidFill>
                  <a:schemeClr val="bg1"/>
                </a:solidFill>
                <a:effectLst/>
                <a:ea typeface="Open Sans" panose="020B0606030504020204" pitchFamily="34" charset="0"/>
                <a:cs typeface="Open Sans" panose="020B0606030504020204" pitchFamily="34" charset="0"/>
              </a:rPr>
              <a:t>Improving decentralized WASH governance</a:t>
            </a:r>
            <a:endParaRPr kumimoji="0" lang="en-US" sz="3600" b="1" i="0" u="none" strike="noStrike" cap="none" normalizeH="0" baseline="0">
              <a:ln>
                <a:noFill/>
              </a:ln>
              <a:solidFill>
                <a:schemeClr val="bg1"/>
              </a:solidFill>
              <a:effectLst/>
              <a:ea typeface="Open Sans" panose="020B0606030504020204" pitchFamily="34" charset="0"/>
              <a:cs typeface="Open Sans" panose="020B0606030504020204" pitchFamily="34" charset="0"/>
            </a:endParaRPr>
          </a:p>
        </p:txBody>
      </p:sp>
      <p:sp>
        <p:nvSpPr>
          <p:cNvPr id="10" name="TextBox 9">
            <a:extLst>
              <a:ext uri="{FF2B5EF4-FFF2-40B4-BE49-F238E27FC236}">
                <a16:creationId xmlns:a16="http://schemas.microsoft.com/office/drawing/2014/main" id="{2BFEDBE0-3A8F-DD94-AF80-BABBFC1AE7FE}"/>
              </a:ext>
            </a:extLst>
          </p:cNvPr>
          <p:cNvSpPr txBox="1"/>
          <p:nvPr/>
        </p:nvSpPr>
        <p:spPr>
          <a:xfrm>
            <a:off x="475735" y="694723"/>
            <a:ext cx="11359214" cy="332399"/>
          </a:xfrm>
          <a:prstGeom prst="rect">
            <a:avLst/>
          </a:prstGeom>
          <a:noFill/>
        </p:spPr>
        <p:txBody>
          <a:bodyPr wrap="square" lIns="45720" tIns="27432" rIns="45720" bIns="27432" anchor="t">
            <a:spAutoFit/>
          </a:bodyPr>
          <a:lstStyle/>
          <a:p>
            <a:pPr algn="l"/>
            <a:r>
              <a:rPr lang="en-US" b="1">
                <a:solidFill>
                  <a:schemeClr val="tx2"/>
                </a:solidFill>
              </a:rPr>
              <a:t>How the project strengthened Rwanda's WASH sector as a whole</a:t>
            </a:r>
          </a:p>
        </p:txBody>
      </p:sp>
      <p:sp>
        <p:nvSpPr>
          <p:cNvPr id="18" name="Gold Underline">
            <a:extLst>
              <a:ext uri="{FF2B5EF4-FFF2-40B4-BE49-F238E27FC236}">
                <a16:creationId xmlns:a16="http://schemas.microsoft.com/office/drawing/2014/main" id="{2CA9347C-9D5D-0593-C354-B4E43B103D04}"/>
              </a:ext>
            </a:extLst>
          </p:cNvPr>
          <p:cNvSpPr/>
          <p:nvPr/>
        </p:nvSpPr>
        <p:spPr>
          <a:xfrm>
            <a:off x="0" y="553998"/>
            <a:ext cx="12192000" cy="36576"/>
          </a:xfrm>
          <a:prstGeom prst="rect">
            <a:avLst/>
          </a:prstGeom>
          <a:solidFill>
            <a:srgbClr val="D99E29"/>
          </a:solidFill>
          <a:ln>
            <a:noFill/>
          </a:ln>
          <a:extLst>
            <a:ext uri="{C183D7F6-B498-43B3-948B-1728B52AA6E4}">
              <adec:decorative xmlns:adec="http://schemas.microsoft.com/office/drawing/2017/decorative" xmlns="" val="1"/>
            </a:ext>
          </a:extLst>
        </p:spPr>
        <p:txBody>
          <a:bodyPr rtlCol="0"/>
          <a:lstStyle/>
          <a:p>
            <a:endParaRPr lang="en-US"/>
          </a:p>
        </p:txBody>
      </p:sp>
      <p:sp>
        <p:nvSpPr>
          <p:cNvPr id="3" name="Rounded Rectangle 7">
            <a:extLst>
              <a:ext uri="{FF2B5EF4-FFF2-40B4-BE49-F238E27FC236}">
                <a16:creationId xmlns:a16="http://schemas.microsoft.com/office/drawing/2014/main" id="{09EBF5A7-CEB7-E66A-5F46-D4D13963BCA0}"/>
              </a:ext>
            </a:extLst>
          </p:cNvPr>
          <p:cNvSpPr/>
          <p:nvPr/>
        </p:nvSpPr>
        <p:spPr>
          <a:xfrm>
            <a:off x="436546" y="1014920"/>
            <a:ext cx="11389694" cy="622872"/>
          </a:xfrm>
          <a:prstGeom prst="roundRect">
            <a:avLst>
              <a:gd name="adj" fmla="val 6667"/>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just">
              <a:spcAft>
                <a:spcPts val="600"/>
              </a:spcAft>
            </a:pPr>
            <a:r>
              <a:rPr lang="en-GB" sz="1600">
                <a:solidFill>
                  <a:schemeClr val="tx1"/>
                </a:solidFill>
              </a:rPr>
              <a:t>The project's governance work did not stop at improving performance in ten districts. It also delivered sector-wide impacts that will continue to shape how WASH services are planned, financed, and regulated across all thirty districts of Rwanda.</a:t>
            </a:r>
            <a:endParaRPr sz="1600">
              <a:solidFill>
                <a:schemeClr val="tx1"/>
              </a:solidFill>
            </a:endParaRPr>
          </a:p>
        </p:txBody>
      </p:sp>
      <p:sp>
        <p:nvSpPr>
          <p:cNvPr id="17" name="TextBox 16">
            <a:extLst>
              <a:ext uri="{FF2B5EF4-FFF2-40B4-BE49-F238E27FC236}">
                <a16:creationId xmlns:a16="http://schemas.microsoft.com/office/drawing/2014/main" id="{39B461E7-A35F-B354-6200-9C0875DAEF08}"/>
              </a:ext>
            </a:extLst>
          </p:cNvPr>
          <p:cNvSpPr txBox="1"/>
          <p:nvPr/>
        </p:nvSpPr>
        <p:spPr>
          <a:xfrm>
            <a:off x="436546" y="1675582"/>
            <a:ext cx="6096000" cy="305853"/>
          </a:xfrm>
          <a:prstGeom prst="rect">
            <a:avLst/>
          </a:prstGeom>
          <a:noFill/>
        </p:spPr>
        <p:txBody>
          <a:bodyPr wrap="square">
            <a:spAutoFit/>
          </a:bodyPr>
          <a:lstStyle/>
          <a:p>
            <a:pPr fontAlgn="t">
              <a:lnSpc>
                <a:spcPts val="1500"/>
              </a:lnSpc>
              <a:buNone/>
            </a:pPr>
            <a:r>
              <a:rPr lang="en-GB" sz="1600" b="1"/>
              <a:t>S</a:t>
            </a:r>
            <a:r>
              <a:rPr lang="en-GB" sz="1600" b="1" i="0">
                <a:effectLst/>
                <a:latin typeface="+mn-lt"/>
              </a:rPr>
              <a:t>ector-wide impact blocks:</a:t>
            </a:r>
          </a:p>
        </p:txBody>
      </p:sp>
    </p:spTree>
    <p:extLst>
      <p:ext uri="{BB962C8B-B14F-4D97-AF65-F5344CB8AC3E}">
        <p14:creationId xmlns:p14="http://schemas.microsoft.com/office/powerpoint/2010/main" val="20915048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1BDD6-E291-7403-F6A4-A11DED126A98}"/>
            </a:ext>
          </a:extLst>
        </p:cNvPr>
        <p:cNvGrpSpPr/>
        <p:nvPr/>
      </p:nvGrpSpPr>
      <p:grpSpPr>
        <a:xfrm>
          <a:off x="0" y="0"/>
          <a:ext cx="0" cy="0"/>
          <a:chOff x="0" y="0"/>
          <a:chExt cx="0" cy="0"/>
        </a:xfrm>
      </p:grpSpPr>
      <p:sp>
        <p:nvSpPr>
          <p:cNvPr id="53" name="Rectangle 53">
            <a:extLst>
              <a:ext uri="{FF2B5EF4-FFF2-40B4-BE49-F238E27FC236}">
                <a16:creationId xmlns:a16="http://schemas.microsoft.com/office/drawing/2014/main" id="{4EFBDC74-9EA2-7A48-3E1C-1E54C60B59C6}"/>
              </a:ext>
            </a:extLst>
          </p:cNvPr>
          <p:cNvSpPr>
            <a:spLocks noChangeArrowheads="1"/>
          </p:cNvSpPr>
          <p:nvPr/>
        </p:nvSpPr>
        <p:spPr bwMode="auto">
          <a:xfrm>
            <a:off x="0" y="0"/>
            <a:ext cx="12192000" cy="553998"/>
          </a:xfrm>
          <a:prstGeom prst="rect">
            <a:avLst/>
          </a:prstGeom>
          <a:solidFill>
            <a:srgbClr val="2B2F71"/>
          </a:solidFill>
          <a:ln w="9525">
            <a:noFill/>
            <a:miter lim="800000"/>
            <a:headEnd/>
            <a:tailEnd/>
          </a:ln>
        </p:spPr>
        <p:txBody>
          <a:bodyPr vert="horz" wrap="square" lIns="0" tIns="0" rIns="0" bIns="0" numCol="1" anchor="t" anchorCtr="0" compatLnSpc="1">
            <a:prstTxWarp prst="textNoShape">
              <a:avLst/>
            </a:prstTxWarp>
            <a:spAutoFit/>
          </a:bodyPr>
          <a:lstStyle/>
          <a:p>
            <a:pPr lvl="0" algn="ctr" fontAlgn="base">
              <a:spcBef>
                <a:spcPct val="0"/>
              </a:spcBef>
              <a:spcAft>
                <a:spcPct val="0"/>
              </a:spcAft>
            </a:pPr>
            <a:r>
              <a:rPr kumimoji="0" lang="en-US" sz="3600" b="1" i="0" u="none" strike="noStrike" cap="none" normalizeH="0" baseline="0">
                <a:ln>
                  <a:noFill/>
                </a:ln>
                <a:solidFill>
                  <a:schemeClr val="bg1"/>
                </a:solidFill>
                <a:effectLst/>
                <a:ea typeface="Open Sans" panose="020B0606030504020204" pitchFamily="34" charset="0"/>
                <a:cs typeface="Open Sans" panose="020B0606030504020204" pitchFamily="34" charset="0"/>
              </a:rPr>
              <a:t>SO1 Key Findings: </a:t>
            </a:r>
            <a:r>
              <a:rPr kumimoji="0" lang="en-GB" sz="2000" b="1" i="0" u="none" strike="noStrike" cap="none" normalizeH="0" baseline="0">
                <a:ln>
                  <a:noFill/>
                </a:ln>
                <a:solidFill>
                  <a:schemeClr val="bg1"/>
                </a:solidFill>
                <a:effectLst/>
                <a:ea typeface="Open Sans" panose="020B0606030504020204" pitchFamily="34" charset="0"/>
                <a:cs typeface="Open Sans" panose="020B0606030504020204" pitchFamily="34" charset="0"/>
              </a:rPr>
              <a:t>Institutional Strengthening and Community Voice</a:t>
            </a:r>
            <a:endParaRPr kumimoji="0" lang="en-US" sz="3600" b="1" i="0" u="none" strike="noStrike" cap="none" normalizeH="0" baseline="0">
              <a:ln>
                <a:noFill/>
              </a:ln>
              <a:solidFill>
                <a:schemeClr val="bg1"/>
              </a:solidFill>
              <a:effectLst/>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850516B5-CF4B-BA52-538D-19DBCBD0BF26}"/>
              </a:ext>
            </a:extLst>
          </p:cNvPr>
          <p:cNvSpPr txBox="1"/>
          <p:nvPr/>
        </p:nvSpPr>
        <p:spPr>
          <a:xfrm>
            <a:off x="365760" y="713232"/>
            <a:ext cx="11430000" cy="332399"/>
          </a:xfrm>
          <a:prstGeom prst="rect">
            <a:avLst/>
          </a:prstGeom>
          <a:noFill/>
        </p:spPr>
        <p:txBody>
          <a:bodyPr wrap="square" lIns="45720" tIns="27432" rIns="45720" bIns="27432" anchor="t">
            <a:spAutoFit/>
          </a:bodyPr>
          <a:lstStyle/>
          <a:p>
            <a:pPr algn="l"/>
            <a:r>
              <a:rPr lang="en-GB" b="1" i="1">
                <a:solidFill>
                  <a:srgbClr val="D99E29"/>
                </a:solidFill>
              </a:rPr>
              <a:t>Stronger district institutions and communities that hold governments accountable</a:t>
            </a:r>
            <a:endParaRPr b="1" i="1">
              <a:solidFill>
                <a:srgbClr val="D99E29"/>
              </a:solidFill>
            </a:endParaRPr>
          </a:p>
        </p:txBody>
      </p:sp>
      <p:sp>
        <p:nvSpPr>
          <p:cNvPr id="9" name="TextBox 8">
            <a:extLst>
              <a:ext uri="{FF2B5EF4-FFF2-40B4-BE49-F238E27FC236}">
                <a16:creationId xmlns:a16="http://schemas.microsoft.com/office/drawing/2014/main" id="{62510A19-7804-90B1-68EF-B40818060295}"/>
              </a:ext>
            </a:extLst>
          </p:cNvPr>
          <p:cNvSpPr txBox="1"/>
          <p:nvPr/>
        </p:nvSpPr>
        <p:spPr>
          <a:xfrm>
            <a:off x="6831330" y="1238189"/>
            <a:ext cx="5234940" cy="301621"/>
          </a:xfrm>
          <a:prstGeom prst="rect">
            <a:avLst/>
          </a:prstGeom>
          <a:noFill/>
        </p:spPr>
        <p:txBody>
          <a:bodyPr wrap="square" lIns="45720" tIns="27432" rIns="45720" bIns="27432" anchor="t">
            <a:spAutoFit/>
          </a:bodyPr>
          <a:lstStyle/>
          <a:p>
            <a:pPr algn="l"/>
            <a:r>
              <a:rPr lang="en-US" sz="1600" b="1" i="0" dirty="0">
                <a:solidFill>
                  <a:srgbClr val="2B2F71"/>
                </a:solidFill>
              </a:rPr>
              <a:t>Community perception (figures from the endline survey)</a:t>
            </a:r>
          </a:p>
        </p:txBody>
      </p:sp>
      <p:sp>
        <p:nvSpPr>
          <p:cNvPr id="45" name="TextBox 44">
            <a:extLst>
              <a:ext uri="{FF2B5EF4-FFF2-40B4-BE49-F238E27FC236}">
                <a16:creationId xmlns:a16="http://schemas.microsoft.com/office/drawing/2014/main" id="{FD13653B-F54B-4D49-44FF-4FAEB66CC55D}"/>
              </a:ext>
            </a:extLst>
          </p:cNvPr>
          <p:cNvSpPr txBox="1"/>
          <p:nvPr/>
        </p:nvSpPr>
        <p:spPr>
          <a:xfrm>
            <a:off x="6774179" y="4568489"/>
            <a:ext cx="5189221" cy="644151"/>
          </a:xfrm>
          <a:prstGeom prst="rect">
            <a:avLst/>
          </a:prstGeom>
          <a:solidFill>
            <a:schemeClr val="bg1"/>
          </a:solidFill>
        </p:spPr>
        <p:txBody>
          <a:bodyPr wrap="square" lIns="45720" tIns="27432" rIns="45720" bIns="27432">
            <a:spAutoFit/>
          </a:bodyPr>
          <a:lstStyle/>
          <a:p>
            <a:pPr algn="just">
              <a:lnSpc>
                <a:spcPct val="135000"/>
              </a:lnSpc>
            </a:pPr>
            <a:r>
              <a:rPr lang="en-GB" sz="1600" b="1">
                <a:solidFill>
                  <a:srgbClr val="2B2F71"/>
                </a:solidFill>
              </a:rPr>
              <a:t>Resource mobilisation: </a:t>
            </a:r>
            <a:r>
              <a:rPr lang="en-GB" sz="1400">
                <a:solidFill>
                  <a:srgbClr val="2B2F71"/>
                </a:solidFill>
              </a:rPr>
              <a:t>New financing channels opened for WASH — far beyond the five-year target</a:t>
            </a:r>
            <a:r>
              <a:rPr lang="en-GB" sz="1400" baseline="30000">
                <a:solidFill>
                  <a:srgbClr val="2B2F71"/>
                </a:solidFill>
              </a:rPr>
              <a:t>#</a:t>
            </a:r>
          </a:p>
        </p:txBody>
      </p:sp>
      <p:sp>
        <p:nvSpPr>
          <p:cNvPr id="3" name="Gold Underline">
            <a:extLst>
              <a:ext uri="{FF2B5EF4-FFF2-40B4-BE49-F238E27FC236}">
                <a16:creationId xmlns:a16="http://schemas.microsoft.com/office/drawing/2014/main" id="{F1E1EE03-346C-470A-97D0-800B69217948}"/>
              </a:ext>
            </a:extLst>
          </p:cNvPr>
          <p:cNvSpPr/>
          <p:nvPr/>
        </p:nvSpPr>
        <p:spPr>
          <a:xfrm>
            <a:off x="0" y="553998"/>
            <a:ext cx="12192000" cy="36576"/>
          </a:xfrm>
          <a:prstGeom prst="rect">
            <a:avLst/>
          </a:prstGeom>
          <a:solidFill>
            <a:srgbClr val="D99E29"/>
          </a:solidFill>
          <a:ln>
            <a:noFill/>
          </a:ln>
          <a:extLst>
            <a:ext uri="{C183D7F6-B498-43B3-948B-1728B52AA6E4}">
              <adec:decorative xmlns:adec="http://schemas.microsoft.com/office/drawing/2017/decorative" xmlns="" val="1"/>
            </a:ext>
          </a:extLst>
        </p:spPr>
        <p:txBody>
          <a:bodyPr rtlCol="0"/>
          <a:lstStyle/>
          <a:p>
            <a:endParaRPr lang="en-US"/>
          </a:p>
        </p:txBody>
      </p:sp>
      <p:grpSp>
        <p:nvGrpSpPr>
          <p:cNvPr id="24" name="Group 23">
            <a:extLst>
              <a:ext uri="{FF2B5EF4-FFF2-40B4-BE49-F238E27FC236}">
                <a16:creationId xmlns:a16="http://schemas.microsoft.com/office/drawing/2014/main" id="{DD5165BD-B6D8-AE23-59DD-BC330CB33DA4}"/>
              </a:ext>
            </a:extLst>
          </p:cNvPr>
          <p:cNvGrpSpPr/>
          <p:nvPr/>
        </p:nvGrpSpPr>
        <p:grpSpPr>
          <a:xfrm>
            <a:off x="6774180" y="1781199"/>
            <a:ext cx="5234940" cy="2773667"/>
            <a:chOff x="6774180" y="1902311"/>
            <a:chExt cx="5234940" cy="2942139"/>
          </a:xfrm>
        </p:grpSpPr>
        <p:sp>
          <p:nvSpPr>
            <p:cNvPr id="11" name="Rounded Rectangle 7">
              <a:extLst>
                <a:ext uri="{FF2B5EF4-FFF2-40B4-BE49-F238E27FC236}">
                  <a16:creationId xmlns:a16="http://schemas.microsoft.com/office/drawing/2014/main" id="{2127586B-58F0-10F3-E938-D5866C1DD190}"/>
                </a:ext>
              </a:extLst>
            </p:cNvPr>
            <p:cNvSpPr/>
            <p:nvPr/>
          </p:nvSpPr>
          <p:spPr>
            <a:xfrm>
              <a:off x="6774180" y="1902311"/>
              <a:ext cx="2560320" cy="1371600"/>
            </a:xfrm>
            <a:prstGeom prst="roundRect">
              <a:avLst/>
            </a:prstGeom>
            <a:solidFill>
              <a:srgbClr val="F2F2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b="1">
                  <a:solidFill>
                    <a:srgbClr val="2B2F71"/>
                  </a:solidFill>
                </a:rPr>
                <a:t>96%*</a:t>
              </a:r>
            </a:p>
            <a:p>
              <a:pPr algn="ctr"/>
              <a:r>
                <a:rPr lang="en-GB" sz="1400">
                  <a:solidFill>
                    <a:schemeClr val="bg2"/>
                  </a:solidFill>
                </a:rPr>
                <a:t>HHs report district govt MORE involved in WASH than 5 yrs ago (2021)</a:t>
              </a:r>
            </a:p>
          </p:txBody>
        </p:sp>
        <p:sp>
          <p:nvSpPr>
            <p:cNvPr id="4" name="Rounded Rectangle 7">
              <a:extLst>
                <a:ext uri="{FF2B5EF4-FFF2-40B4-BE49-F238E27FC236}">
                  <a16:creationId xmlns:a16="http://schemas.microsoft.com/office/drawing/2014/main" id="{9768D435-EBB2-978B-C5B1-33CAA4D920C8}"/>
                </a:ext>
              </a:extLst>
            </p:cNvPr>
            <p:cNvSpPr/>
            <p:nvPr/>
          </p:nvSpPr>
          <p:spPr>
            <a:xfrm>
              <a:off x="9448800" y="1902311"/>
              <a:ext cx="2560320" cy="1371600"/>
            </a:xfrm>
            <a:prstGeom prst="roundRect">
              <a:avLst/>
            </a:prstGeom>
            <a:solidFill>
              <a:srgbClr val="F2F2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b="1">
                  <a:solidFill>
                    <a:srgbClr val="2B2F71"/>
                  </a:solidFill>
                </a:rPr>
                <a:t>72.5%*</a:t>
              </a:r>
            </a:p>
            <a:p>
              <a:pPr algn="ctr"/>
              <a:r>
                <a:rPr lang="en-GB" sz="1400">
                  <a:solidFill>
                    <a:schemeClr val="bg2"/>
                  </a:solidFill>
                </a:rPr>
                <a:t>HH awareness of WASH committees</a:t>
              </a:r>
            </a:p>
          </p:txBody>
        </p:sp>
        <p:sp>
          <p:nvSpPr>
            <p:cNvPr id="6" name="Rounded Rectangle 7">
              <a:extLst>
                <a:ext uri="{FF2B5EF4-FFF2-40B4-BE49-F238E27FC236}">
                  <a16:creationId xmlns:a16="http://schemas.microsoft.com/office/drawing/2014/main" id="{01B90DC9-5719-5A62-D2E8-FD0F117B18CA}"/>
                </a:ext>
              </a:extLst>
            </p:cNvPr>
            <p:cNvSpPr/>
            <p:nvPr/>
          </p:nvSpPr>
          <p:spPr>
            <a:xfrm>
              <a:off x="6774180" y="3472850"/>
              <a:ext cx="2560320" cy="1371600"/>
            </a:xfrm>
            <a:prstGeom prst="roundRect">
              <a:avLst/>
            </a:prstGeom>
            <a:solidFill>
              <a:srgbClr val="F2F2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b="1">
                  <a:solidFill>
                    <a:srgbClr val="2B2F71"/>
                  </a:solidFill>
                </a:rPr>
                <a:t>99.3%*</a:t>
              </a:r>
            </a:p>
            <a:p>
              <a:pPr algn="ctr"/>
              <a:r>
                <a:rPr lang="en-GB" sz="1400">
                  <a:solidFill>
                    <a:schemeClr val="bg2"/>
                  </a:solidFill>
                </a:rPr>
                <a:t>Community Scorecard participants report service improvements</a:t>
              </a:r>
            </a:p>
          </p:txBody>
        </p:sp>
        <p:sp>
          <p:nvSpPr>
            <p:cNvPr id="10" name="Rounded Rectangle 7">
              <a:extLst>
                <a:ext uri="{FF2B5EF4-FFF2-40B4-BE49-F238E27FC236}">
                  <a16:creationId xmlns:a16="http://schemas.microsoft.com/office/drawing/2014/main" id="{C9675245-9510-4CC0-7FD7-7E5BB86F240A}"/>
                </a:ext>
              </a:extLst>
            </p:cNvPr>
            <p:cNvSpPr/>
            <p:nvPr/>
          </p:nvSpPr>
          <p:spPr>
            <a:xfrm>
              <a:off x="9448800" y="3472850"/>
              <a:ext cx="2560320" cy="1371600"/>
            </a:xfrm>
            <a:prstGeom prst="roundRect">
              <a:avLst/>
            </a:prstGeom>
            <a:solidFill>
              <a:srgbClr val="F2F2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b="1">
                  <a:solidFill>
                    <a:srgbClr val="2B2F71"/>
                  </a:solidFill>
                </a:rPr>
                <a:t>71.1%*</a:t>
              </a:r>
            </a:p>
            <a:p>
              <a:pPr algn="ctr"/>
              <a:r>
                <a:rPr lang="en-GB" sz="1400">
                  <a:solidFill>
                    <a:schemeClr val="bg2"/>
                  </a:solidFill>
                </a:rPr>
                <a:t>Report district/village leaders raising WASH in community forums</a:t>
              </a:r>
            </a:p>
          </p:txBody>
        </p:sp>
      </p:grpSp>
      <p:sp>
        <p:nvSpPr>
          <p:cNvPr id="14" name="TextBox 13">
            <a:extLst>
              <a:ext uri="{FF2B5EF4-FFF2-40B4-BE49-F238E27FC236}">
                <a16:creationId xmlns:a16="http://schemas.microsoft.com/office/drawing/2014/main" id="{A548CFFD-6C06-2CBA-3974-84E5413D5C84}"/>
              </a:ext>
            </a:extLst>
          </p:cNvPr>
          <p:cNvSpPr txBox="1"/>
          <p:nvPr/>
        </p:nvSpPr>
        <p:spPr>
          <a:xfrm>
            <a:off x="228599" y="3567763"/>
            <a:ext cx="6160571" cy="1097608"/>
          </a:xfrm>
          <a:prstGeom prst="rect">
            <a:avLst/>
          </a:prstGeom>
          <a:noFill/>
        </p:spPr>
        <p:txBody>
          <a:bodyPr wrap="square">
            <a:spAutoFit/>
          </a:bodyPr>
          <a:lstStyle/>
          <a:p>
            <a:pPr marR="0" lvl="0" algn="just">
              <a:lnSpc>
                <a:spcPct val="107000"/>
              </a:lnSpc>
              <a:spcAft>
                <a:spcPts val="800"/>
              </a:spcAft>
              <a:buSzPts val="1000"/>
              <a:tabLst>
                <a:tab pos="457200" algn="l"/>
              </a:tabLst>
            </a:pPr>
            <a:r>
              <a:rPr lang="en-GB" sz="1400">
                <a:effectLst/>
                <a:ea typeface="Aptos" panose="020B0004020202020204" pitchFamily="34" charset="0"/>
                <a:cs typeface="Vrinda" panose="020B0502040204020203" pitchFamily="34" charset="0"/>
              </a:rPr>
              <a:t>District WASH Offices reached an average endline scores of 91%; District WASH Boards reached 83%</a:t>
            </a:r>
            <a:r>
              <a:rPr lang="en-GB" sz="1400" baseline="30000">
                <a:effectLst/>
                <a:ea typeface="Aptos" panose="020B0004020202020204" pitchFamily="34" charset="0"/>
                <a:cs typeface="Vrinda" panose="020B0502040204020203" pitchFamily="34" charset="0"/>
              </a:rPr>
              <a:t>#</a:t>
            </a:r>
            <a:r>
              <a:rPr lang="en-GB" sz="1400">
                <a:effectLst/>
                <a:ea typeface="Aptos" panose="020B0004020202020204" pitchFamily="34" charset="0"/>
                <a:cs typeface="Vrinda" panose="020B0502040204020203" pitchFamily="34" charset="0"/>
              </a:rPr>
              <a:t>.</a:t>
            </a:r>
          </a:p>
          <a:p>
            <a:pPr marR="0" lvl="0" algn="just">
              <a:lnSpc>
                <a:spcPct val="107000"/>
              </a:lnSpc>
              <a:spcAft>
                <a:spcPts val="800"/>
              </a:spcAft>
              <a:buSzPts val="1000"/>
              <a:tabLst>
                <a:tab pos="457200" algn="l"/>
              </a:tabLst>
            </a:pPr>
            <a:r>
              <a:rPr lang="en-GB" sz="1400">
                <a:effectLst/>
                <a:ea typeface="Aptos" panose="020B0004020202020204" pitchFamily="34" charset="0"/>
                <a:cs typeface="Vrinda" panose="020B0502040204020203" pitchFamily="34" charset="0"/>
              </a:rPr>
              <a:t>All ten districts produced WASH investment plans that were validated by the Ministry of Infrastructure</a:t>
            </a:r>
            <a:r>
              <a:rPr lang="en-GB" sz="1400" baseline="30000">
                <a:effectLst/>
                <a:ea typeface="Aptos" panose="020B0004020202020204" pitchFamily="34" charset="0"/>
                <a:cs typeface="Vrinda" panose="020B0502040204020203" pitchFamily="34" charset="0"/>
              </a:rPr>
              <a:t>#</a:t>
            </a:r>
            <a:r>
              <a:rPr lang="en-GB" sz="1400">
                <a:effectLst/>
                <a:ea typeface="Aptos" panose="020B0004020202020204" pitchFamily="34" charset="0"/>
                <a:cs typeface="Vrinda" panose="020B0502040204020203" pitchFamily="34" charset="0"/>
              </a:rPr>
              <a:t>.</a:t>
            </a:r>
          </a:p>
        </p:txBody>
      </p:sp>
      <p:graphicFrame>
        <p:nvGraphicFramePr>
          <p:cNvPr id="16" name="Table 15">
            <a:extLst>
              <a:ext uri="{FF2B5EF4-FFF2-40B4-BE49-F238E27FC236}">
                <a16:creationId xmlns:a16="http://schemas.microsoft.com/office/drawing/2014/main" id="{6EC5DFAA-BC43-4C98-5F5D-61B4F6880741}"/>
              </a:ext>
            </a:extLst>
          </p:cNvPr>
          <p:cNvGraphicFramePr>
            <a:graphicFrameLocks noGrp="1"/>
          </p:cNvGraphicFramePr>
          <p:nvPr>
            <p:extLst>
              <p:ext uri="{D42A27DB-BD31-4B8C-83A1-F6EECF244321}">
                <p14:modId xmlns:p14="http://schemas.microsoft.com/office/powerpoint/2010/main" val="3056617830"/>
              </p:ext>
            </p:extLst>
          </p:nvPr>
        </p:nvGraphicFramePr>
        <p:xfrm>
          <a:off x="228598" y="2044700"/>
          <a:ext cx="6160572" cy="1400175"/>
        </p:xfrm>
        <a:graphic>
          <a:graphicData uri="http://schemas.openxmlformats.org/drawingml/2006/table">
            <a:tbl>
              <a:tblPr firstRow="1" bandRow="1">
                <a:tableStyleId>{1E171933-4619-4E11-9A3F-F7608DF75F80}</a:tableStyleId>
              </a:tblPr>
              <a:tblGrid>
                <a:gridCol w="2053524">
                  <a:extLst>
                    <a:ext uri="{9D8B030D-6E8A-4147-A177-3AD203B41FA5}">
                      <a16:colId xmlns:a16="http://schemas.microsoft.com/office/drawing/2014/main" val="613168015"/>
                    </a:ext>
                  </a:extLst>
                </a:gridCol>
                <a:gridCol w="2053524">
                  <a:extLst>
                    <a:ext uri="{9D8B030D-6E8A-4147-A177-3AD203B41FA5}">
                      <a16:colId xmlns:a16="http://schemas.microsoft.com/office/drawing/2014/main" val="733783872"/>
                    </a:ext>
                  </a:extLst>
                </a:gridCol>
                <a:gridCol w="2053524">
                  <a:extLst>
                    <a:ext uri="{9D8B030D-6E8A-4147-A177-3AD203B41FA5}">
                      <a16:colId xmlns:a16="http://schemas.microsoft.com/office/drawing/2014/main" val="1949637158"/>
                    </a:ext>
                  </a:extLst>
                </a:gridCol>
              </a:tblGrid>
              <a:tr h="0">
                <a:tc>
                  <a:txBody>
                    <a:bodyPr/>
                    <a:lstStyle/>
                    <a:p>
                      <a:pPr algn="ctr" fontAlgn="t">
                        <a:lnSpc>
                          <a:spcPts val="1500"/>
                        </a:lnSpc>
                        <a:buNone/>
                      </a:pPr>
                      <a:r>
                        <a:rPr lang="en-GB" sz="1400" b="1">
                          <a:effectLst/>
                        </a:rPr>
                        <a:t>Threshold</a:t>
                      </a:r>
                      <a:endParaRPr lang="en-GB" sz="1400" b="1" i="0">
                        <a:effectLst/>
                        <a:latin typeface="+mn-lt"/>
                      </a:endParaRPr>
                    </a:p>
                  </a:txBody>
                  <a:tcPr/>
                </a:tc>
                <a:tc>
                  <a:txBody>
                    <a:bodyPr/>
                    <a:lstStyle/>
                    <a:p>
                      <a:pPr algn="ctr" fontAlgn="t">
                        <a:lnSpc>
                          <a:spcPts val="1500"/>
                        </a:lnSpc>
                        <a:buNone/>
                      </a:pPr>
                      <a:r>
                        <a:rPr lang="en-GB" sz="1400" b="1">
                          <a:effectLst/>
                        </a:rPr>
                        <a:t>2022 (</a:t>
                      </a:r>
                      <a:r>
                        <a:rPr lang="en-US" sz="1400" b="1"/>
                        <a:t>institutions</a:t>
                      </a:r>
                      <a:r>
                        <a:rPr lang="en-GB" sz="1400" b="1">
                          <a:effectLst/>
                        </a:rPr>
                        <a:t>)</a:t>
                      </a:r>
                      <a:r>
                        <a:rPr lang="en-GB" sz="1400" b="1" baseline="30000">
                          <a:effectLst/>
                        </a:rPr>
                        <a:t>#</a:t>
                      </a:r>
                      <a:endParaRPr lang="en-GB" sz="1400" b="1" i="0" baseline="30000">
                        <a:effectLst/>
                        <a:latin typeface="+mn-lt"/>
                      </a:endParaRPr>
                    </a:p>
                  </a:txBody>
                  <a:tcPr/>
                </a:tc>
                <a:tc>
                  <a:txBody>
                    <a:bodyPr/>
                    <a:lstStyle/>
                    <a:p>
                      <a:pPr algn="ctr" fontAlgn="t">
                        <a:lnSpc>
                          <a:spcPts val="1500"/>
                        </a:lnSpc>
                        <a:buNone/>
                      </a:pPr>
                      <a:r>
                        <a:rPr lang="en-GB" sz="1400" b="1">
                          <a:effectLst/>
                        </a:rPr>
                        <a:t>2026 (</a:t>
                      </a:r>
                      <a:r>
                        <a:rPr lang="en-US" sz="1400" b="1"/>
                        <a:t>institutions</a:t>
                      </a:r>
                      <a:r>
                        <a:rPr lang="en-GB" sz="1400" b="1">
                          <a:effectLst/>
                        </a:rPr>
                        <a:t>)</a:t>
                      </a:r>
                      <a:r>
                        <a:rPr lang="en-GB" sz="1400" b="1" baseline="30000">
                          <a:effectLst/>
                        </a:rPr>
                        <a:t>#</a:t>
                      </a:r>
                      <a:endParaRPr lang="en-GB" sz="1400" b="1" i="0" baseline="30000">
                        <a:effectLst/>
                        <a:latin typeface="+mn-lt"/>
                      </a:endParaRPr>
                    </a:p>
                  </a:txBody>
                  <a:tcPr/>
                </a:tc>
                <a:extLst>
                  <a:ext uri="{0D108BD9-81ED-4DB2-BD59-A6C34878D82A}">
                    <a16:rowId xmlns:a16="http://schemas.microsoft.com/office/drawing/2014/main" val="1125063596"/>
                  </a:ext>
                </a:extLst>
              </a:tr>
              <a:tr h="370840">
                <a:tc>
                  <a:txBody>
                    <a:bodyPr/>
                    <a:lstStyle/>
                    <a:p>
                      <a:r>
                        <a:rPr kumimoji="0" lang="en-GB" sz="1400" b="0" u="none" strike="noStrike" kern="1200" cap="none" spc="0" normalizeH="0" baseline="0" noProof="0">
                          <a:ln>
                            <a:noFill/>
                          </a:ln>
                          <a:solidFill>
                            <a:srgbClr val="2C2F71"/>
                          </a:solidFill>
                          <a:effectLst/>
                          <a:uLnTx/>
                          <a:uFillTx/>
                        </a:rPr>
                        <a:t>Scored above 75%</a:t>
                      </a:r>
                      <a:endParaRPr lang="en-GB" sz="1400">
                        <a:latin typeface="+mn-lt"/>
                      </a:endParaRPr>
                    </a:p>
                  </a:txBody>
                  <a:tcPr/>
                </a:tc>
                <a:tc>
                  <a:txBody>
                    <a:bodyPr/>
                    <a:lstStyle/>
                    <a:p>
                      <a:pPr algn="ctr"/>
                      <a:r>
                        <a:rPr lang="en-US" sz="1400"/>
                        <a:t>5 (25% of total)</a:t>
                      </a:r>
                      <a:endParaRPr lang="en-GB" sz="1400">
                        <a:latin typeface="+mn-lt"/>
                      </a:endParaRPr>
                    </a:p>
                  </a:txBody>
                  <a:tcPr/>
                </a:tc>
                <a:tc>
                  <a:txBody>
                    <a:bodyPr/>
                    <a:lstStyle/>
                    <a:p>
                      <a:pPr algn="ctr"/>
                      <a:r>
                        <a:rPr lang="en-US" sz="1400"/>
                        <a:t>20 (100% of total)</a:t>
                      </a:r>
                      <a:endParaRPr lang="en-GB" sz="1400">
                        <a:latin typeface="+mn-lt"/>
                      </a:endParaRPr>
                    </a:p>
                  </a:txBody>
                  <a:tcPr/>
                </a:tc>
                <a:extLst>
                  <a:ext uri="{0D108BD9-81ED-4DB2-BD59-A6C34878D82A}">
                    <a16:rowId xmlns:a16="http://schemas.microsoft.com/office/drawing/2014/main" val="2425813022"/>
                  </a:ext>
                </a:extLst>
              </a:tr>
              <a:tr h="370840">
                <a:tc>
                  <a:txBody>
                    <a:bodyPr/>
                    <a:lstStyle/>
                    <a:p>
                      <a:pPr fontAlgn="t">
                        <a:lnSpc>
                          <a:spcPts val="1500"/>
                        </a:lnSpc>
                        <a:buNone/>
                      </a:pPr>
                      <a:r>
                        <a:rPr kumimoji="0" lang="en-GB" sz="1400" b="0" u="none" strike="noStrike" kern="1200" cap="none" spc="0" normalizeH="0" baseline="0" noProof="0">
                          <a:ln>
                            <a:noFill/>
                          </a:ln>
                          <a:solidFill>
                            <a:srgbClr val="2C2F71"/>
                          </a:solidFill>
                          <a:effectLst/>
                          <a:uLnTx/>
                          <a:uFillTx/>
                        </a:rPr>
                        <a:t>Scored above </a:t>
                      </a:r>
                      <a:r>
                        <a:rPr lang="en-GB" sz="1400" b="0">
                          <a:effectLst/>
                        </a:rPr>
                        <a:t>80%</a:t>
                      </a:r>
                      <a:endParaRPr lang="en-GB" sz="1400" b="0" i="0">
                        <a:effectLst/>
                        <a:latin typeface="+mn-lt"/>
                      </a:endParaRPr>
                    </a:p>
                  </a:txBody>
                  <a:tcPr/>
                </a:tc>
                <a:tc>
                  <a:txBody>
                    <a:bodyPr/>
                    <a:lstStyle/>
                    <a:p>
                      <a:pPr algn="ctr"/>
                      <a:r>
                        <a:rPr lang="en-US" sz="1400"/>
                        <a:t>0 (0% of total)</a:t>
                      </a:r>
                      <a:endParaRPr lang="en-GB" sz="1400">
                        <a:latin typeface="+mn-lt"/>
                      </a:endParaRPr>
                    </a:p>
                  </a:txBody>
                  <a:tcPr/>
                </a:tc>
                <a:tc>
                  <a:txBody>
                    <a:bodyPr/>
                    <a:lstStyle/>
                    <a:p>
                      <a:pPr algn="ctr"/>
                      <a:r>
                        <a:rPr lang="en-US" sz="1400"/>
                        <a:t>17 (85% of total)</a:t>
                      </a:r>
                      <a:endParaRPr lang="en-GB" sz="1400">
                        <a:latin typeface="+mn-lt"/>
                      </a:endParaRPr>
                    </a:p>
                  </a:txBody>
                  <a:tcPr/>
                </a:tc>
                <a:extLst>
                  <a:ext uri="{0D108BD9-81ED-4DB2-BD59-A6C34878D82A}">
                    <a16:rowId xmlns:a16="http://schemas.microsoft.com/office/drawing/2014/main" val="1612076287"/>
                  </a:ext>
                </a:extLst>
              </a:tr>
              <a:tr h="370840">
                <a:tc>
                  <a:txBody>
                    <a:bodyPr/>
                    <a:lstStyle/>
                    <a:p>
                      <a:r>
                        <a:rPr kumimoji="0" lang="en-GB" sz="1400" b="0" u="none" strike="noStrike" kern="1200" cap="none" spc="0" normalizeH="0" baseline="0" noProof="0">
                          <a:ln>
                            <a:noFill/>
                          </a:ln>
                          <a:solidFill>
                            <a:srgbClr val="2C2F71"/>
                          </a:solidFill>
                          <a:effectLst/>
                          <a:uLnTx/>
                          <a:uFillTx/>
                        </a:rPr>
                        <a:t>Scored above 90%</a:t>
                      </a:r>
                      <a:endParaRPr lang="en-GB" sz="1400">
                        <a:latin typeface="+mn-lt"/>
                      </a:endParaRPr>
                    </a:p>
                  </a:txBody>
                  <a:tcPr/>
                </a:tc>
                <a:tc>
                  <a:txBody>
                    <a:bodyPr/>
                    <a:lstStyle/>
                    <a:p>
                      <a:pPr algn="ctr"/>
                      <a:r>
                        <a:rPr lang="en-US" sz="1400"/>
                        <a:t>0 (0% of total)</a:t>
                      </a:r>
                      <a:endParaRPr lang="en-GB" sz="1400">
                        <a:latin typeface="+mn-lt"/>
                      </a:endParaRPr>
                    </a:p>
                  </a:txBody>
                  <a:tcPr/>
                </a:tc>
                <a:tc>
                  <a:txBody>
                    <a:bodyPr/>
                    <a:lstStyle/>
                    <a:p>
                      <a:pPr algn="ctr"/>
                      <a:r>
                        <a:rPr lang="en-US" sz="1400"/>
                        <a:t>10 (50% of total)</a:t>
                      </a:r>
                      <a:endParaRPr lang="en-GB" sz="1400">
                        <a:latin typeface="+mn-lt"/>
                      </a:endParaRPr>
                    </a:p>
                  </a:txBody>
                  <a:tcPr/>
                </a:tc>
                <a:extLst>
                  <a:ext uri="{0D108BD9-81ED-4DB2-BD59-A6C34878D82A}">
                    <a16:rowId xmlns:a16="http://schemas.microsoft.com/office/drawing/2014/main" val="3292735052"/>
                  </a:ext>
                </a:extLst>
              </a:tr>
            </a:tbl>
          </a:graphicData>
        </a:graphic>
      </p:graphicFrame>
      <p:sp>
        <p:nvSpPr>
          <p:cNvPr id="22" name="TextBox 21">
            <a:extLst>
              <a:ext uri="{FF2B5EF4-FFF2-40B4-BE49-F238E27FC236}">
                <a16:creationId xmlns:a16="http://schemas.microsoft.com/office/drawing/2014/main" id="{A3C9D9EE-A709-4615-C439-0409F406A3AB}"/>
              </a:ext>
            </a:extLst>
          </p:cNvPr>
          <p:cNvSpPr txBox="1"/>
          <p:nvPr/>
        </p:nvSpPr>
        <p:spPr>
          <a:xfrm>
            <a:off x="228599" y="1130300"/>
            <a:ext cx="6160572" cy="860620"/>
          </a:xfrm>
          <a:prstGeom prst="rect">
            <a:avLst/>
          </a:prstGeom>
          <a:noFill/>
        </p:spPr>
        <p:txBody>
          <a:bodyPr wrap="square">
            <a:spAutoFit/>
          </a:bodyPr>
          <a:lstStyle/>
          <a:p>
            <a:pPr algn="just">
              <a:lnSpc>
                <a:spcPct val="107000"/>
              </a:lnSpc>
              <a:spcAft>
                <a:spcPts val="800"/>
              </a:spcAft>
            </a:pPr>
            <a:r>
              <a:rPr lang="en-GB" sz="1600" b="1">
                <a:ea typeface="Aptos" panose="020B0004020202020204" pitchFamily="34" charset="0"/>
                <a:cs typeface="Vrinda" panose="020B0502040204020203" pitchFamily="34" charset="0"/>
              </a:rPr>
              <a:t>The project assessed the performance of all twenty district WASH institutions across four rounds between 2022 and 2026 using the Qualitative Information System (QIS)</a:t>
            </a:r>
            <a:r>
              <a:rPr lang="en-GB" sz="1600" b="1" baseline="30000">
                <a:ea typeface="Aptos" panose="020B0004020202020204" pitchFamily="34" charset="0"/>
                <a:cs typeface="Vrinda" panose="020B0502040204020203" pitchFamily="34" charset="0"/>
              </a:rPr>
              <a:t>#</a:t>
            </a:r>
            <a:r>
              <a:rPr lang="en-GB" sz="1600" b="1">
                <a:ea typeface="Aptos" panose="020B0004020202020204" pitchFamily="34" charset="0"/>
                <a:cs typeface="Vrinda" panose="020B0502040204020203" pitchFamily="34" charset="0"/>
              </a:rPr>
              <a:t>.</a:t>
            </a:r>
          </a:p>
        </p:txBody>
      </p:sp>
      <p:cxnSp>
        <p:nvCxnSpPr>
          <p:cNvPr id="28" name="Straight Connector 27">
            <a:extLst>
              <a:ext uri="{FF2B5EF4-FFF2-40B4-BE49-F238E27FC236}">
                <a16:creationId xmlns:a16="http://schemas.microsoft.com/office/drawing/2014/main" id="{EA99B65D-7FDD-A6F0-C146-E23CF95114A7}"/>
              </a:ext>
            </a:extLst>
          </p:cNvPr>
          <p:cNvCxnSpPr>
            <a:cxnSpLocks/>
          </p:cNvCxnSpPr>
          <p:nvPr/>
        </p:nvCxnSpPr>
        <p:spPr>
          <a:xfrm>
            <a:off x="6553200" y="1130300"/>
            <a:ext cx="0" cy="5358368"/>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D0C7A44-E884-FD17-CF43-BAEE63DF28F9}"/>
              </a:ext>
            </a:extLst>
          </p:cNvPr>
          <p:cNvGrpSpPr/>
          <p:nvPr/>
        </p:nvGrpSpPr>
        <p:grpSpPr>
          <a:xfrm>
            <a:off x="7479286" y="5238574"/>
            <a:ext cx="3939028" cy="1468296"/>
            <a:chOff x="262858" y="5029965"/>
            <a:chExt cx="2746400" cy="1420497"/>
          </a:xfrm>
        </p:grpSpPr>
        <p:sp>
          <p:nvSpPr>
            <p:cNvPr id="74" name="card">
              <a:extLst>
                <a:ext uri="{FF2B5EF4-FFF2-40B4-BE49-F238E27FC236}">
                  <a16:creationId xmlns:a16="http://schemas.microsoft.com/office/drawing/2014/main" id="{2108A898-6ACF-F93B-29C1-33B60765A4B7}"/>
                </a:ext>
              </a:extLst>
            </p:cNvPr>
            <p:cNvSpPr/>
            <p:nvPr/>
          </p:nvSpPr>
          <p:spPr>
            <a:xfrm>
              <a:off x="262858" y="5029965"/>
              <a:ext cx="2746400" cy="1420497"/>
            </a:xfrm>
            <a:prstGeom prst="roundRect">
              <a:avLst>
                <a:gd name="adj" fmla="val 5000"/>
              </a:avLst>
            </a:prstGeom>
            <a:solidFill>
              <a:srgbClr val="FFFFFF"/>
            </a:solidFill>
            <a:ln w="15875">
              <a:solidFill>
                <a:srgbClr val="E3E7EC"/>
              </a:solidFill>
            </a:ln>
            <a:effectLst>
              <a:outerShdw blurRad="70000" dist="25000" dir="5400000" rotWithShape="0">
                <a:srgbClr val="000000">
                  <a:alpha val="12000"/>
                </a:srgbClr>
              </a:outerShdw>
            </a:effectLst>
          </p:spPr>
          <p:txBody>
            <a:bodyPr/>
            <a:lstStyle/>
            <a:p>
              <a:endParaRPr sz="1600"/>
            </a:p>
          </p:txBody>
        </p:sp>
        <p:sp>
          <p:nvSpPr>
            <p:cNvPr id="76" name="strip">
              <a:extLst>
                <a:ext uri="{FF2B5EF4-FFF2-40B4-BE49-F238E27FC236}">
                  <a16:creationId xmlns:a16="http://schemas.microsoft.com/office/drawing/2014/main" id="{0DF7A449-9A8F-2231-F608-D04D87E50677}"/>
                </a:ext>
              </a:extLst>
            </p:cNvPr>
            <p:cNvSpPr>
              <a:spLocks/>
            </p:cNvSpPr>
            <p:nvPr/>
          </p:nvSpPr>
          <p:spPr>
            <a:xfrm>
              <a:off x="262858" y="5029965"/>
              <a:ext cx="2746400" cy="71688"/>
            </a:xfrm>
            <a:prstGeom prst="roundRect">
              <a:avLst>
                <a:gd name="adj" fmla="val 40000"/>
              </a:avLst>
            </a:prstGeom>
            <a:solidFill>
              <a:srgbClr val="196B24"/>
            </a:solidFill>
            <a:ln>
              <a:noFill/>
            </a:ln>
          </p:spPr>
          <p:txBody>
            <a:bodyPr/>
            <a:lstStyle/>
            <a:p>
              <a:endParaRPr lang="en-GB" sz="1600"/>
            </a:p>
          </p:txBody>
        </p:sp>
        <p:sp>
          <p:nvSpPr>
            <p:cNvPr id="78" name="title">
              <a:extLst>
                <a:ext uri="{FF2B5EF4-FFF2-40B4-BE49-F238E27FC236}">
                  <a16:creationId xmlns:a16="http://schemas.microsoft.com/office/drawing/2014/main" id="{79B030B8-5BD1-B29E-0C7A-915509DF8EA4}"/>
                </a:ext>
              </a:extLst>
            </p:cNvPr>
            <p:cNvSpPr txBox="1">
              <a:spLocks/>
            </p:cNvSpPr>
            <p:nvPr/>
          </p:nvSpPr>
          <p:spPr>
            <a:xfrm>
              <a:off x="422858" y="5043588"/>
              <a:ext cx="2426400" cy="513764"/>
            </a:xfrm>
            <a:prstGeom prst="rect">
              <a:avLst/>
            </a:prstGeom>
          </p:spPr>
          <p:txBody>
            <a:bodyPr wrap="square" lIns="0" tIns="0" rIns="0" bIns="0" anchor="ctr">
              <a:noAutofit/>
            </a:bodyPr>
            <a:lstStyle/>
            <a:p>
              <a:pPr algn="ctr"/>
              <a:r>
                <a:rPr lang="en-US" sz="1600" b="1">
                  <a:solidFill>
                    <a:srgbClr val="196B24"/>
                  </a:solidFill>
                  <a:latin typeface="Lato" panose="020F0502020204030203" pitchFamily="34" charset="0"/>
                  <a:ea typeface="Lato" panose="020F0502020204030203" pitchFamily="34" charset="0"/>
                  <a:cs typeface="Lato" panose="020F0502020204030203" pitchFamily="34" charset="0"/>
                </a:rPr>
                <a:t>USD 8.15M</a:t>
              </a:r>
              <a:r>
                <a:rPr lang="en-US" sz="1600" b="1" baseline="30000">
                  <a:solidFill>
                    <a:srgbClr val="196B24"/>
                  </a:solidFill>
                  <a:latin typeface="Lato" panose="020F0502020204030203" pitchFamily="34" charset="0"/>
                  <a:ea typeface="Lato" panose="020F0502020204030203" pitchFamily="34" charset="0"/>
                  <a:cs typeface="Lato" panose="020F0502020204030203" pitchFamily="34" charset="0"/>
                </a:rPr>
                <a:t>#</a:t>
              </a:r>
            </a:p>
          </p:txBody>
        </p:sp>
        <p:sp>
          <p:nvSpPr>
            <p:cNvPr id="80" name="desc">
              <a:extLst>
                <a:ext uri="{FF2B5EF4-FFF2-40B4-BE49-F238E27FC236}">
                  <a16:creationId xmlns:a16="http://schemas.microsoft.com/office/drawing/2014/main" id="{DC56DD53-9192-B1B0-36F3-6701DBA9E4DE}"/>
                </a:ext>
              </a:extLst>
            </p:cNvPr>
            <p:cNvSpPr txBox="1">
              <a:spLocks/>
            </p:cNvSpPr>
            <p:nvPr/>
          </p:nvSpPr>
          <p:spPr>
            <a:xfrm>
              <a:off x="502858" y="5478277"/>
              <a:ext cx="2266400" cy="513764"/>
            </a:xfrm>
            <a:prstGeom prst="rect">
              <a:avLst/>
            </a:prstGeom>
          </p:spPr>
          <p:txBody>
            <a:bodyPr wrap="square" lIns="0" tIns="0" rIns="0" bIns="0" anchor="t">
              <a:noAutofit/>
            </a:bodyPr>
            <a:lstStyle/>
            <a:p>
              <a:pPr algn="ctr"/>
              <a:r>
                <a:rPr lang="en-US" sz="1200">
                  <a:solidFill>
                    <a:srgbClr val="404040"/>
                  </a:solidFill>
                  <a:latin typeface="Lato" panose="020F0502020204030203" pitchFamily="34" charset="0"/>
                  <a:ea typeface="Lato" panose="020F0502020204030203" pitchFamily="34" charset="0"/>
                  <a:cs typeface="Lato" panose="020F0502020204030203" pitchFamily="34" charset="0"/>
                </a:rPr>
                <a:t>New WASH funding </a:t>
              </a:r>
              <a:r>
                <a:rPr lang="en-US" sz="1200" err="1">
                  <a:solidFill>
                    <a:srgbClr val="404040"/>
                  </a:solidFill>
                  <a:latin typeface="Lato" panose="020F0502020204030203" pitchFamily="34" charset="0"/>
                  <a:ea typeface="Lato" panose="020F0502020204030203" pitchFamily="34" charset="0"/>
                  <a:cs typeface="Lato" panose="020F0502020204030203" pitchFamily="34" charset="0"/>
                </a:rPr>
                <a:t>mobilised</a:t>
              </a:r>
              <a:r>
                <a:rPr lang="en-US" sz="1200">
                  <a:solidFill>
                    <a:srgbClr val="404040"/>
                  </a:solidFill>
                  <a:latin typeface="Lato" panose="020F0502020204030203" pitchFamily="34" charset="0"/>
                  <a:ea typeface="Lato" panose="020F0502020204030203" pitchFamily="34" charset="0"/>
                  <a:cs typeface="Lato" panose="020F0502020204030203" pitchFamily="34" charset="0"/>
                </a:rPr>
                <a:t> across the sector — far beyond the five-year target.</a:t>
              </a:r>
            </a:p>
          </p:txBody>
        </p:sp>
        <p:sp>
          <p:nvSpPr>
            <p:cNvPr id="82" name="pill">
              <a:extLst>
                <a:ext uri="{FF2B5EF4-FFF2-40B4-BE49-F238E27FC236}">
                  <a16:creationId xmlns:a16="http://schemas.microsoft.com/office/drawing/2014/main" id="{927C7FDE-583B-7AE8-72B6-970508265C4A}"/>
                </a:ext>
              </a:extLst>
            </p:cNvPr>
            <p:cNvSpPr/>
            <p:nvPr/>
          </p:nvSpPr>
          <p:spPr>
            <a:xfrm>
              <a:off x="586117" y="5972371"/>
              <a:ext cx="2200000" cy="238960"/>
            </a:xfrm>
            <a:prstGeom prst="roundRect">
              <a:avLst>
                <a:gd name="adj" fmla="val 50000"/>
              </a:avLst>
            </a:prstGeom>
            <a:solidFill>
              <a:srgbClr val="196B24"/>
            </a:solidFill>
            <a:ln>
              <a:noFill/>
            </a:ln>
          </p:spPr>
          <p:txBody>
            <a:bodyPr wrap="square" lIns="80000" tIns="0" rIns="80000" bIns="0" anchor="ctr">
              <a:noAutofit/>
            </a:bodyPr>
            <a:lstStyle/>
            <a:p>
              <a:pPr algn="ctr"/>
              <a:r>
                <a:rPr lang="en-US" sz="1400" b="1">
                  <a:solidFill>
                    <a:srgbClr val="FFFFFF"/>
                  </a:solidFill>
                  <a:latin typeface="Lato" panose="020F0502020204030203" pitchFamily="34" charset="0"/>
                  <a:ea typeface="Lato" panose="020F0502020204030203" pitchFamily="34" charset="0"/>
                  <a:cs typeface="Lato" panose="020F0502020204030203" pitchFamily="34" charset="0"/>
                </a:rPr>
                <a:t>388% of 5-year target</a:t>
              </a:r>
            </a:p>
          </p:txBody>
        </p:sp>
      </p:grpSp>
      <p:sp>
        <p:nvSpPr>
          <p:cNvPr id="30" name="TextBox 29">
            <a:extLst>
              <a:ext uri="{FF2B5EF4-FFF2-40B4-BE49-F238E27FC236}">
                <a16:creationId xmlns:a16="http://schemas.microsoft.com/office/drawing/2014/main" id="{4EAE6167-155E-CDE3-5873-98466DCD1FA3}"/>
              </a:ext>
            </a:extLst>
          </p:cNvPr>
          <p:cNvSpPr txBox="1"/>
          <p:nvPr/>
        </p:nvSpPr>
        <p:spPr>
          <a:xfrm>
            <a:off x="0" y="6488668"/>
            <a:ext cx="2443298" cy="369332"/>
          </a:xfrm>
          <a:prstGeom prst="rect">
            <a:avLst/>
          </a:prstGeom>
          <a:noFill/>
        </p:spPr>
        <p:txBody>
          <a:bodyPr wrap="none" rtlCol="0">
            <a:spAutoFit/>
          </a:bodyPr>
          <a:lstStyle/>
          <a:p>
            <a:r>
              <a:rPr lang="en-US" sz="900" i="1"/>
              <a:t>* Data from Final Evaluation Household Survey</a:t>
            </a:r>
          </a:p>
          <a:p>
            <a:r>
              <a:rPr lang="en-US" sz="900" i="1" baseline="30000"/>
              <a:t>#</a:t>
            </a:r>
            <a:r>
              <a:rPr lang="en-US" sz="900" i="1"/>
              <a:t> Data from Project Documents</a:t>
            </a:r>
            <a:endParaRPr lang="en-GB" sz="900" i="1"/>
          </a:p>
        </p:txBody>
      </p:sp>
      <p:sp>
        <p:nvSpPr>
          <p:cNvPr id="8" name="TextBox 7">
            <a:extLst>
              <a:ext uri="{FF2B5EF4-FFF2-40B4-BE49-F238E27FC236}">
                <a16:creationId xmlns:a16="http://schemas.microsoft.com/office/drawing/2014/main" id="{370C09E9-952F-EC6D-6F93-D874DFB30E47}"/>
              </a:ext>
            </a:extLst>
          </p:cNvPr>
          <p:cNvSpPr txBox="1"/>
          <p:nvPr/>
        </p:nvSpPr>
        <p:spPr>
          <a:xfrm>
            <a:off x="213358" y="4674435"/>
            <a:ext cx="5867402" cy="1815882"/>
          </a:xfrm>
          <a:prstGeom prst="rect">
            <a:avLst/>
          </a:prstGeom>
          <a:solidFill>
            <a:schemeClr val="accent3">
              <a:lumMod val="20000"/>
              <a:lumOff val="80000"/>
            </a:schemeClr>
          </a:solidFill>
        </p:spPr>
        <p:txBody>
          <a:bodyPr wrap="square" rtlCol="0">
            <a:spAutoFit/>
          </a:bodyPr>
          <a:lstStyle/>
          <a:p>
            <a:r>
              <a:rPr lang="en-IN" sz="1400" b="1">
                <a:solidFill>
                  <a:schemeClr val="accent3">
                    <a:lumMod val="50000"/>
                  </a:schemeClr>
                </a:solidFill>
              </a:rPr>
              <a:t>Highlights from capacity building</a:t>
            </a:r>
          </a:p>
          <a:p>
            <a:pPr marL="285750" indent="-285750">
              <a:buFont typeface="Arial" panose="020B0604020202020204" pitchFamily="34" charset="0"/>
              <a:buChar char="•"/>
            </a:pPr>
            <a:r>
              <a:rPr lang="en-IN" sz="1400"/>
              <a:t>District WASH office / DWASHB are better equipped to perform the service authority functions like planning, budgeting, coordinating, monitoring</a:t>
            </a:r>
          </a:p>
          <a:p>
            <a:pPr marL="285750" indent="-285750">
              <a:buFont typeface="Arial" panose="020B0604020202020204" pitchFamily="34" charset="0"/>
              <a:buChar char="•"/>
            </a:pPr>
            <a:r>
              <a:rPr lang="en-IN" sz="1400"/>
              <a:t>DWASHB water supply sub-committees conducted joint monitoring visits across both project and non-project systems</a:t>
            </a:r>
          </a:p>
          <a:p>
            <a:pPr marL="285750" indent="-285750">
              <a:buFont typeface="Arial" panose="020B0604020202020204" pitchFamily="34" charset="0"/>
              <a:buChar char="•"/>
            </a:pPr>
            <a:r>
              <a:rPr lang="en-IN" sz="1400"/>
              <a:t>Rwamagana convening its own reflection meeting without project prompting</a:t>
            </a:r>
          </a:p>
        </p:txBody>
      </p:sp>
    </p:spTree>
    <p:extLst>
      <p:ext uri="{BB962C8B-B14F-4D97-AF65-F5344CB8AC3E}">
        <p14:creationId xmlns:p14="http://schemas.microsoft.com/office/powerpoint/2010/main" val="1654281239"/>
      </p:ext>
    </p:extLst>
  </p:cSld>
  <p:clrMapOvr>
    <a:masterClrMapping/>
  </p:clrMapOvr>
</p:sld>
</file>

<file path=ppt/theme/theme1.xml><?xml version="1.0" encoding="utf-8"?>
<a:theme xmlns:a="http://schemas.openxmlformats.org/drawingml/2006/main" name="Office Theme">
  <a:themeElements>
    <a:clrScheme name="Athena">
      <a:dk1>
        <a:srgbClr val="2C2F71"/>
      </a:dk1>
      <a:lt1>
        <a:srgbClr val="FFFFFF"/>
      </a:lt1>
      <a:dk2>
        <a:srgbClr val="D99D29"/>
      </a:dk2>
      <a:lt2>
        <a:srgbClr val="000000"/>
      </a:lt2>
      <a:accent1>
        <a:srgbClr val="F48120"/>
      </a:accent1>
      <a:accent2>
        <a:srgbClr val="B194C5"/>
      </a:accent2>
      <a:accent3>
        <a:srgbClr val="54BD8E"/>
      </a:accent3>
      <a:accent4>
        <a:srgbClr val="0AAED9"/>
      </a:accent4>
      <a:accent5>
        <a:srgbClr val="EE4F7D"/>
      </a:accent5>
      <a:accent6>
        <a:srgbClr val="FFF6E1"/>
      </a:accent6>
      <a:hlink>
        <a:srgbClr val="4863AE"/>
      </a:hlink>
      <a:folHlink>
        <a:srgbClr val="D78278"/>
      </a:folHlink>
    </a:clrScheme>
    <a:fontScheme name="Lato">
      <a:majorFont>
        <a:latin typeface="Lato Black"/>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79658dc-5ca5-4c57-b8e6-25cca62e8fa1">
      <Terms xmlns="http://schemas.microsoft.com/office/infopath/2007/PartnerControls"/>
    </lcf76f155ced4ddcb4097134ff3c332f>
    <TaxCatchAll xmlns="ba03fa4d-5a13-460c-ab7e-58e5c63414c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A714ED134777A489E03A3CF5B7B9528" ma:contentTypeVersion="18" ma:contentTypeDescription="Create a new document." ma:contentTypeScope="" ma:versionID="5065521c52cd8080ccc5722a51cd3d7b">
  <xsd:schema xmlns:xsd="http://www.w3.org/2001/XMLSchema" xmlns:xs="http://www.w3.org/2001/XMLSchema" xmlns:p="http://schemas.microsoft.com/office/2006/metadata/properties" xmlns:ns2="579658dc-5ca5-4c57-b8e6-25cca62e8fa1" xmlns:ns3="ba03fa4d-5a13-460c-ab7e-58e5c63414c5" targetNamespace="http://schemas.microsoft.com/office/2006/metadata/properties" ma:root="true" ma:fieldsID="fb6b458789c667ca440e14a24bf8d086" ns2:_="" ns3:_="">
    <xsd:import namespace="579658dc-5ca5-4c57-b8e6-25cca62e8fa1"/>
    <xsd:import namespace="ba03fa4d-5a13-460c-ab7e-58e5c63414c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AutoKeyPoints" minOccurs="0"/>
                <xsd:element ref="ns2:MediaServiceKeyPoints" minOccurs="0"/>
                <xsd:element ref="ns2:MediaServiceGenerationTime" minOccurs="0"/>
                <xsd:element ref="ns2:MediaServiceEventHashCode" minOccurs="0"/>
                <xsd:element ref="ns2:MediaServiceOCR"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79658dc-5ca5-4c57-b8e6-25cca62e8fa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4ca4ef52-7c09-48d0-8f69-75e6c1e799b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a03fa4d-5a13-460c-ab7e-58e5c63414c5"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9f4f98e1-2c1e-451a-ab7d-3bdf1d74dec2}" ma:internalName="TaxCatchAll" ma:showField="CatchAllData" ma:web="ba03fa4d-5a13-460c-ab7e-58e5c63414c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510D8E6-D87F-40F4-A5C4-B2B7E2A0285F}">
  <ds:schemaRefs>
    <ds:schemaRef ds:uri="http://schemas.microsoft.com/sharepoint/v3/contenttype/forms"/>
  </ds:schemaRefs>
</ds:datastoreItem>
</file>

<file path=customXml/itemProps2.xml><?xml version="1.0" encoding="utf-8"?>
<ds:datastoreItem xmlns:ds="http://schemas.openxmlformats.org/officeDocument/2006/customXml" ds:itemID="{B43604FF-5DEB-4994-B3CF-96038898C4BE}">
  <ds:schemaRefs>
    <ds:schemaRef ds:uri="655560fe-6fd8-403f-a01b-4a0c2fdd543a"/>
    <ds:schemaRef ds:uri="http://schemas.microsoft.com/office/infopath/2007/PartnerControls"/>
    <ds:schemaRef ds:uri="http://schemas.microsoft.com/office/2006/documentManagement/types"/>
    <ds:schemaRef ds:uri="http://www.w3.org/XML/1998/namespace"/>
    <ds:schemaRef ds:uri="http://purl.org/dc/elements/1.1/"/>
    <ds:schemaRef ds:uri="http://purl.org/dc/terms/"/>
    <ds:schemaRef ds:uri="http://schemas.openxmlformats.org/package/2006/metadata/core-properties"/>
    <ds:schemaRef ds:uri="1aabe83f-a186-4790-99f5-f7a0b7cc8c1f"/>
    <ds:schemaRef ds:uri="http://schemas.microsoft.com/office/2006/metadata/properties"/>
    <ds:schemaRef ds:uri="http://purl.org/dc/dcmitype/"/>
    <ds:schemaRef ds:uri="579658dc-5ca5-4c57-b8e6-25cca62e8fa1"/>
    <ds:schemaRef ds:uri="ba03fa4d-5a13-460c-ab7e-58e5c63414c5"/>
  </ds:schemaRefs>
</ds:datastoreItem>
</file>

<file path=customXml/itemProps3.xml><?xml version="1.0" encoding="utf-8"?>
<ds:datastoreItem xmlns:ds="http://schemas.openxmlformats.org/officeDocument/2006/customXml" ds:itemID="{74098B26-D1C7-4FFA-87A9-7943864D7C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79658dc-5ca5-4c57-b8e6-25cca62e8fa1"/>
    <ds:schemaRef ds:uri="ba03fa4d-5a13-460c-ab7e-58e5c63414c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559</TotalTime>
  <Words>5767</Words>
  <Application>Microsoft Office PowerPoint</Application>
  <PresentationFormat>Widescreen</PresentationFormat>
  <Paragraphs>566</Paragraphs>
  <Slides>26</Slides>
  <Notes>14</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PowerPoint Presentation</vt:lpstr>
      <vt:lpstr>PowerPoint Presentation</vt:lpstr>
      <vt:lpstr>PowerPoint Presentation</vt:lpstr>
      <vt:lpstr>PowerPoint Presentation</vt:lpstr>
      <vt:lpstr>PowerPoint Presentation</vt:lpstr>
      <vt:lpstr>PowerPoint Presentation</vt:lpstr>
      <vt:lpstr>Key Findings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Niranjana  Ramakrishnan</dc:creator>
  <cp:lastModifiedBy>Drishti Rastogi</cp:lastModifiedBy>
  <cp:revision>2</cp:revision>
  <dcterms:created xsi:type="dcterms:W3CDTF">2022-09-08T12:01:47Z</dcterms:created>
  <dcterms:modified xsi:type="dcterms:W3CDTF">2026-09-03T16:15:24Z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0x0101002A714ED134777A489E03A3CF5B7B9528</vt:lpwstr>
  </property>
  <property fmtid="{D5CDD505-2E9C-101B-9397-08002B2CF9AE}" pid="3" name="MediaServiceImageTags">
    <vt:lpwstr/>
  </property>
</Properties>
</file>